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722"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8" r:id="rId13"/>
    <p:sldId id="267" r:id="rId1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955"/>
    <p:restoredTop sz="95946"/>
  </p:normalViewPr>
  <p:slideViewPr>
    <p:cSldViewPr snapToGrid="0">
      <p:cViewPr varScale="1">
        <p:scale>
          <a:sx n="115" d="100"/>
          <a:sy n="115" d="100"/>
        </p:scale>
        <p:origin x="280" y="2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lgn="ctr">
              <a:defRPr sz="3800">
                <a:solidFill>
                  <a:srgbClr val="262626"/>
                </a:solidFill>
              </a:defRPr>
            </a:lvl1pPr>
          </a:lstStyle>
          <a:p>
            <a:r>
              <a:rPr lang="ru-RU"/>
              <a:t>Образец заголовка</a:t>
            </a:r>
            <a:endParaRPr lang="en-US" dirty="0"/>
          </a:p>
        </p:txBody>
      </p:sp>
      <p:sp>
        <p:nvSpPr>
          <p:cNvPr id="3" name="Subtitle 2"/>
          <p:cNvSpPr>
            <a:spLocks noGrp="1"/>
          </p:cNvSpPr>
          <p:nvPr>
            <p:ph type="subTitle" idx="1"/>
          </p:nvPr>
        </p:nvSpPr>
        <p:spPr>
          <a:xfrm>
            <a:off x="2695194" y="4352544"/>
            <a:ext cx="6801612" cy="1239894"/>
          </a:xfrm>
          <a:noFill/>
        </p:spPr>
        <p:txBody>
          <a:bodyPr>
            <a:normAutofit/>
          </a:bodyPr>
          <a:lstStyle>
            <a:lvl1pPr marL="0" indent="0" algn="ctr">
              <a:buNone/>
              <a:defRPr sz="2000">
                <a:solidFill>
                  <a:schemeClr val="tx1">
                    <a:lumMod val="75000"/>
                    <a:lumOff val="2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smtClean="0"/>
              <a:pPr/>
              <a:t>12/19/25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54523652"/>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12/19/25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5004068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53112" y="937260"/>
            <a:ext cx="1298608" cy="4983480"/>
          </a:xfrm>
        </p:spPr>
        <p:txBody>
          <a:bodyPr vert="eaVert"/>
          <a:lstStyle/>
          <a:p>
            <a:r>
              <a:rPr lang="ru-RU"/>
              <a:t>Образец заголовка</a:t>
            </a:r>
            <a:endParaRPr lang="en-US" dirty="0"/>
          </a:p>
        </p:txBody>
      </p:sp>
      <p:sp>
        <p:nvSpPr>
          <p:cNvPr id="3" name="Vertical Text Placeholder 2"/>
          <p:cNvSpPr>
            <a:spLocks noGrp="1"/>
          </p:cNvSpPr>
          <p:nvPr>
            <p:ph type="body" orient="vert" idx="1"/>
          </p:nvPr>
        </p:nvSpPr>
        <p:spPr>
          <a:xfrm>
            <a:off x="2231136" y="937260"/>
            <a:ext cx="6198489" cy="4983480"/>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12/19/25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626305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smtClean="0"/>
              <a:pPr/>
              <a:t>12/19/25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1173014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defRPr sz="3800">
                <a:solidFill>
                  <a:srgbClr val="262626"/>
                </a:solidFill>
              </a:defRPr>
            </a:lvl1pPr>
          </a:lstStyle>
          <a:p>
            <a:r>
              <a:rPr lang="ru-RU"/>
              <a:t>Образец заголовка</a:t>
            </a:r>
            <a:endParaRPr lang="en-US" dirty="0"/>
          </a:p>
        </p:txBody>
      </p:sp>
      <p:sp>
        <p:nvSpPr>
          <p:cNvPr id="3" name="Text Placeholder 2"/>
          <p:cNvSpPr>
            <a:spLocks noGrp="1"/>
          </p:cNvSpPr>
          <p:nvPr>
            <p:ph type="body" idx="1"/>
          </p:nvPr>
        </p:nvSpPr>
        <p:spPr>
          <a:xfrm>
            <a:off x="2695194" y="4352465"/>
            <a:ext cx="6801612" cy="1265082"/>
          </a:xfrm>
        </p:spPr>
        <p:txBody>
          <a:bodyPr anchor="t" anchorCtr="1">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7" name="Date Placeholder 6"/>
          <p:cNvSpPr>
            <a:spLocks noGrp="1"/>
          </p:cNvSpPr>
          <p:nvPr>
            <p:ph type="dt" sz="half" idx="10"/>
          </p:nvPr>
        </p:nvSpPr>
        <p:spPr/>
        <p:txBody>
          <a:bodyPr/>
          <a:lstStyle/>
          <a:p>
            <a:fld id="{B61BEF0D-F0BB-DE4B-95CE-6DB70DBA9567}" type="datetimeFigureOut">
              <a:rPr lang="en-US" smtClean="0"/>
              <a:pPr/>
              <a:t>12/19/25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313075962"/>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sz="half" idx="1"/>
          </p:nvPr>
        </p:nvSpPr>
        <p:spPr>
          <a:xfrm>
            <a:off x="1581912" y="2638044"/>
            <a:ext cx="4271771" cy="3101982"/>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6338315" y="2638044"/>
            <a:ext cx="4270247" cy="3101982"/>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8" name="Date Placeholder 7"/>
          <p:cNvSpPr>
            <a:spLocks noGrp="1"/>
          </p:cNvSpPr>
          <p:nvPr>
            <p:ph type="dt" sz="half" idx="10"/>
          </p:nvPr>
        </p:nvSpPr>
        <p:spPr/>
        <p:txBody>
          <a:bodyPr/>
          <a:lstStyle/>
          <a:p>
            <a:fld id="{B61BEF0D-F0BB-DE4B-95CE-6DB70DBA9567}" type="datetimeFigureOut">
              <a:rPr lang="en-US" smtClean="0"/>
              <a:pPr/>
              <a:t>12/19/25</a:t>
            </a:fld>
            <a:endParaRPr lang="en-US" dirty="0"/>
          </a:p>
        </p:txBody>
      </p:sp>
      <p:sp>
        <p:nvSpPr>
          <p:cNvPr id="9" name="Footer Placeholder 8"/>
          <p:cNvSpPr>
            <a:spLocks noGrp="1"/>
          </p:cNvSpPr>
          <p:nvPr>
            <p:ph type="ftr" sz="quarter" idx="11"/>
          </p:nvPr>
        </p:nvSpPr>
        <p:spPr/>
        <p:txBody>
          <a:bodyPr/>
          <a:lstStyle/>
          <a:p>
            <a:endParaRPr lang="en-US" dirty="0"/>
          </a:p>
        </p:txBody>
      </p:sp>
      <p:sp>
        <p:nvSpPr>
          <p:cNvPr id="10" name="Slide Number Placeholder 9"/>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0418493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58343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1583436" y="3143250"/>
            <a:ext cx="4270248" cy="2596776"/>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6" name="Content Placeholder 5"/>
          <p:cNvSpPr>
            <a:spLocks noGrp="1"/>
          </p:cNvSpPr>
          <p:nvPr>
            <p:ph sz="quarter" idx="4"/>
          </p:nvPr>
        </p:nvSpPr>
        <p:spPr>
          <a:xfrm>
            <a:off x="6338316" y="3143250"/>
            <a:ext cx="4253484" cy="2596776"/>
          </a:xfrm>
        </p:spPr>
        <p:txBody>
          <a:bodyPr/>
          <a:lstStyle>
            <a:lvl5pPr>
              <a:defRPr/>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11" name="Text Placeholder 4"/>
          <p:cNvSpPr>
            <a:spLocks noGrp="1"/>
          </p:cNvSpPr>
          <p:nvPr>
            <p:ph type="body" sz="quarter" idx="13"/>
          </p:nvPr>
        </p:nvSpPr>
        <p:spPr>
          <a:xfrm>
            <a:off x="633831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7" name="Date Placeholder 6"/>
          <p:cNvSpPr>
            <a:spLocks noGrp="1"/>
          </p:cNvSpPr>
          <p:nvPr>
            <p:ph type="dt" sz="half" idx="10"/>
          </p:nvPr>
        </p:nvSpPr>
        <p:spPr/>
        <p:txBody>
          <a:bodyPr/>
          <a:lstStyle/>
          <a:p>
            <a:fld id="{B61BEF0D-F0BB-DE4B-95CE-6DB70DBA9567}" type="datetimeFigureOut">
              <a:rPr lang="en-US" smtClean="0"/>
              <a:pPr/>
              <a:t>12/19/25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dirty="0"/>
          </a:p>
        </p:txBody>
      </p:sp>
      <p:sp>
        <p:nvSpPr>
          <p:cNvPr id="10" name="Title 9"/>
          <p:cNvSpPr>
            <a:spLocks noGrp="1"/>
          </p:cNvSpPr>
          <p:nvPr>
            <p:ph type="title"/>
          </p:nvPr>
        </p:nvSpPr>
        <p:spPr/>
        <p:txBody>
          <a:bodyPr/>
          <a:lstStyle/>
          <a:p>
            <a:r>
              <a:rPr lang="ru-RU"/>
              <a:t>Образец заголовка</a:t>
            </a:r>
            <a:endParaRPr lang="en-US" dirty="0"/>
          </a:p>
        </p:txBody>
      </p:sp>
    </p:spTree>
    <p:extLst>
      <p:ext uri="{BB962C8B-B14F-4D97-AF65-F5344CB8AC3E}">
        <p14:creationId xmlns:p14="http://schemas.microsoft.com/office/powerpoint/2010/main" val="32685774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smtClean="0"/>
              <a:pPr/>
              <a:t>12/19/25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7920389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smtClean="0"/>
              <a:pPr/>
              <a:t>12/19/25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9587909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6" name="Rectangle 25"/>
          <p:cNvSpPr/>
          <p:nvPr/>
        </p:nvSpPr>
        <p:spPr>
          <a:xfrm>
            <a:off x="0" y="0"/>
            <a:ext cx="6096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804672" y="2243828"/>
            <a:ext cx="4486656" cy="1141497"/>
          </a:xfrm>
          <a:solidFill>
            <a:srgbClr val="FFFFFF"/>
          </a:solidFill>
          <a:ln>
            <a:solidFill>
              <a:srgbClr val="404040"/>
            </a:solidFill>
          </a:ln>
        </p:spPr>
        <p:txBody>
          <a:bodyPr anchor="ctr" anchorCtr="1">
            <a:normAutofit/>
          </a:bodyPr>
          <a:lstStyle>
            <a:lvl1pPr>
              <a:defRPr sz="2200">
                <a:solidFill>
                  <a:srgbClr val="262626"/>
                </a:solidFill>
              </a:defRPr>
            </a:lvl1pPr>
          </a:lstStyle>
          <a:p>
            <a:r>
              <a:rPr lang="ru-RU"/>
              <a:t>Образец заголовка</a:t>
            </a:r>
            <a:endParaRPr lang="en-US" dirty="0"/>
          </a:p>
        </p:txBody>
      </p:sp>
      <p:sp>
        <p:nvSpPr>
          <p:cNvPr id="3" name="Content Placeholder 2"/>
          <p:cNvSpPr>
            <a:spLocks noGrp="1"/>
          </p:cNvSpPr>
          <p:nvPr>
            <p:ph idx="1"/>
          </p:nvPr>
        </p:nvSpPr>
        <p:spPr>
          <a:xfrm>
            <a:off x="6736080" y="804672"/>
            <a:ext cx="4815840" cy="5248656"/>
          </a:xfrm>
        </p:spPr>
        <p:txBody>
          <a:bodyPr>
            <a:normAutofit/>
          </a:bodyPr>
          <a:lstStyle>
            <a:lvl1pPr>
              <a:defRPr sz="1900">
                <a:solidFill>
                  <a:schemeClr val="tx1"/>
                </a:solidFill>
              </a:defRPr>
            </a:lvl1pPr>
            <a:lvl2pPr>
              <a:defRPr sz="1600">
                <a:solidFill>
                  <a:schemeClr val="tx1"/>
                </a:solidFill>
              </a:defRPr>
            </a:lvl2pPr>
            <a:lvl3pPr>
              <a:defRPr sz="1600">
                <a:solidFill>
                  <a:schemeClr val="tx1"/>
                </a:solidFill>
              </a:defRPr>
            </a:lvl3pPr>
            <a:lvl4pPr>
              <a:defRPr sz="1600">
                <a:solidFill>
                  <a:schemeClr val="tx1"/>
                </a:solidFill>
              </a:defRPr>
            </a:lvl4pPr>
            <a:lvl5pPr>
              <a:defRPr sz="1600">
                <a:solidFill>
                  <a:schemeClr val="tx1"/>
                </a:solidFill>
              </a:defRPr>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1115568" y="3549918"/>
            <a:ext cx="3794760" cy="2194036"/>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9" name="Date Placeholder 8"/>
          <p:cNvSpPr>
            <a:spLocks noGrp="1"/>
          </p:cNvSpPr>
          <p:nvPr>
            <p:ph type="dt" sz="half" idx="10"/>
          </p:nvPr>
        </p:nvSpPr>
        <p:spPr/>
        <p:txBody>
          <a:bodyPr/>
          <a:lstStyle/>
          <a:p>
            <a:fld id="{B61BEF0D-F0BB-DE4B-95CE-6DB70DBA9567}" type="datetimeFigureOut">
              <a:rPr lang="en-US" smtClean="0"/>
              <a:pPr/>
              <a:t>12/19/25</a:t>
            </a:fld>
            <a:endParaRPr lang="en-US" dirty="0"/>
          </a:p>
        </p:txBody>
      </p:sp>
      <p:sp>
        <p:nvSpPr>
          <p:cNvPr id="10" name="Footer Placeholder 9"/>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endParaRPr lang="en-US" dirty="0"/>
          </a:p>
        </p:txBody>
      </p:sp>
      <p:sp>
        <p:nvSpPr>
          <p:cNvPr id="11" name="Slide Number Placeholder 10"/>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6927157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18" name="Rectangle 17"/>
          <p:cNvSpPr/>
          <p:nvPr/>
        </p:nvSpPr>
        <p:spPr>
          <a:xfrm>
            <a:off x="0" y="0"/>
            <a:ext cx="6095999"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808523" y="2243828"/>
            <a:ext cx="4494998" cy="1134640"/>
          </a:xfrm>
          <a:solidFill>
            <a:srgbClr val="FFFFFF"/>
          </a:solidFill>
          <a:ln>
            <a:solidFill>
              <a:srgbClr val="404040"/>
            </a:solidFill>
          </a:ln>
        </p:spPr>
        <p:txBody>
          <a:bodyPr anchor="ctr" anchorCtr="1">
            <a:noAutofit/>
          </a:bodyPr>
          <a:lstStyle>
            <a:lvl1pPr>
              <a:defRPr sz="2200">
                <a:solidFill>
                  <a:srgbClr val="262626"/>
                </a:solidFill>
              </a:defRPr>
            </a:lvl1pPr>
          </a:lstStyle>
          <a:p>
            <a:r>
              <a:rPr lang="ru-RU"/>
              <a:t>Образец заголовка</a:t>
            </a:r>
            <a:endParaRPr lang="en-US" dirty="0"/>
          </a:p>
        </p:txBody>
      </p:sp>
      <p:sp>
        <p:nvSpPr>
          <p:cNvPr id="3" name="Picture Placeholder 2"/>
          <p:cNvSpPr>
            <a:spLocks noGrp="1" noChangeAspect="1"/>
          </p:cNvSpPr>
          <p:nvPr>
            <p:ph type="pic" idx="1"/>
          </p:nvPr>
        </p:nvSpPr>
        <p:spPr>
          <a:xfrm>
            <a:off x="6095999" y="0"/>
            <a:ext cx="6102097" cy="6858000"/>
          </a:xfrm>
          <a:solidFill>
            <a:schemeClr val="bg1">
              <a:lumMod val="75000"/>
            </a:schemeClr>
          </a:solidFill>
        </p:spPr>
        <p:txBody>
          <a:bodyPr anchor="t"/>
          <a:lstStyle>
            <a:lvl1pPr marL="0" indent="0">
              <a:buNone/>
              <a:defRPr sz="3200">
                <a:solidFill>
                  <a:schemeClr val="bg1">
                    <a:lumMod val="85000"/>
                    <a:lumOff val="1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a:t>Вставка рисунка</a:t>
            </a:r>
            <a:endParaRPr lang="en-US" dirty="0"/>
          </a:p>
        </p:txBody>
      </p:sp>
      <p:sp>
        <p:nvSpPr>
          <p:cNvPr id="4" name="Text Placeholder 3"/>
          <p:cNvSpPr>
            <a:spLocks noGrp="1"/>
          </p:cNvSpPr>
          <p:nvPr>
            <p:ph type="body" sz="half" idx="2"/>
          </p:nvPr>
        </p:nvSpPr>
        <p:spPr>
          <a:xfrm>
            <a:off x="1115568" y="3549918"/>
            <a:ext cx="3794760" cy="2194037"/>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8" name="Date Placeholder 7"/>
          <p:cNvSpPr>
            <a:spLocks noGrp="1"/>
          </p:cNvSpPr>
          <p:nvPr>
            <p:ph type="dt" sz="half" idx="10"/>
          </p:nvPr>
        </p:nvSpPr>
        <p:spPr/>
        <p:txBody>
          <a:bodyPr/>
          <a:lstStyle>
            <a:lvl1pPr>
              <a:defRPr>
                <a:solidFill>
                  <a:srgbClr val="FFFFFF"/>
                </a:solidFill>
                <a:effectLst>
                  <a:outerShdw blurRad="50800" dist="38100" dir="2700000" algn="tl" rotWithShape="0">
                    <a:prstClr val="black">
                      <a:alpha val="43000"/>
                    </a:prstClr>
                  </a:outerShdw>
                </a:effectLst>
              </a:defRPr>
            </a:lvl1pPr>
          </a:lstStyle>
          <a:p>
            <a:fld id="{B61BEF0D-F0BB-DE4B-95CE-6DB70DBA9567}" type="datetimeFigureOut">
              <a:rPr lang="en-US" smtClean="0"/>
              <a:pPr/>
              <a:t>12/19/25</a:t>
            </a:fld>
            <a:endParaRPr lang="en-US" dirty="0"/>
          </a:p>
        </p:txBody>
      </p:sp>
      <p:sp>
        <p:nvSpPr>
          <p:cNvPr id="9" name="Footer Placeholder 8"/>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endParaRPr lang="en-US" dirty="0"/>
          </a:p>
        </p:txBody>
      </p:sp>
      <p:sp>
        <p:nvSpPr>
          <p:cNvPr id="10" name="Slide Number Placeholder 9"/>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1899953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bwMode="black">
          <a:xfrm>
            <a:off x="2231136" y="964692"/>
            <a:ext cx="7729728" cy="1188720"/>
          </a:xfrm>
          <a:prstGeom prst="rect">
            <a:avLst/>
          </a:prstGeom>
          <a:solidFill>
            <a:srgbClr val="FFFFFF"/>
          </a:solidFill>
          <a:ln w="31750" cap="sq">
            <a:solidFill>
              <a:srgbClr val="404040"/>
            </a:solidFill>
            <a:miter lim="800000"/>
          </a:ln>
        </p:spPr>
        <p:txBody>
          <a:bodyPr vert="horz" lIns="182880" tIns="182880" rIns="182880" bIns="182880" rtlCol="0" anchor="ctr">
            <a:normAutofit/>
          </a:bodyPr>
          <a:lstStyle/>
          <a:p>
            <a:r>
              <a:rPr lang="ru-RU"/>
              <a:t>Образец заголовка</a:t>
            </a:r>
            <a:endParaRPr lang="en-US" dirty="0"/>
          </a:p>
        </p:txBody>
      </p:sp>
      <p:sp>
        <p:nvSpPr>
          <p:cNvPr id="3" name="Text Placeholder 2"/>
          <p:cNvSpPr>
            <a:spLocks noGrp="1"/>
          </p:cNvSpPr>
          <p:nvPr>
            <p:ph type="body" idx="1"/>
          </p:nvPr>
        </p:nvSpPr>
        <p:spPr>
          <a:xfrm>
            <a:off x="2231136" y="2638044"/>
            <a:ext cx="7729728" cy="3101983"/>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7821429" y="6238816"/>
            <a:ext cx="2753746" cy="323968"/>
          </a:xfrm>
          <a:prstGeom prst="rect">
            <a:avLst/>
          </a:prstGeom>
        </p:spPr>
        <p:txBody>
          <a:bodyPr vert="horz" lIns="91440" tIns="45720" rIns="91440" bIns="45720" rtlCol="0" anchor="ctr"/>
          <a:lstStyle>
            <a:lvl1pPr algn="r">
              <a:defRPr sz="1050">
                <a:solidFill>
                  <a:schemeClr val="tx1">
                    <a:alpha val="70000"/>
                  </a:schemeClr>
                </a:solidFill>
              </a:defRPr>
            </a:lvl1pPr>
          </a:lstStyle>
          <a:p>
            <a:fld id="{B61BEF0D-F0BB-DE4B-95CE-6DB70DBA9567}" type="datetimeFigureOut">
              <a:rPr lang="en-US" smtClean="0"/>
              <a:pPr/>
              <a:t>12/19/25</a:t>
            </a:fld>
            <a:endParaRPr lang="en-US" dirty="0"/>
          </a:p>
        </p:txBody>
      </p:sp>
      <p:sp>
        <p:nvSpPr>
          <p:cNvPr id="5" name="Footer Placeholder 4"/>
          <p:cNvSpPr>
            <a:spLocks noGrp="1"/>
          </p:cNvSpPr>
          <p:nvPr>
            <p:ph type="ftr" sz="quarter" idx="3"/>
          </p:nvPr>
        </p:nvSpPr>
        <p:spPr>
          <a:xfrm>
            <a:off x="1600200" y="6236208"/>
            <a:ext cx="5901189" cy="320040"/>
          </a:xfrm>
          <a:prstGeom prst="rect">
            <a:avLst/>
          </a:prstGeom>
        </p:spPr>
        <p:txBody>
          <a:bodyPr vert="horz" lIns="91440" tIns="45720" rIns="91440" bIns="45720" rtlCol="0" anchor="ctr"/>
          <a:lstStyle>
            <a:lvl1pPr algn="l">
              <a:defRPr sz="1050">
                <a:solidFill>
                  <a:schemeClr val="tx1">
                    <a:alpha val="70000"/>
                  </a:schemeClr>
                </a:solidFill>
              </a:defRPr>
            </a:lvl1pPr>
          </a:lstStyle>
          <a:p>
            <a:endParaRPr lang="en-US" dirty="0"/>
          </a:p>
        </p:txBody>
      </p:sp>
      <p:sp>
        <p:nvSpPr>
          <p:cNvPr id="6" name="Slide Number Placeholder 5"/>
          <p:cNvSpPr>
            <a:spLocks noGrp="1"/>
          </p:cNvSpPr>
          <p:nvPr>
            <p:ph type="sldNum" sz="quarter" idx="4"/>
          </p:nvPr>
        </p:nvSpPr>
        <p:spPr>
          <a:xfrm>
            <a:off x="10758922" y="6217920"/>
            <a:ext cx="365760" cy="365760"/>
          </a:xfrm>
          <a:prstGeom prst="ellipse">
            <a:avLst/>
          </a:prstGeom>
          <a:solidFill>
            <a:srgbClr val="1D1D1D">
              <a:alpha val="70000"/>
            </a:srgbClr>
          </a:solidFill>
        </p:spPr>
        <p:txBody>
          <a:bodyPr vert="horz" lIns="18288" tIns="45720" rIns="18288" bIns="45720" rtlCol="0" anchor="ctr">
            <a:noAutofit/>
          </a:bodyPr>
          <a:lstStyle>
            <a:lvl1pPr algn="ctr">
              <a:defRPr sz="1100" spc="0" baseline="0">
                <a:solidFill>
                  <a:srgbClr val="FFFFFF"/>
                </a:solidFill>
              </a:defRPr>
            </a:lvl1p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883686470"/>
      </p:ext>
    </p:extLst>
  </p:cSld>
  <p:clrMap bg1="lt1" tx1="dk1" bg2="lt2" tx2="dk2" accent1="accent1" accent2="accent2" accent3="accent3" accent4="accent4" accent5="accent5" accent6="accent6" hlink="hlink" folHlink="folHlink"/>
  <p:sldLayoutIdLst>
    <p:sldLayoutId id="2147483723" r:id="rId1"/>
    <p:sldLayoutId id="2147483724" r:id="rId2"/>
    <p:sldLayoutId id="2147483725" r:id="rId3"/>
    <p:sldLayoutId id="2147483726" r:id="rId4"/>
    <p:sldLayoutId id="2147483727" r:id="rId5"/>
    <p:sldLayoutId id="2147483728" r:id="rId6"/>
    <p:sldLayoutId id="2147483729" r:id="rId7"/>
    <p:sldLayoutId id="2147483730" r:id="rId8"/>
    <p:sldLayoutId id="2147483731" r:id="rId9"/>
    <p:sldLayoutId id="2147483732" r:id="rId10"/>
    <p:sldLayoutId id="2147483733" r:id="rId11"/>
  </p:sldLayoutIdLst>
  <p:txStyles>
    <p:titleStyle>
      <a:lvl1pPr algn="ctr" defTabSz="914400" rtl="0" eaLnBrk="1" latinLnBrk="0" hangingPunct="1">
        <a:lnSpc>
          <a:spcPct val="90000"/>
        </a:lnSpc>
        <a:spcBef>
          <a:spcPct val="0"/>
        </a:spcBef>
        <a:buNone/>
        <a:defRPr sz="2800" kern="1200" cap="all" spc="200" baseline="0">
          <a:solidFill>
            <a:srgbClr val="262626"/>
          </a:solidFill>
          <a:latin typeface="+mj-lt"/>
          <a:ea typeface="+mj-ea"/>
          <a:cs typeface="+mj-cs"/>
        </a:defRPr>
      </a:lvl1pPr>
    </p:titleStyle>
    <p:body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8AAD2DD-7E64-D352-2F43-DC88A579E457}"/>
              </a:ext>
            </a:extLst>
          </p:cNvPr>
          <p:cNvSpPr>
            <a:spLocks noGrp="1"/>
          </p:cNvSpPr>
          <p:nvPr>
            <p:ph type="ctrTitle"/>
          </p:nvPr>
        </p:nvSpPr>
        <p:spPr>
          <a:xfrm>
            <a:off x="2517671" y="3368622"/>
            <a:ext cx="6355633" cy="1484618"/>
          </a:xfrm>
        </p:spPr>
        <p:txBody>
          <a:bodyPr>
            <a:noAutofit/>
          </a:bodyPr>
          <a:lstStyle/>
          <a:p>
            <a:r>
              <a:rPr lang="uk-UA" sz="2000" b="1" dirty="0">
                <a:solidFill>
                  <a:schemeClr val="bg1"/>
                </a:solidFill>
                <a:effectLst/>
                <a:ea typeface="Times New Roman" panose="02020603050405020304" pitchFamily="18" charset="0"/>
              </a:rPr>
              <a:t>ВПРОВАДЖЕННЯ ОЛІМПІЙСЬКОЇ ОСВІТИ В НАВЧАЛЬНО-ВИХОВНИЙ ПРОЦЕС  ДЮСШ</a:t>
            </a:r>
            <a:endParaRPr lang="ru-UA" sz="2000" dirty="0">
              <a:solidFill>
                <a:schemeClr val="bg1"/>
              </a:solidFill>
            </a:endParaRPr>
          </a:p>
        </p:txBody>
      </p:sp>
      <p:sp>
        <p:nvSpPr>
          <p:cNvPr id="9" name="TextBox 8">
            <a:extLst>
              <a:ext uri="{FF2B5EF4-FFF2-40B4-BE49-F238E27FC236}">
                <a16:creationId xmlns:a16="http://schemas.microsoft.com/office/drawing/2014/main" id="{60FE551A-F1B9-4D2F-C97E-39A3B5256279}"/>
              </a:ext>
            </a:extLst>
          </p:cNvPr>
          <p:cNvSpPr txBox="1"/>
          <p:nvPr/>
        </p:nvSpPr>
        <p:spPr>
          <a:xfrm>
            <a:off x="4454103" y="6214039"/>
            <a:ext cx="2482770" cy="369332"/>
          </a:xfrm>
          <a:prstGeom prst="rect">
            <a:avLst/>
          </a:prstGeom>
          <a:noFill/>
        </p:spPr>
        <p:txBody>
          <a:bodyPr wrap="square">
            <a:spAutoFit/>
          </a:bodyPr>
          <a:lstStyle/>
          <a:p>
            <a:r>
              <a:rPr lang="ru-UA" dirty="0"/>
              <a:t>Миколаїв - 2025р</a:t>
            </a:r>
          </a:p>
        </p:txBody>
      </p:sp>
      <p:pic>
        <p:nvPicPr>
          <p:cNvPr id="11" name="Рисунок 10">
            <a:extLst>
              <a:ext uri="{FF2B5EF4-FFF2-40B4-BE49-F238E27FC236}">
                <a16:creationId xmlns:a16="http://schemas.microsoft.com/office/drawing/2014/main" id="{CDB49B71-7903-D0C2-6398-84BAF2393016}"/>
              </a:ext>
            </a:extLst>
          </p:cNvPr>
          <p:cNvPicPr>
            <a:picLocks noChangeAspect="1"/>
          </p:cNvPicPr>
          <p:nvPr/>
        </p:nvPicPr>
        <p:blipFill>
          <a:blip r:embed="rId2"/>
          <a:stretch>
            <a:fillRect/>
          </a:stretch>
        </p:blipFill>
        <p:spPr>
          <a:xfrm>
            <a:off x="0" y="646771"/>
            <a:ext cx="3241485" cy="6211229"/>
          </a:xfrm>
          <a:prstGeom prst="rect">
            <a:avLst/>
          </a:prstGeom>
        </p:spPr>
      </p:pic>
      <p:sp>
        <p:nvSpPr>
          <p:cNvPr id="6" name="TextBox 5">
            <a:extLst>
              <a:ext uri="{FF2B5EF4-FFF2-40B4-BE49-F238E27FC236}">
                <a16:creationId xmlns:a16="http://schemas.microsoft.com/office/drawing/2014/main" id="{280A5A01-67FF-8C9C-AAA0-C8D14284C763}"/>
              </a:ext>
            </a:extLst>
          </p:cNvPr>
          <p:cNvSpPr txBox="1"/>
          <p:nvPr/>
        </p:nvSpPr>
        <p:spPr>
          <a:xfrm>
            <a:off x="-434898" y="0"/>
            <a:ext cx="12422459" cy="3329116"/>
          </a:xfrm>
          <a:prstGeom prst="rect">
            <a:avLst/>
          </a:prstGeom>
          <a:noFill/>
        </p:spPr>
        <p:txBody>
          <a:bodyPr wrap="square">
            <a:spAutoFit/>
          </a:bodyPr>
          <a:lstStyle/>
          <a:p>
            <a:pPr algn="ctr">
              <a:spcAft>
                <a:spcPts val="750"/>
              </a:spcAft>
            </a:pPr>
            <a:r>
              <a:rPr lang="uk-UA" sz="1600" b="1" dirty="0">
                <a:solidFill>
                  <a:schemeClr val="tx1">
                    <a:lumMod val="95000"/>
                  </a:schemeClr>
                </a:solidFill>
                <a:effectLst/>
                <a:ea typeface="Times New Roman" panose="02020603050405020304" pitchFamily="18" charset="0"/>
              </a:rPr>
              <a:t>МІНІСТЕРСТВО ОСВІТИ І НАУКИ УКРАЇНИ</a:t>
            </a:r>
            <a:endParaRPr lang="ru-UA" sz="1600" dirty="0">
              <a:solidFill>
                <a:schemeClr val="tx1">
                  <a:lumMod val="95000"/>
                </a:schemeClr>
              </a:solidFill>
              <a:effectLst/>
              <a:ea typeface="Times New Roman" panose="02020603050405020304" pitchFamily="18" charset="0"/>
            </a:endParaRPr>
          </a:p>
          <a:p>
            <a:pPr algn="ctr">
              <a:spcAft>
                <a:spcPts val="750"/>
              </a:spcAft>
            </a:pPr>
            <a:r>
              <a:rPr lang="uk-UA" sz="1600" b="1" dirty="0">
                <a:solidFill>
                  <a:schemeClr val="tx1">
                    <a:lumMod val="95000"/>
                  </a:schemeClr>
                </a:solidFill>
                <a:effectLst/>
                <a:ea typeface="Times New Roman" panose="02020603050405020304" pitchFamily="18" charset="0"/>
              </a:rPr>
              <a:t>НАЦІОНАЛЬНИЙ УНІВЕРСИТЕТ КОРАБЛЕБУДУВАННЯ</a:t>
            </a:r>
            <a:endParaRPr lang="ru-UA" sz="1600" dirty="0">
              <a:solidFill>
                <a:schemeClr val="tx1">
                  <a:lumMod val="95000"/>
                </a:schemeClr>
              </a:solidFill>
              <a:effectLst/>
              <a:ea typeface="Times New Roman" panose="02020603050405020304" pitchFamily="18" charset="0"/>
            </a:endParaRPr>
          </a:p>
          <a:p>
            <a:pPr algn="ctr">
              <a:spcAft>
                <a:spcPts val="750"/>
              </a:spcAft>
            </a:pPr>
            <a:r>
              <a:rPr lang="uk-UA" sz="1600" b="1" dirty="0">
                <a:solidFill>
                  <a:schemeClr val="tx1">
                    <a:lumMod val="95000"/>
                  </a:schemeClr>
                </a:solidFill>
                <a:effectLst/>
                <a:ea typeface="Times New Roman" panose="02020603050405020304" pitchFamily="18" charset="0"/>
              </a:rPr>
              <a:t>ІМ.АДМІРАЛА МАКАРОВА</a:t>
            </a:r>
            <a:endParaRPr lang="ru-UA" sz="1600" dirty="0">
              <a:solidFill>
                <a:schemeClr val="tx1">
                  <a:lumMod val="95000"/>
                </a:schemeClr>
              </a:solidFill>
              <a:effectLst/>
              <a:ea typeface="Times New Roman" panose="02020603050405020304" pitchFamily="18" charset="0"/>
            </a:endParaRPr>
          </a:p>
          <a:p>
            <a:pPr algn="ctr">
              <a:spcAft>
                <a:spcPts val="750"/>
              </a:spcAft>
            </a:pPr>
            <a:r>
              <a:rPr lang="uk-UA" sz="1600" b="1" dirty="0">
                <a:solidFill>
                  <a:schemeClr val="tx1">
                    <a:lumMod val="95000"/>
                  </a:schemeClr>
                </a:solidFill>
                <a:effectLst/>
                <a:ea typeface="Times New Roman" panose="02020603050405020304" pitchFamily="18" charset="0"/>
              </a:rPr>
              <a:t>НАВЧАЛЬНО-НАУКОВИЙ ГУМАНІТАРНИЙ ІНСТИТУТ</a:t>
            </a:r>
            <a:endParaRPr lang="ru-UA" sz="1600" dirty="0">
              <a:solidFill>
                <a:schemeClr val="tx1">
                  <a:lumMod val="95000"/>
                </a:schemeClr>
              </a:solidFill>
              <a:effectLst/>
              <a:ea typeface="Times New Roman" panose="02020603050405020304" pitchFamily="18" charset="0"/>
            </a:endParaRPr>
          </a:p>
          <a:p>
            <a:pPr algn="ctr">
              <a:spcAft>
                <a:spcPts val="750"/>
              </a:spcAft>
            </a:pPr>
            <a:r>
              <a:rPr lang="uk-UA" sz="1600" dirty="0">
                <a:solidFill>
                  <a:schemeClr val="tx1">
                    <a:lumMod val="95000"/>
                  </a:schemeClr>
                </a:solidFill>
                <a:effectLst/>
                <a:ea typeface="Times New Roman" panose="02020603050405020304" pitchFamily="18" charset="0"/>
              </a:rPr>
              <a:t>Кафедра теоретичних основ олімпійського та професійного спорту</a:t>
            </a:r>
            <a:endParaRPr lang="ru-UA" sz="1600" dirty="0">
              <a:solidFill>
                <a:schemeClr val="tx1">
                  <a:lumMod val="95000"/>
                </a:schemeClr>
              </a:solidFill>
              <a:effectLst/>
              <a:ea typeface="Times New Roman" panose="02020603050405020304" pitchFamily="18" charset="0"/>
            </a:endParaRPr>
          </a:p>
          <a:p>
            <a:r>
              <a:rPr lang="uk-UA" sz="1100" dirty="0">
                <a:solidFill>
                  <a:schemeClr val="tx1">
                    <a:lumMod val="95000"/>
                  </a:schemeClr>
                </a:solidFill>
                <a:effectLst/>
                <a:ea typeface="Times New Roman" panose="02020603050405020304" pitchFamily="18" charset="0"/>
              </a:rPr>
              <a:t> </a:t>
            </a:r>
            <a:endParaRPr lang="ru-UA" sz="1600" dirty="0">
              <a:solidFill>
                <a:schemeClr val="tx1">
                  <a:lumMod val="95000"/>
                </a:schemeClr>
              </a:solidFill>
              <a:effectLst/>
              <a:ea typeface="Times New Roman" panose="02020603050405020304" pitchFamily="18" charset="0"/>
            </a:endParaRPr>
          </a:p>
          <a:p>
            <a:r>
              <a:rPr lang="uk-UA" sz="1100" dirty="0">
                <a:solidFill>
                  <a:schemeClr val="tx1">
                    <a:lumMod val="95000"/>
                  </a:schemeClr>
                </a:solidFill>
                <a:effectLst/>
                <a:ea typeface="Times New Roman" panose="02020603050405020304" pitchFamily="18" charset="0"/>
              </a:rPr>
              <a:t> </a:t>
            </a:r>
            <a:endParaRPr lang="ru-UA" sz="1600" dirty="0">
              <a:solidFill>
                <a:schemeClr val="tx1">
                  <a:lumMod val="95000"/>
                </a:schemeClr>
              </a:solidFill>
              <a:effectLst/>
              <a:ea typeface="Times New Roman" panose="02020603050405020304" pitchFamily="18" charset="0"/>
            </a:endParaRPr>
          </a:p>
          <a:p>
            <a:pPr marR="177800" algn="ctr"/>
            <a:r>
              <a:rPr lang="uk-UA" sz="1600" b="1" i="1" dirty="0">
                <a:solidFill>
                  <a:schemeClr val="tx1">
                    <a:lumMod val="95000"/>
                  </a:schemeClr>
                </a:solidFill>
                <a:effectLst/>
                <a:ea typeface="Times New Roman" panose="02020603050405020304" pitchFamily="18" charset="0"/>
              </a:rPr>
              <a:t>КВАЛІФІКАЦІЙНА РОБОТА</a:t>
            </a:r>
            <a:endParaRPr lang="ru-UA" sz="1600" dirty="0">
              <a:solidFill>
                <a:schemeClr val="tx1">
                  <a:lumMod val="95000"/>
                </a:schemeClr>
              </a:solidFill>
              <a:effectLst/>
              <a:ea typeface="Times New Roman" panose="02020603050405020304" pitchFamily="18" charset="0"/>
            </a:endParaRPr>
          </a:p>
          <a:p>
            <a:r>
              <a:rPr lang="uk-UA" sz="1100" b="1" dirty="0">
                <a:solidFill>
                  <a:schemeClr val="tx1">
                    <a:lumMod val="95000"/>
                  </a:schemeClr>
                </a:solidFill>
                <a:effectLst/>
                <a:ea typeface="Times New Roman" panose="02020603050405020304" pitchFamily="18" charset="0"/>
              </a:rPr>
              <a:t> </a:t>
            </a:r>
            <a:endParaRPr lang="ru-UA" sz="1600" dirty="0">
              <a:solidFill>
                <a:schemeClr val="tx1">
                  <a:lumMod val="95000"/>
                </a:schemeClr>
              </a:solidFill>
              <a:effectLst/>
              <a:ea typeface="Times New Roman" panose="02020603050405020304" pitchFamily="18" charset="0"/>
            </a:endParaRPr>
          </a:p>
          <a:p>
            <a:pPr algn="ctr"/>
            <a:r>
              <a:rPr lang="uk-UA" sz="1600" dirty="0">
                <a:solidFill>
                  <a:schemeClr val="tx1">
                    <a:lumMod val="95000"/>
                  </a:schemeClr>
                </a:solidFill>
                <a:effectLst/>
                <a:ea typeface="Times New Roman" panose="02020603050405020304" pitchFamily="18" charset="0"/>
              </a:rPr>
              <a:t>на здобуття ступеня вищої освіти «магістр»</a:t>
            </a:r>
            <a:endParaRPr lang="ru-UA" sz="1600" dirty="0">
              <a:solidFill>
                <a:schemeClr val="tx1">
                  <a:lumMod val="95000"/>
                </a:schemeClr>
              </a:solidFill>
              <a:effectLst/>
              <a:ea typeface="Times New Roman" panose="02020603050405020304" pitchFamily="18" charset="0"/>
            </a:endParaRPr>
          </a:p>
          <a:p>
            <a:pPr algn="ctr"/>
            <a:r>
              <a:rPr lang="uk-UA" sz="1600" dirty="0">
                <a:solidFill>
                  <a:schemeClr val="tx1">
                    <a:lumMod val="95000"/>
                  </a:schemeClr>
                </a:solidFill>
                <a:effectLst/>
                <a:ea typeface="Times New Roman" panose="02020603050405020304" pitchFamily="18" charset="0"/>
              </a:rPr>
              <a:t>зі спеціальності 017 «Фізична культура і спорт»</a:t>
            </a:r>
            <a:endParaRPr lang="ru-UA" sz="1600" dirty="0">
              <a:solidFill>
                <a:schemeClr val="tx1">
                  <a:lumMod val="95000"/>
                </a:schemeClr>
              </a:solidFill>
              <a:effectLst/>
              <a:ea typeface="Times New Roman" panose="02020603050405020304" pitchFamily="18" charset="0"/>
            </a:endParaRPr>
          </a:p>
          <a:p>
            <a:pPr marR="177800" algn="ctr"/>
            <a:r>
              <a:rPr lang="uk-UA" sz="1600" dirty="0">
                <a:solidFill>
                  <a:schemeClr val="tx1">
                    <a:lumMod val="95000"/>
                  </a:schemeClr>
                </a:solidFill>
                <a:effectLst/>
                <a:ea typeface="Times New Roman" panose="02020603050405020304" pitchFamily="18" charset="0"/>
              </a:rPr>
              <a:t>на тему:</a:t>
            </a:r>
            <a:endParaRPr lang="ru-UA" sz="1600" dirty="0">
              <a:solidFill>
                <a:schemeClr val="tx1">
                  <a:lumMod val="95000"/>
                </a:schemeClr>
              </a:solidFill>
              <a:effectLst/>
              <a:ea typeface="Times New Roman" panose="02020603050405020304" pitchFamily="18" charset="0"/>
            </a:endParaRPr>
          </a:p>
        </p:txBody>
      </p:sp>
      <p:sp>
        <p:nvSpPr>
          <p:cNvPr id="12" name="TextBox 11">
            <a:extLst>
              <a:ext uri="{FF2B5EF4-FFF2-40B4-BE49-F238E27FC236}">
                <a16:creationId xmlns:a16="http://schemas.microsoft.com/office/drawing/2014/main" id="{E0B5F457-5B41-E8E7-D037-C496443055C1}"/>
              </a:ext>
            </a:extLst>
          </p:cNvPr>
          <p:cNvSpPr txBox="1"/>
          <p:nvPr/>
        </p:nvSpPr>
        <p:spPr>
          <a:xfrm>
            <a:off x="3241484" y="3797214"/>
            <a:ext cx="8950516" cy="3139321"/>
          </a:xfrm>
          <a:prstGeom prst="rect">
            <a:avLst/>
          </a:prstGeom>
          <a:noFill/>
        </p:spPr>
        <p:txBody>
          <a:bodyPr wrap="square">
            <a:spAutoFit/>
          </a:bodyPr>
          <a:lstStyle/>
          <a:p>
            <a:r>
              <a:rPr lang="uk-UA" sz="1100" dirty="0">
                <a:effectLst/>
                <a:latin typeface="Times New Roman" panose="02020603050405020304" pitchFamily="18" charset="0"/>
                <a:ea typeface="Times New Roman" panose="02020603050405020304" pitchFamily="18" charset="0"/>
              </a:rPr>
              <a:t> </a:t>
            </a:r>
            <a:endParaRPr lang="ru-UA" sz="1600" dirty="0">
              <a:effectLst/>
              <a:ea typeface="Times New Roman" panose="02020603050405020304" pitchFamily="18" charset="0"/>
            </a:endParaRPr>
          </a:p>
          <a:p>
            <a:pPr marL="5941060"/>
            <a:r>
              <a:rPr lang="uk-UA" sz="1600" dirty="0">
                <a:effectLst/>
                <a:ea typeface="Times New Roman" panose="02020603050405020304" pitchFamily="18" charset="0"/>
              </a:rPr>
              <a:t>Виконала: студентка 6541мз</a:t>
            </a:r>
            <a:endParaRPr lang="ru-UA" sz="1600" dirty="0">
              <a:effectLst/>
              <a:ea typeface="Times New Roman" panose="02020603050405020304" pitchFamily="18" charset="0"/>
            </a:endParaRPr>
          </a:p>
          <a:p>
            <a:pPr marL="5941060"/>
            <a:r>
              <a:rPr lang="uk-UA" sz="1600" dirty="0">
                <a:effectLst/>
                <a:ea typeface="Times New Roman" panose="02020603050405020304" pitchFamily="18" charset="0"/>
              </a:rPr>
              <a:t>групи</a:t>
            </a:r>
            <a:endParaRPr lang="ru-UA" sz="1600" dirty="0">
              <a:effectLst/>
              <a:ea typeface="Times New Roman" panose="02020603050405020304" pitchFamily="18" charset="0"/>
            </a:endParaRPr>
          </a:p>
          <a:p>
            <a:pPr marL="5941060"/>
            <a:r>
              <a:rPr lang="uk-UA" sz="1600" b="1" i="1" dirty="0">
                <a:effectLst/>
                <a:ea typeface="Times New Roman" panose="02020603050405020304" pitchFamily="18" charset="0"/>
              </a:rPr>
              <a:t> </a:t>
            </a:r>
            <a:endParaRPr lang="ru-UA" sz="1600" dirty="0">
              <a:effectLst/>
              <a:ea typeface="Times New Roman" panose="02020603050405020304" pitchFamily="18" charset="0"/>
            </a:endParaRPr>
          </a:p>
          <a:p>
            <a:pPr algn="r"/>
            <a:r>
              <a:rPr lang="uk-UA" sz="1600" b="1" i="1" dirty="0">
                <a:effectLst/>
                <a:ea typeface="Times New Roman" panose="02020603050405020304" pitchFamily="18" charset="0"/>
              </a:rPr>
              <a:t>______________Авраменко О.Ю.</a:t>
            </a:r>
            <a:endParaRPr lang="ru-UA" sz="1600" dirty="0">
              <a:effectLst/>
              <a:ea typeface="Times New Roman" panose="02020603050405020304" pitchFamily="18" charset="0"/>
            </a:endParaRPr>
          </a:p>
          <a:p>
            <a:r>
              <a:rPr lang="uk-UA" sz="1600" dirty="0">
                <a:effectLst/>
                <a:ea typeface="Times New Roman" panose="02020603050405020304" pitchFamily="18" charset="0"/>
              </a:rPr>
              <a:t> </a:t>
            </a:r>
            <a:endParaRPr lang="ru-UA" sz="1600" dirty="0">
              <a:effectLst/>
              <a:ea typeface="Times New Roman" panose="02020603050405020304" pitchFamily="18" charset="0"/>
            </a:endParaRPr>
          </a:p>
          <a:p>
            <a:pPr marL="5941060"/>
            <a:r>
              <a:rPr lang="uk-UA" sz="1600" dirty="0">
                <a:effectLst/>
                <a:ea typeface="Times New Roman" panose="02020603050405020304" pitchFamily="18" charset="0"/>
              </a:rPr>
              <a:t> </a:t>
            </a:r>
            <a:endParaRPr lang="ru-UA" sz="1600" dirty="0">
              <a:effectLst/>
              <a:ea typeface="Times New Roman" panose="02020603050405020304" pitchFamily="18" charset="0"/>
            </a:endParaRPr>
          </a:p>
          <a:p>
            <a:pPr marL="5941060"/>
            <a:r>
              <a:rPr lang="uk-UA" sz="1600" dirty="0">
                <a:effectLst/>
                <a:ea typeface="Times New Roman" panose="02020603050405020304" pitchFamily="18" charset="0"/>
              </a:rPr>
              <a:t>Керівник роботи:</a:t>
            </a:r>
            <a:endParaRPr lang="ru-UA" sz="1600" dirty="0">
              <a:effectLst/>
              <a:ea typeface="Times New Roman" panose="02020603050405020304" pitchFamily="18" charset="0"/>
            </a:endParaRPr>
          </a:p>
          <a:p>
            <a:pPr marL="5941060"/>
            <a:r>
              <a:rPr lang="uk-UA" sz="1600" dirty="0" err="1">
                <a:effectLst/>
                <a:ea typeface="Times New Roman" panose="02020603050405020304" pitchFamily="18" charset="0"/>
              </a:rPr>
              <a:t>к.н</a:t>
            </a:r>
            <a:r>
              <a:rPr lang="uk-UA" sz="1600" dirty="0">
                <a:effectLst/>
                <a:ea typeface="Times New Roman" panose="02020603050405020304" pitchFamily="18" charset="0"/>
              </a:rPr>
              <a:t>. з </a:t>
            </a:r>
            <a:r>
              <a:rPr lang="uk-UA" sz="1600" dirty="0" err="1">
                <a:effectLst/>
                <a:ea typeface="Times New Roman" panose="02020603050405020304" pitchFamily="18" charset="0"/>
              </a:rPr>
              <a:t>фіз</a:t>
            </a:r>
            <a:r>
              <a:rPr lang="uk-UA" sz="1600" dirty="0">
                <a:effectLst/>
                <a:ea typeface="Times New Roman" panose="02020603050405020304" pitchFamily="18" charset="0"/>
              </a:rPr>
              <a:t>. </a:t>
            </a:r>
            <a:r>
              <a:rPr lang="uk-UA" sz="1600" dirty="0" err="1">
                <a:effectLst/>
                <a:ea typeface="Times New Roman" panose="02020603050405020304" pitchFamily="18" charset="0"/>
              </a:rPr>
              <a:t>вих</a:t>
            </a:r>
            <a:r>
              <a:rPr lang="uk-UA" sz="1600" dirty="0">
                <a:effectLst/>
                <a:ea typeface="Times New Roman" panose="02020603050405020304" pitchFamily="18" charset="0"/>
              </a:rPr>
              <a:t>, доцент</a:t>
            </a:r>
            <a:endParaRPr lang="ru-UA" sz="1600" dirty="0">
              <a:effectLst/>
              <a:ea typeface="Times New Roman" panose="02020603050405020304" pitchFamily="18" charset="0"/>
            </a:endParaRPr>
          </a:p>
          <a:p>
            <a:pPr marL="5941060"/>
            <a:r>
              <a:rPr lang="uk-UA" sz="1600" dirty="0">
                <a:effectLst/>
                <a:ea typeface="Times New Roman" panose="02020603050405020304" pitchFamily="18" charset="0"/>
              </a:rPr>
              <a:t> </a:t>
            </a:r>
            <a:endParaRPr lang="ru-UA" sz="1600" dirty="0">
              <a:effectLst/>
              <a:ea typeface="Times New Roman" panose="02020603050405020304" pitchFamily="18" charset="0"/>
            </a:endParaRPr>
          </a:p>
          <a:p>
            <a:pPr marL="5941060"/>
            <a:r>
              <a:rPr lang="uk-UA" sz="1600" dirty="0">
                <a:effectLst/>
                <a:ea typeface="Times New Roman" panose="02020603050405020304" pitchFamily="18" charset="0"/>
              </a:rPr>
              <a:t>                               _______________</a:t>
            </a:r>
            <a:r>
              <a:rPr lang="uk-UA" sz="1600" b="1" i="1" dirty="0" err="1">
                <a:effectLst/>
                <a:ea typeface="Times New Roman" panose="02020603050405020304" pitchFamily="18" charset="0"/>
              </a:rPr>
              <a:t>Бірюк</a:t>
            </a:r>
            <a:r>
              <a:rPr lang="uk-UA" sz="1600" b="1" i="1" dirty="0">
                <a:effectLst/>
                <a:ea typeface="Times New Roman" panose="02020603050405020304" pitchFamily="18" charset="0"/>
              </a:rPr>
              <a:t>  С.В.</a:t>
            </a:r>
            <a:endParaRPr lang="ru-UA" sz="1600" dirty="0">
              <a:effectLst/>
              <a:ea typeface="Times New Roman" panose="02020603050405020304" pitchFamily="18" charset="0"/>
            </a:endParaRPr>
          </a:p>
          <a:p>
            <a:r>
              <a:rPr lang="uk-UA" sz="1100" dirty="0">
                <a:effectLst/>
                <a:latin typeface="Times New Roman" panose="02020603050405020304" pitchFamily="18" charset="0"/>
                <a:ea typeface="Times New Roman" panose="02020603050405020304" pitchFamily="18" charset="0"/>
              </a:rPr>
              <a:t> </a:t>
            </a:r>
            <a:endParaRPr lang="ru-UA" sz="16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49319195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Объект 3">
            <a:extLst>
              <a:ext uri="{FF2B5EF4-FFF2-40B4-BE49-F238E27FC236}">
                <a16:creationId xmlns:a16="http://schemas.microsoft.com/office/drawing/2014/main" id="{C65BEE22-FCD8-038B-C975-4BCBB823EEE4}"/>
              </a:ext>
            </a:extLst>
          </p:cNvPr>
          <p:cNvGraphicFramePr>
            <a:graphicFrameLocks noGrp="1"/>
          </p:cNvGraphicFramePr>
          <p:nvPr>
            <p:ph idx="1"/>
            <p:extLst>
              <p:ext uri="{D42A27DB-BD31-4B8C-83A1-F6EECF244321}">
                <p14:modId xmlns:p14="http://schemas.microsoft.com/office/powerpoint/2010/main" val="1908088446"/>
              </p:ext>
            </p:extLst>
          </p:nvPr>
        </p:nvGraphicFramePr>
        <p:xfrm>
          <a:off x="-2" y="1"/>
          <a:ext cx="6230981" cy="6228435"/>
        </p:xfrm>
        <a:graphic>
          <a:graphicData uri="http://schemas.openxmlformats.org/drawingml/2006/table">
            <a:tbl>
              <a:tblPr>
                <a:tableStyleId>{5C22544A-7EE6-4342-B048-85BDC9FD1C3A}</a:tableStyleId>
              </a:tblPr>
              <a:tblGrid>
                <a:gridCol w="352045">
                  <a:extLst>
                    <a:ext uri="{9D8B030D-6E8A-4147-A177-3AD203B41FA5}">
                      <a16:colId xmlns:a16="http://schemas.microsoft.com/office/drawing/2014/main" val="3326253764"/>
                    </a:ext>
                  </a:extLst>
                </a:gridCol>
                <a:gridCol w="2509755">
                  <a:extLst>
                    <a:ext uri="{9D8B030D-6E8A-4147-A177-3AD203B41FA5}">
                      <a16:colId xmlns:a16="http://schemas.microsoft.com/office/drawing/2014/main" val="3309808599"/>
                    </a:ext>
                  </a:extLst>
                </a:gridCol>
                <a:gridCol w="672887">
                  <a:extLst>
                    <a:ext uri="{9D8B030D-6E8A-4147-A177-3AD203B41FA5}">
                      <a16:colId xmlns:a16="http://schemas.microsoft.com/office/drawing/2014/main" val="527976773"/>
                    </a:ext>
                  </a:extLst>
                </a:gridCol>
                <a:gridCol w="773276">
                  <a:extLst>
                    <a:ext uri="{9D8B030D-6E8A-4147-A177-3AD203B41FA5}">
                      <a16:colId xmlns:a16="http://schemas.microsoft.com/office/drawing/2014/main" val="2964374329"/>
                    </a:ext>
                  </a:extLst>
                </a:gridCol>
                <a:gridCol w="577244">
                  <a:extLst>
                    <a:ext uri="{9D8B030D-6E8A-4147-A177-3AD203B41FA5}">
                      <a16:colId xmlns:a16="http://schemas.microsoft.com/office/drawing/2014/main" val="1225066197"/>
                    </a:ext>
                  </a:extLst>
                </a:gridCol>
                <a:gridCol w="672887">
                  <a:extLst>
                    <a:ext uri="{9D8B030D-6E8A-4147-A177-3AD203B41FA5}">
                      <a16:colId xmlns:a16="http://schemas.microsoft.com/office/drawing/2014/main" val="439894061"/>
                    </a:ext>
                  </a:extLst>
                </a:gridCol>
                <a:gridCol w="672887">
                  <a:extLst>
                    <a:ext uri="{9D8B030D-6E8A-4147-A177-3AD203B41FA5}">
                      <a16:colId xmlns:a16="http://schemas.microsoft.com/office/drawing/2014/main" val="915555765"/>
                    </a:ext>
                  </a:extLst>
                </a:gridCol>
              </a:tblGrid>
              <a:tr h="1209618">
                <a:tc>
                  <a:txBody>
                    <a:bodyPr/>
                    <a:lstStyle/>
                    <a:p>
                      <a:pPr algn="just">
                        <a:lnSpc>
                          <a:spcPct val="113000"/>
                        </a:lnSpc>
                      </a:pPr>
                      <a:r>
                        <a:rPr lang="uk-UA" sz="1200" dirty="0">
                          <a:effectLst/>
                        </a:rPr>
                        <a:t>№</a:t>
                      </a:r>
                      <a:endParaRPr lang="ru-UA" sz="1200" dirty="0">
                        <a:effectLst/>
                        <a:latin typeface="Calibri" panose="020F0502020204030204" pitchFamily="34" charset="0"/>
                        <a:ea typeface="SimSun" panose="02010600030101010101" pitchFamily="2" charset="-122"/>
                        <a:cs typeface="Times New Roman" panose="02020603050405020304" pitchFamily="18" charset="0"/>
                      </a:endParaRPr>
                    </a:p>
                  </a:txBody>
                  <a:tcPr marL="63711" marR="63711" marT="0" marB="0"/>
                </a:tc>
                <a:tc>
                  <a:txBody>
                    <a:bodyPr/>
                    <a:lstStyle/>
                    <a:p>
                      <a:pPr algn="ctr">
                        <a:lnSpc>
                          <a:spcPct val="113000"/>
                        </a:lnSpc>
                      </a:pPr>
                      <a:r>
                        <a:rPr lang="uk-UA" sz="1200" dirty="0">
                          <a:effectLst/>
                        </a:rPr>
                        <a:t>Запитання</a:t>
                      </a:r>
                      <a:endParaRPr lang="ru-UA" sz="1200" dirty="0">
                        <a:effectLst/>
                        <a:latin typeface="Calibri" panose="020F0502020204030204" pitchFamily="34" charset="0"/>
                        <a:ea typeface="SimSun" panose="02010600030101010101" pitchFamily="2" charset="-122"/>
                        <a:cs typeface="Times New Roman" panose="02020603050405020304" pitchFamily="18" charset="0"/>
                      </a:endParaRPr>
                    </a:p>
                  </a:txBody>
                  <a:tcPr marL="63711" marR="63711" marT="0" marB="0"/>
                </a:tc>
                <a:tc>
                  <a:txBody>
                    <a:bodyPr/>
                    <a:lstStyle/>
                    <a:p>
                      <a:pPr algn="just">
                        <a:lnSpc>
                          <a:spcPct val="113000"/>
                        </a:lnSpc>
                      </a:pPr>
                      <a:r>
                        <a:rPr lang="uk-UA" sz="1200" dirty="0">
                          <a:effectLst/>
                        </a:rPr>
                        <a:t>До експерименту</a:t>
                      </a:r>
                      <a:endParaRPr lang="ru-UA" sz="1200" dirty="0">
                        <a:effectLst/>
                      </a:endParaRPr>
                    </a:p>
                    <a:p>
                      <a:pPr algn="just">
                        <a:lnSpc>
                          <a:spcPct val="113000"/>
                        </a:lnSpc>
                      </a:pPr>
                      <a:r>
                        <a:rPr lang="uk-UA" sz="1200" dirty="0">
                          <a:effectLst/>
                        </a:rPr>
                        <a:t>(%)</a:t>
                      </a:r>
                      <a:endParaRPr lang="ru-UA" sz="1200" dirty="0">
                        <a:effectLst/>
                        <a:latin typeface="Calibri" panose="020F0502020204030204" pitchFamily="34" charset="0"/>
                        <a:ea typeface="SimSun" panose="02010600030101010101" pitchFamily="2" charset="-122"/>
                        <a:cs typeface="Times New Roman" panose="02020603050405020304" pitchFamily="18" charset="0"/>
                      </a:endParaRPr>
                    </a:p>
                  </a:txBody>
                  <a:tcPr marL="63711" marR="63711" marT="0" marB="0"/>
                </a:tc>
                <a:tc>
                  <a:txBody>
                    <a:bodyPr/>
                    <a:lstStyle/>
                    <a:p>
                      <a:pPr algn="just">
                        <a:lnSpc>
                          <a:spcPct val="113000"/>
                        </a:lnSpc>
                      </a:pPr>
                      <a:r>
                        <a:rPr lang="uk-UA" sz="1200" dirty="0">
                          <a:effectLst/>
                        </a:rPr>
                        <a:t>Після експерименту</a:t>
                      </a:r>
                      <a:endParaRPr lang="ru-UA" sz="1200" dirty="0">
                        <a:effectLst/>
                      </a:endParaRPr>
                    </a:p>
                    <a:p>
                      <a:pPr algn="just">
                        <a:lnSpc>
                          <a:spcPct val="113000"/>
                        </a:lnSpc>
                      </a:pPr>
                      <a:r>
                        <a:rPr lang="uk-UA" sz="1200" dirty="0">
                          <a:effectLst/>
                        </a:rPr>
                        <a:t>(%)</a:t>
                      </a:r>
                      <a:endParaRPr lang="ru-UA" sz="1200" dirty="0">
                        <a:effectLst/>
                        <a:latin typeface="Calibri" panose="020F0502020204030204" pitchFamily="34" charset="0"/>
                        <a:ea typeface="SimSun" panose="02010600030101010101" pitchFamily="2" charset="-122"/>
                        <a:cs typeface="Times New Roman" panose="02020603050405020304" pitchFamily="18" charset="0"/>
                      </a:endParaRPr>
                    </a:p>
                  </a:txBody>
                  <a:tcPr marL="63711" marR="63711" marT="0" marB="0"/>
                </a:tc>
                <a:tc>
                  <a:txBody>
                    <a:bodyPr/>
                    <a:lstStyle/>
                    <a:p>
                      <a:pPr algn="ctr">
                        <a:lnSpc>
                          <a:spcPct val="113000"/>
                        </a:lnSpc>
                      </a:pPr>
                      <a:r>
                        <a:rPr lang="uk-UA" sz="1200" dirty="0">
                          <a:effectLst/>
                        </a:rPr>
                        <a:t>Різниця (%)</a:t>
                      </a:r>
                      <a:endParaRPr lang="ru-UA" sz="1200" dirty="0">
                        <a:effectLst/>
                        <a:latin typeface="Calibri" panose="020F0502020204030204" pitchFamily="34" charset="0"/>
                        <a:ea typeface="SimSun" panose="02010600030101010101" pitchFamily="2" charset="-122"/>
                        <a:cs typeface="Times New Roman" panose="02020603050405020304" pitchFamily="18" charset="0"/>
                      </a:endParaRPr>
                    </a:p>
                  </a:txBody>
                  <a:tcPr marL="63711" marR="63711" marT="0" marB="0"/>
                </a:tc>
                <a:tc>
                  <a:txBody>
                    <a:bodyPr/>
                    <a:lstStyle/>
                    <a:p>
                      <a:pPr algn="ctr">
                        <a:lnSpc>
                          <a:spcPts val="1580"/>
                        </a:lnSpc>
                      </a:pPr>
                      <a:r>
                        <a:rPr lang="uk-UA" sz="1200" spc="-50" dirty="0" err="1">
                          <a:effectLst/>
                        </a:rPr>
                        <a:t>t</a:t>
                      </a:r>
                      <a:endParaRPr lang="ru-UA"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711" marR="63711" marT="0" marB="0"/>
                </a:tc>
                <a:tc>
                  <a:txBody>
                    <a:bodyPr/>
                    <a:lstStyle/>
                    <a:p>
                      <a:pPr algn="ctr">
                        <a:lnSpc>
                          <a:spcPts val="1580"/>
                        </a:lnSpc>
                      </a:pPr>
                      <a:r>
                        <a:rPr lang="uk-UA" sz="1200" spc="-50">
                          <a:effectLst/>
                        </a:rPr>
                        <a:t>P</a:t>
                      </a:r>
                      <a:endParaRPr lang="ru-UA"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711" marR="63711" marT="0" marB="0"/>
                </a:tc>
                <a:extLst>
                  <a:ext uri="{0D108BD9-81ED-4DB2-BD59-A6C34878D82A}">
                    <a16:rowId xmlns:a16="http://schemas.microsoft.com/office/drawing/2014/main" val="1988980177"/>
                  </a:ext>
                </a:extLst>
              </a:tr>
              <a:tr h="474724">
                <a:tc>
                  <a:txBody>
                    <a:bodyPr/>
                    <a:lstStyle/>
                    <a:p>
                      <a:pPr algn="just">
                        <a:lnSpc>
                          <a:spcPct val="113000"/>
                        </a:lnSpc>
                      </a:pPr>
                      <a:r>
                        <a:rPr lang="uk-UA" sz="1200">
                          <a:effectLst/>
                        </a:rPr>
                        <a:t>1.</a:t>
                      </a:r>
                      <a:endParaRPr lang="ru-UA" sz="1200">
                        <a:effectLst/>
                        <a:latin typeface="Calibri" panose="020F0502020204030204" pitchFamily="34" charset="0"/>
                        <a:ea typeface="SimSun" panose="02010600030101010101" pitchFamily="2" charset="-122"/>
                        <a:cs typeface="Times New Roman" panose="02020603050405020304" pitchFamily="18" charset="0"/>
                      </a:endParaRPr>
                    </a:p>
                  </a:txBody>
                  <a:tcPr marL="63711" marR="63711" marT="0" marB="0"/>
                </a:tc>
                <a:tc>
                  <a:txBody>
                    <a:bodyPr/>
                    <a:lstStyle/>
                    <a:p>
                      <a:pPr algn="just">
                        <a:lnSpc>
                          <a:spcPct val="113000"/>
                        </a:lnSpc>
                      </a:pPr>
                      <a:r>
                        <a:rPr lang="de-DE" sz="1200" dirty="0" err="1">
                          <a:effectLst/>
                        </a:rPr>
                        <a:t>Які</a:t>
                      </a:r>
                      <a:r>
                        <a:rPr lang="de-DE" sz="1200" dirty="0">
                          <a:effectLst/>
                        </a:rPr>
                        <a:t> </a:t>
                      </a:r>
                      <a:r>
                        <a:rPr lang="de-DE" sz="1200" dirty="0" err="1">
                          <a:effectLst/>
                        </a:rPr>
                        <a:t>поняття</a:t>
                      </a:r>
                      <a:r>
                        <a:rPr lang="de-DE" sz="1200" dirty="0">
                          <a:effectLst/>
                        </a:rPr>
                        <a:t> </a:t>
                      </a:r>
                      <a:r>
                        <a:rPr lang="de-DE" sz="1200" dirty="0" err="1">
                          <a:effectLst/>
                        </a:rPr>
                        <a:t>об’єднує</a:t>
                      </a:r>
                      <a:r>
                        <a:rPr lang="de-DE" sz="1200" dirty="0">
                          <a:effectLst/>
                        </a:rPr>
                        <a:t> </a:t>
                      </a:r>
                      <a:r>
                        <a:rPr lang="de-DE" sz="1200" dirty="0" err="1">
                          <a:effectLst/>
                        </a:rPr>
                        <a:t>олімпізм</a:t>
                      </a:r>
                      <a:r>
                        <a:rPr lang="de-DE" sz="1200" dirty="0">
                          <a:effectLst/>
                        </a:rPr>
                        <a:t>?</a:t>
                      </a:r>
                      <a:endParaRPr lang="ru-UA" sz="1200" dirty="0">
                        <a:effectLst/>
                        <a:latin typeface="Calibri" panose="020F0502020204030204" pitchFamily="34" charset="0"/>
                        <a:ea typeface="SimSun" panose="02010600030101010101" pitchFamily="2" charset="-122"/>
                        <a:cs typeface="Times New Roman" panose="02020603050405020304" pitchFamily="18" charset="0"/>
                      </a:endParaRPr>
                    </a:p>
                  </a:txBody>
                  <a:tcPr marL="63711" marR="63711" marT="0" marB="0"/>
                </a:tc>
                <a:tc>
                  <a:txBody>
                    <a:bodyPr/>
                    <a:lstStyle/>
                    <a:p>
                      <a:pPr algn="ctr">
                        <a:lnSpc>
                          <a:spcPct val="113000"/>
                        </a:lnSpc>
                      </a:pPr>
                      <a:r>
                        <a:rPr lang="uk-UA" sz="1200" dirty="0">
                          <a:effectLst/>
                        </a:rPr>
                        <a:t>26,3</a:t>
                      </a:r>
                      <a:endParaRPr lang="ru-UA" sz="1200" dirty="0">
                        <a:effectLst/>
                        <a:latin typeface="Calibri" panose="020F0502020204030204" pitchFamily="34" charset="0"/>
                        <a:ea typeface="SimSun" panose="02010600030101010101" pitchFamily="2" charset="-122"/>
                        <a:cs typeface="Times New Roman" panose="02020603050405020304" pitchFamily="18" charset="0"/>
                      </a:endParaRPr>
                    </a:p>
                  </a:txBody>
                  <a:tcPr marL="63711" marR="63711" marT="0" marB="0"/>
                </a:tc>
                <a:tc>
                  <a:txBody>
                    <a:bodyPr/>
                    <a:lstStyle/>
                    <a:p>
                      <a:pPr algn="ctr">
                        <a:lnSpc>
                          <a:spcPct val="113000"/>
                        </a:lnSpc>
                      </a:pPr>
                      <a:r>
                        <a:rPr lang="uk-UA" sz="1200">
                          <a:effectLst/>
                        </a:rPr>
                        <a:t>79,2</a:t>
                      </a:r>
                      <a:endParaRPr lang="ru-UA" sz="1200">
                        <a:effectLst/>
                        <a:latin typeface="Calibri" panose="020F0502020204030204" pitchFamily="34" charset="0"/>
                        <a:ea typeface="SimSun" panose="02010600030101010101" pitchFamily="2" charset="-122"/>
                        <a:cs typeface="Times New Roman" panose="02020603050405020304" pitchFamily="18" charset="0"/>
                      </a:endParaRPr>
                    </a:p>
                  </a:txBody>
                  <a:tcPr marL="63711" marR="63711" marT="0" marB="0"/>
                </a:tc>
                <a:tc>
                  <a:txBody>
                    <a:bodyPr/>
                    <a:lstStyle/>
                    <a:p>
                      <a:pPr algn="ctr">
                        <a:lnSpc>
                          <a:spcPct val="113000"/>
                        </a:lnSpc>
                      </a:pPr>
                      <a:r>
                        <a:rPr lang="uk-UA" sz="1200">
                          <a:effectLst/>
                        </a:rPr>
                        <a:t>52,9</a:t>
                      </a:r>
                      <a:endParaRPr lang="ru-UA" sz="1200">
                        <a:effectLst/>
                        <a:latin typeface="Calibri" panose="020F0502020204030204" pitchFamily="34" charset="0"/>
                        <a:ea typeface="SimSun" panose="02010600030101010101" pitchFamily="2" charset="-122"/>
                        <a:cs typeface="Times New Roman" panose="02020603050405020304" pitchFamily="18" charset="0"/>
                      </a:endParaRPr>
                    </a:p>
                  </a:txBody>
                  <a:tcPr marL="63711" marR="63711" marT="0" marB="0"/>
                </a:tc>
                <a:tc>
                  <a:txBody>
                    <a:bodyPr/>
                    <a:lstStyle/>
                    <a:p>
                      <a:pPr algn="l">
                        <a:lnSpc>
                          <a:spcPts val="1580"/>
                        </a:lnSpc>
                      </a:pPr>
                      <a:r>
                        <a:rPr lang="uk-UA" sz="1200" spc="-20" dirty="0">
                          <a:effectLst/>
                        </a:rPr>
                        <a:t>2,26</a:t>
                      </a:r>
                      <a:endParaRPr lang="ru-UA"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711" marR="63711" marT="0" marB="0"/>
                </a:tc>
                <a:tc>
                  <a:txBody>
                    <a:bodyPr/>
                    <a:lstStyle/>
                    <a:p>
                      <a:pPr algn="ctr">
                        <a:lnSpc>
                          <a:spcPct val="113000"/>
                        </a:lnSpc>
                      </a:pPr>
                      <a:r>
                        <a:rPr lang="de-DE" sz="1200" spc="-10" dirty="0">
                          <a:effectLst/>
                        </a:rPr>
                        <a:t>&lt;0,05</a:t>
                      </a:r>
                      <a:endParaRPr lang="ru-UA" sz="1200" dirty="0">
                        <a:effectLst/>
                        <a:latin typeface="Calibri" panose="020F0502020204030204" pitchFamily="34" charset="0"/>
                        <a:ea typeface="SimSun" panose="02010600030101010101" pitchFamily="2" charset="-122"/>
                        <a:cs typeface="Times New Roman" panose="02020603050405020304" pitchFamily="18" charset="0"/>
                      </a:endParaRPr>
                    </a:p>
                  </a:txBody>
                  <a:tcPr marL="63711" marR="63711" marT="0" marB="0"/>
                </a:tc>
                <a:extLst>
                  <a:ext uri="{0D108BD9-81ED-4DB2-BD59-A6C34878D82A}">
                    <a16:rowId xmlns:a16="http://schemas.microsoft.com/office/drawing/2014/main" val="2063362209"/>
                  </a:ext>
                </a:extLst>
              </a:tr>
              <a:tr h="305820">
                <a:tc>
                  <a:txBody>
                    <a:bodyPr/>
                    <a:lstStyle/>
                    <a:p>
                      <a:pPr algn="just">
                        <a:lnSpc>
                          <a:spcPct val="113000"/>
                        </a:lnSpc>
                      </a:pPr>
                      <a:r>
                        <a:rPr lang="uk-UA" sz="1200">
                          <a:effectLst/>
                        </a:rPr>
                        <a:t>2.</a:t>
                      </a:r>
                      <a:endParaRPr lang="ru-UA" sz="1200">
                        <a:effectLst/>
                        <a:latin typeface="Calibri" panose="020F0502020204030204" pitchFamily="34" charset="0"/>
                        <a:ea typeface="SimSun" panose="02010600030101010101" pitchFamily="2" charset="-122"/>
                        <a:cs typeface="Times New Roman" panose="02020603050405020304" pitchFamily="18" charset="0"/>
                      </a:endParaRPr>
                    </a:p>
                  </a:txBody>
                  <a:tcPr marL="63711" marR="63711" marT="0" marB="0"/>
                </a:tc>
                <a:tc>
                  <a:txBody>
                    <a:bodyPr/>
                    <a:lstStyle/>
                    <a:p>
                      <a:pPr algn="just">
                        <a:lnSpc>
                          <a:spcPct val="113000"/>
                        </a:lnSpc>
                      </a:pPr>
                      <a:r>
                        <a:rPr lang="de-DE" sz="1200">
                          <a:effectLst/>
                        </a:rPr>
                        <a:t>Як звучить олімпійське гасло?</a:t>
                      </a:r>
                      <a:endParaRPr lang="ru-UA" sz="1200">
                        <a:effectLst/>
                        <a:latin typeface="Calibri" panose="020F0502020204030204" pitchFamily="34" charset="0"/>
                        <a:ea typeface="SimSun" panose="02010600030101010101" pitchFamily="2" charset="-122"/>
                        <a:cs typeface="Times New Roman" panose="02020603050405020304" pitchFamily="18" charset="0"/>
                      </a:endParaRPr>
                    </a:p>
                  </a:txBody>
                  <a:tcPr marL="63711" marR="63711" marT="0" marB="0"/>
                </a:tc>
                <a:tc>
                  <a:txBody>
                    <a:bodyPr/>
                    <a:lstStyle/>
                    <a:p>
                      <a:pPr algn="ctr">
                        <a:lnSpc>
                          <a:spcPct val="113000"/>
                        </a:lnSpc>
                      </a:pPr>
                      <a:r>
                        <a:rPr lang="uk-UA" sz="1200" dirty="0">
                          <a:effectLst/>
                        </a:rPr>
                        <a:t>35,2</a:t>
                      </a:r>
                      <a:endParaRPr lang="ru-UA" sz="1200" dirty="0">
                        <a:effectLst/>
                        <a:latin typeface="Calibri" panose="020F0502020204030204" pitchFamily="34" charset="0"/>
                        <a:ea typeface="SimSun" panose="02010600030101010101" pitchFamily="2" charset="-122"/>
                        <a:cs typeface="Times New Roman" panose="02020603050405020304" pitchFamily="18" charset="0"/>
                      </a:endParaRPr>
                    </a:p>
                  </a:txBody>
                  <a:tcPr marL="63711" marR="63711" marT="0" marB="0"/>
                </a:tc>
                <a:tc>
                  <a:txBody>
                    <a:bodyPr/>
                    <a:lstStyle/>
                    <a:p>
                      <a:pPr algn="ctr">
                        <a:lnSpc>
                          <a:spcPct val="113000"/>
                        </a:lnSpc>
                      </a:pPr>
                      <a:r>
                        <a:rPr lang="uk-UA" sz="1200">
                          <a:effectLst/>
                        </a:rPr>
                        <a:t>85,4</a:t>
                      </a:r>
                      <a:endParaRPr lang="ru-UA" sz="1200">
                        <a:effectLst/>
                        <a:latin typeface="Calibri" panose="020F0502020204030204" pitchFamily="34" charset="0"/>
                        <a:ea typeface="SimSun" panose="02010600030101010101" pitchFamily="2" charset="-122"/>
                        <a:cs typeface="Times New Roman" panose="02020603050405020304" pitchFamily="18" charset="0"/>
                      </a:endParaRPr>
                    </a:p>
                  </a:txBody>
                  <a:tcPr marL="63711" marR="63711" marT="0" marB="0"/>
                </a:tc>
                <a:tc>
                  <a:txBody>
                    <a:bodyPr/>
                    <a:lstStyle/>
                    <a:p>
                      <a:pPr algn="ctr">
                        <a:lnSpc>
                          <a:spcPct val="113000"/>
                        </a:lnSpc>
                      </a:pPr>
                      <a:r>
                        <a:rPr lang="uk-UA" sz="1200">
                          <a:effectLst/>
                        </a:rPr>
                        <a:t>50,2</a:t>
                      </a:r>
                      <a:endParaRPr lang="ru-UA" sz="1200">
                        <a:effectLst/>
                        <a:latin typeface="Calibri" panose="020F0502020204030204" pitchFamily="34" charset="0"/>
                        <a:ea typeface="SimSun" panose="02010600030101010101" pitchFamily="2" charset="-122"/>
                        <a:cs typeface="Times New Roman" panose="02020603050405020304" pitchFamily="18" charset="0"/>
                      </a:endParaRPr>
                    </a:p>
                  </a:txBody>
                  <a:tcPr marL="63711" marR="63711" marT="0" marB="0"/>
                </a:tc>
                <a:tc>
                  <a:txBody>
                    <a:bodyPr/>
                    <a:lstStyle/>
                    <a:p>
                      <a:pPr algn="l">
                        <a:lnSpc>
                          <a:spcPts val="1580"/>
                        </a:lnSpc>
                      </a:pPr>
                      <a:r>
                        <a:rPr lang="uk-UA" sz="1200" spc="-20" dirty="0">
                          <a:effectLst/>
                        </a:rPr>
                        <a:t>2,31</a:t>
                      </a:r>
                      <a:endParaRPr lang="ru-UA"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711" marR="63711" marT="0" marB="0"/>
                </a:tc>
                <a:tc>
                  <a:txBody>
                    <a:bodyPr/>
                    <a:lstStyle/>
                    <a:p>
                      <a:pPr algn="ctr">
                        <a:lnSpc>
                          <a:spcPct val="113000"/>
                        </a:lnSpc>
                      </a:pPr>
                      <a:r>
                        <a:rPr lang="de-DE" sz="1200" spc="-10" dirty="0">
                          <a:effectLst/>
                        </a:rPr>
                        <a:t>&lt;0,05</a:t>
                      </a:r>
                      <a:endParaRPr lang="ru-UA" sz="1200" dirty="0">
                        <a:effectLst/>
                        <a:latin typeface="Calibri" panose="020F0502020204030204" pitchFamily="34" charset="0"/>
                        <a:ea typeface="SimSun" panose="02010600030101010101" pitchFamily="2" charset="-122"/>
                        <a:cs typeface="Times New Roman" panose="02020603050405020304" pitchFamily="18" charset="0"/>
                      </a:endParaRPr>
                    </a:p>
                  </a:txBody>
                  <a:tcPr marL="63711" marR="63711" marT="0" marB="0"/>
                </a:tc>
                <a:extLst>
                  <a:ext uri="{0D108BD9-81ED-4DB2-BD59-A6C34878D82A}">
                    <a16:rowId xmlns:a16="http://schemas.microsoft.com/office/drawing/2014/main" val="49427051"/>
                  </a:ext>
                </a:extLst>
              </a:tr>
              <a:tr h="514610">
                <a:tc>
                  <a:txBody>
                    <a:bodyPr/>
                    <a:lstStyle/>
                    <a:p>
                      <a:pPr algn="just">
                        <a:lnSpc>
                          <a:spcPct val="113000"/>
                        </a:lnSpc>
                      </a:pPr>
                      <a:r>
                        <a:rPr lang="uk-UA" sz="1200">
                          <a:effectLst/>
                        </a:rPr>
                        <a:t>3.</a:t>
                      </a:r>
                      <a:endParaRPr lang="ru-UA" sz="1200">
                        <a:effectLst/>
                        <a:latin typeface="Calibri" panose="020F0502020204030204" pitchFamily="34" charset="0"/>
                        <a:ea typeface="SimSun" panose="02010600030101010101" pitchFamily="2" charset="-122"/>
                        <a:cs typeface="Times New Roman" panose="02020603050405020304" pitchFamily="18" charset="0"/>
                      </a:endParaRPr>
                    </a:p>
                  </a:txBody>
                  <a:tcPr marL="63711" marR="63711" marT="0" marB="0"/>
                </a:tc>
                <a:tc>
                  <a:txBody>
                    <a:bodyPr/>
                    <a:lstStyle/>
                    <a:p>
                      <a:r>
                        <a:rPr lang="de-DE" sz="1200">
                          <a:effectLst/>
                        </a:rPr>
                        <a:t>Що символізують олімпійські кільця?</a:t>
                      </a:r>
                      <a:endParaRPr lang="ru-UA"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711" marR="63711" marT="0" marB="0"/>
                </a:tc>
                <a:tc>
                  <a:txBody>
                    <a:bodyPr/>
                    <a:lstStyle/>
                    <a:p>
                      <a:pPr algn="ctr">
                        <a:lnSpc>
                          <a:spcPct val="113000"/>
                        </a:lnSpc>
                      </a:pPr>
                      <a:r>
                        <a:rPr lang="uk-UA" sz="1200" dirty="0">
                          <a:effectLst/>
                        </a:rPr>
                        <a:t>46,5</a:t>
                      </a:r>
                      <a:endParaRPr lang="ru-UA" sz="1200" dirty="0">
                        <a:effectLst/>
                        <a:latin typeface="Calibri" panose="020F0502020204030204" pitchFamily="34" charset="0"/>
                        <a:ea typeface="SimSun" panose="02010600030101010101" pitchFamily="2" charset="-122"/>
                        <a:cs typeface="Times New Roman" panose="02020603050405020304" pitchFamily="18" charset="0"/>
                      </a:endParaRPr>
                    </a:p>
                  </a:txBody>
                  <a:tcPr marL="63711" marR="63711" marT="0" marB="0"/>
                </a:tc>
                <a:tc>
                  <a:txBody>
                    <a:bodyPr/>
                    <a:lstStyle/>
                    <a:p>
                      <a:pPr algn="ctr">
                        <a:lnSpc>
                          <a:spcPct val="113000"/>
                        </a:lnSpc>
                      </a:pPr>
                      <a:r>
                        <a:rPr lang="uk-UA" sz="1200" dirty="0">
                          <a:effectLst/>
                        </a:rPr>
                        <a:t>86.2</a:t>
                      </a:r>
                      <a:endParaRPr lang="ru-UA" sz="1200" dirty="0">
                        <a:effectLst/>
                        <a:latin typeface="Calibri" panose="020F0502020204030204" pitchFamily="34" charset="0"/>
                        <a:ea typeface="SimSun" panose="02010600030101010101" pitchFamily="2" charset="-122"/>
                        <a:cs typeface="Times New Roman" panose="02020603050405020304" pitchFamily="18" charset="0"/>
                      </a:endParaRPr>
                    </a:p>
                  </a:txBody>
                  <a:tcPr marL="63711" marR="63711" marT="0" marB="0"/>
                </a:tc>
                <a:tc>
                  <a:txBody>
                    <a:bodyPr/>
                    <a:lstStyle/>
                    <a:p>
                      <a:pPr algn="ctr">
                        <a:lnSpc>
                          <a:spcPct val="113000"/>
                        </a:lnSpc>
                      </a:pPr>
                      <a:r>
                        <a:rPr lang="uk-UA" sz="1200">
                          <a:effectLst/>
                        </a:rPr>
                        <a:t>39,7</a:t>
                      </a:r>
                      <a:endParaRPr lang="ru-UA" sz="1200">
                        <a:effectLst/>
                        <a:latin typeface="Calibri" panose="020F0502020204030204" pitchFamily="34" charset="0"/>
                        <a:ea typeface="SimSun" panose="02010600030101010101" pitchFamily="2" charset="-122"/>
                        <a:cs typeface="Times New Roman" panose="02020603050405020304" pitchFamily="18" charset="0"/>
                      </a:endParaRPr>
                    </a:p>
                  </a:txBody>
                  <a:tcPr marL="63711" marR="63711" marT="0" marB="0"/>
                </a:tc>
                <a:tc>
                  <a:txBody>
                    <a:bodyPr/>
                    <a:lstStyle/>
                    <a:p>
                      <a:pPr algn="l">
                        <a:lnSpc>
                          <a:spcPts val="1580"/>
                        </a:lnSpc>
                      </a:pPr>
                      <a:r>
                        <a:rPr lang="uk-UA" sz="1200" spc="-20">
                          <a:effectLst/>
                        </a:rPr>
                        <a:t>2,26</a:t>
                      </a:r>
                      <a:endParaRPr lang="ru-UA"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711" marR="63711" marT="0" marB="0"/>
                </a:tc>
                <a:tc>
                  <a:txBody>
                    <a:bodyPr/>
                    <a:lstStyle/>
                    <a:p>
                      <a:pPr algn="ctr">
                        <a:lnSpc>
                          <a:spcPct val="113000"/>
                        </a:lnSpc>
                      </a:pPr>
                      <a:r>
                        <a:rPr lang="de-DE" sz="1200" spc="-10" dirty="0">
                          <a:effectLst/>
                        </a:rPr>
                        <a:t>&lt;0,05</a:t>
                      </a:r>
                      <a:endParaRPr lang="ru-UA" sz="1200" dirty="0">
                        <a:effectLst/>
                        <a:latin typeface="Calibri" panose="020F0502020204030204" pitchFamily="34" charset="0"/>
                        <a:ea typeface="SimSun" panose="02010600030101010101" pitchFamily="2" charset="-122"/>
                        <a:cs typeface="Times New Roman" panose="02020603050405020304" pitchFamily="18" charset="0"/>
                      </a:endParaRPr>
                    </a:p>
                  </a:txBody>
                  <a:tcPr marL="63711" marR="63711" marT="0" marB="0"/>
                </a:tc>
                <a:extLst>
                  <a:ext uri="{0D108BD9-81ED-4DB2-BD59-A6C34878D82A}">
                    <a16:rowId xmlns:a16="http://schemas.microsoft.com/office/drawing/2014/main" val="4066846999"/>
                  </a:ext>
                </a:extLst>
              </a:tr>
              <a:tr h="649459">
                <a:tc>
                  <a:txBody>
                    <a:bodyPr/>
                    <a:lstStyle/>
                    <a:p>
                      <a:pPr algn="just">
                        <a:lnSpc>
                          <a:spcPct val="113000"/>
                        </a:lnSpc>
                      </a:pPr>
                      <a:r>
                        <a:rPr lang="uk-UA" sz="1200">
                          <a:effectLst/>
                        </a:rPr>
                        <a:t>4.</a:t>
                      </a:r>
                      <a:endParaRPr lang="ru-UA" sz="1200">
                        <a:effectLst/>
                        <a:latin typeface="Calibri" panose="020F0502020204030204" pitchFamily="34" charset="0"/>
                        <a:ea typeface="SimSun" panose="02010600030101010101" pitchFamily="2" charset="-122"/>
                        <a:cs typeface="Times New Roman" panose="02020603050405020304" pitchFamily="18" charset="0"/>
                      </a:endParaRPr>
                    </a:p>
                  </a:txBody>
                  <a:tcPr marL="63711" marR="63711" marT="0" marB="0"/>
                </a:tc>
                <a:tc>
                  <a:txBody>
                    <a:bodyPr/>
                    <a:lstStyle/>
                    <a:p>
                      <a:r>
                        <a:rPr lang="uk-UA" sz="1200">
                          <a:effectLst/>
                        </a:rPr>
                        <a:t>Чи знаєте ви щось про Олімпійські ігри древньої Греції?</a:t>
                      </a:r>
                      <a:endParaRPr lang="ru-UA"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711" marR="63711" marT="0" marB="0"/>
                </a:tc>
                <a:tc>
                  <a:txBody>
                    <a:bodyPr/>
                    <a:lstStyle/>
                    <a:p>
                      <a:pPr algn="ctr">
                        <a:lnSpc>
                          <a:spcPct val="113000"/>
                        </a:lnSpc>
                      </a:pPr>
                      <a:r>
                        <a:rPr lang="uk-UA" sz="1200" dirty="0">
                          <a:effectLst/>
                        </a:rPr>
                        <a:t>23,8</a:t>
                      </a:r>
                      <a:endParaRPr lang="ru-UA" sz="1200" dirty="0">
                        <a:effectLst/>
                        <a:latin typeface="Calibri" panose="020F0502020204030204" pitchFamily="34" charset="0"/>
                        <a:ea typeface="SimSun" panose="02010600030101010101" pitchFamily="2" charset="-122"/>
                        <a:cs typeface="Times New Roman" panose="02020603050405020304" pitchFamily="18" charset="0"/>
                      </a:endParaRPr>
                    </a:p>
                  </a:txBody>
                  <a:tcPr marL="63711" marR="63711" marT="0" marB="0"/>
                </a:tc>
                <a:tc>
                  <a:txBody>
                    <a:bodyPr/>
                    <a:lstStyle/>
                    <a:p>
                      <a:pPr algn="ctr">
                        <a:lnSpc>
                          <a:spcPct val="113000"/>
                        </a:lnSpc>
                      </a:pPr>
                      <a:r>
                        <a:rPr lang="uk-UA" sz="1200" dirty="0">
                          <a:effectLst/>
                        </a:rPr>
                        <a:t>77,5</a:t>
                      </a:r>
                      <a:endParaRPr lang="ru-UA" sz="1200" dirty="0">
                        <a:effectLst/>
                        <a:latin typeface="Calibri" panose="020F0502020204030204" pitchFamily="34" charset="0"/>
                        <a:ea typeface="SimSun" panose="02010600030101010101" pitchFamily="2" charset="-122"/>
                        <a:cs typeface="Times New Roman" panose="02020603050405020304" pitchFamily="18" charset="0"/>
                      </a:endParaRPr>
                    </a:p>
                  </a:txBody>
                  <a:tcPr marL="63711" marR="63711" marT="0" marB="0"/>
                </a:tc>
                <a:tc>
                  <a:txBody>
                    <a:bodyPr/>
                    <a:lstStyle/>
                    <a:p>
                      <a:pPr algn="ctr">
                        <a:lnSpc>
                          <a:spcPct val="113000"/>
                        </a:lnSpc>
                      </a:pPr>
                      <a:r>
                        <a:rPr lang="uk-UA" sz="1200" dirty="0">
                          <a:effectLst/>
                        </a:rPr>
                        <a:t>53,7</a:t>
                      </a:r>
                      <a:endParaRPr lang="ru-UA" sz="1200" dirty="0">
                        <a:effectLst/>
                        <a:latin typeface="Calibri" panose="020F0502020204030204" pitchFamily="34" charset="0"/>
                        <a:ea typeface="SimSun" panose="02010600030101010101" pitchFamily="2" charset="-122"/>
                        <a:cs typeface="Times New Roman" panose="02020603050405020304" pitchFamily="18" charset="0"/>
                      </a:endParaRPr>
                    </a:p>
                  </a:txBody>
                  <a:tcPr marL="63711" marR="63711" marT="0" marB="0"/>
                </a:tc>
                <a:tc>
                  <a:txBody>
                    <a:bodyPr/>
                    <a:lstStyle/>
                    <a:p>
                      <a:pPr algn="l">
                        <a:lnSpc>
                          <a:spcPts val="1580"/>
                        </a:lnSpc>
                      </a:pPr>
                      <a:r>
                        <a:rPr lang="uk-UA" sz="1200" spc="-20">
                          <a:effectLst/>
                        </a:rPr>
                        <a:t>2,57</a:t>
                      </a:r>
                      <a:endParaRPr lang="ru-UA"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711" marR="63711" marT="0" marB="0"/>
                </a:tc>
                <a:tc>
                  <a:txBody>
                    <a:bodyPr/>
                    <a:lstStyle/>
                    <a:p>
                      <a:pPr algn="ctr">
                        <a:lnSpc>
                          <a:spcPct val="113000"/>
                        </a:lnSpc>
                      </a:pPr>
                      <a:r>
                        <a:rPr lang="de-DE" sz="1200" spc="-10" dirty="0">
                          <a:effectLst/>
                        </a:rPr>
                        <a:t>&lt;0,05</a:t>
                      </a:r>
                      <a:endParaRPr lang="ru-UA" sz="1200" dirty="0">
                        <a:effectLst/>
                        <a:latin typeface="Calibri" panose="020F0502020204030204" pitchFamily="34" charset="0"/>
                        <a:ea typeface="SimSun" panose="02010600030101010101" pitchFamily="2" charset="-122"/>
                        <a:cs typeface="Times New Roman" panose="02020603050405020304" pitchFamily="18" charset="0"/>
                      </a:endParaRPr>
                    </a:p>
                  </a:txBody>
                  <a:tcPr marL="63711" marR="63711" marT="0" marB="0"/>
                </a:tc>
                <a:extLst>
                  <a:ext uri="{0D108BD9-81ED-4DB2-BD59-A6C34878D82A}">
                    <a16:rowId xmlns:a16="http://schemas.microsoft.com/office/drawing/2014/main" val="1918233588"/>
                  </a:ext>
                </a:extLst>
              </a:tr>
              <a:tr h="475691">
                <a:tc>
                  <a:txBody>
                    <a:bodyPr/>
                    <a:lstStyle/>
                    <a:p>
                      <a:pPr algn="just">
                        <a:lnSpc>
                          <a:spcPct val="113000"/>
                        </a:lnSpc>
                      </a:pPr>
                      <a:r>
                        <a:rPr lang="uk-UA" sz="1200">
                          <a:effectLst/>
                        </a:rPr>
                        <a:t>5.</a:t>
                      </a:r>
                      <a:endParaRPr lang="ru-UA" sz="1200">
                        <a:effectLst/>
                        <a:latin typeface="Calibri" panose="020F0502020204030204" pitchFamily="34" charset="0"/>
                        <a:ea typeface="SimSun" panose="02010600030101010101" pitchFamily="2" charset="-122"/>
                        <a:cs typeface="Times New Roman" panose="02020603050405020304" pitchFamily="18" charset="0"/>
                      </a:endParaRPr>
                    </a:p>
                  </a:txBody>
                  <a:tcPr marL="63711" marR="63711" marT="0" marB="0"/>
                </a:tc>
                <a:tc>
                  <a:txBody>
                    <a:bodyPr/>
                    <a:lstStyle/>
                    <a:p>
                      <a:pPr algn="just">
                        <a:lnSpc>
                          <a:spcPct val="113000"/>
                        </a:lnSpc>
                      </a:pPr>
                      <a:r>
                        <a:rPr lang="uk-UA" sz="1200">
                          <a:effectLst/>
                        </a:rPr>
                        <a:t>Де запалюють олімпійський вогонь?</a:t>
                      </a:r>
                      <a:endParaRPr lang="ru-UA" sz="1200">
                        <a:effectLst/>
                        <a:latin typeface="Calibri" panose="020F0502020204030204" pitchFamily="34" charset="0"/>
                        <a:ea typeface="SimSun" panose="02010600030101010101" pitchFamily="2" charset="-122"/>
                        <a:cs typeface="Times New Roman" panose="02020603050405020304" pitchFamily="18" charset="0"/>
                      </a:endParaRPr>
                    </a:p>
                  </a:txBody>
                  <a:tcPr marL="63711" marR="63711" marT="0" marB="0"/>
                </a:tc>
                <a:tc>
                  <a:txBody>
                    <a:bodyPr/>
                    <a:lstStyle/>
                    <a:p>
                      <a:pPr algn="ctr">
                        <a:lnSpc>
                          <a:spcPct val="113000"/>
                        </a:lnSpc>
                      </a:pPr>
                      <a:r>
                        <a:rPr lang="uk-UA" sz="1200">
                          <a:effectLst/>
                        </a:rPr>
                        <a:t>29,3</a:t>
                      </a:r>
                      <a:endParaRPr lang="ru-UA" sz="1200">
                        <a:effectLst/>
                        <a:latin typeface="Calibri" panose="020F0502020204030204" pitchFamily="34" charset="0"/>
                        <a:ea typeface="SimSun" panose="02010600030101010101" pitchFamily="2" charset="-122"/>
                        <a:cs typeface="Times New Roman" panose="02020603050405020304" pitchFamily="18" charset="0"/>
                      </a:endParaRPr>
                    </a:p>
                  </a:txBody>
                  <a:tcPr marL="63711" marR="63711" marT="0" marB="0"/>
                </a:tc>
                <a:tc>
                  <a:txBody>
                    <a:bodyPr/>
                    <a:lstStyle/>
                    <a:p>
                      <a:pPr algn="ctr">
                        <a:lnSpc>
                          <a:spcPct val="113000"/>
                        </a:lnSpc>
                      </a:pPr>
                      <a:r>
                        <a:rPr lang="uk-UA" sz="1200" dirty="0">
                          <a:effectLst/>
                        </a:rPr>
                        <a:t>89,4</a:t>
                      </a:r>
                      <a:endParaRPr lang="ru-UA" sz="1200" dirty="0">
                        <a:effectLst/>
                        <a:latin typeface="Calibri" panose="020F0502020204030204" pitchFamily="34" charset="0"/>
                        <a:ea typeface="SimSun" panose="02010600030101010101" pitchFamily="2" charset="-122"/>
                        <a:cs typeface="Times New Roman" panose="02020603050405020304" pitchFamily="18" charset="0"/>
                      </a:endParaRPr>
                    </a:p>
                  </a:txBody>
                  <a:tcPr marL="63711" marR="63711" marT="0" marB="0"/>
                </a:tc>
                <a:tc>
                  <a:txBody>
                    <a:bodyPr/>
                    <a:lstStyle/>
                    <a:p>
                      <a:pPr algn="ctr">
                        <a:lnSpc>
                          <a:spcPct val="113000"/>
                        </a:lnSpc>
                      </a:pPr>
                      <a:r>
                        <a:rPr lang="uk-UA" sz="1200" dirty="0">
                          <a:effectLst/>
                        </a:rPr>
                        <a:t>60,1</a:t>
                      </a:r>
                      <a:endParaRPr lang="ru-UA" sz="1200" dirty="0">
                        <a:effectLst/>
                        <a:latin typeface="Calibri" panose="020F0502020204030204" pitchFamily="34" charset="0"/>
                        <a:ea typeface="SimSun" panose="02010600030101010101" pitchFamily="2" charset="-122"/>
                        <a:cs typeface="Times New Roman" panose="02020603050405020304" pitchFamily="18" charset="0"/>
                      </a:endParaRPr>
                    </a:p>
                  </a:txBody>
                  <a:tcPr marL="63711" marR="63711" marT="0" marB="0"/>
                </a:tc>
                <a:tc>
                  <a:txBody>
                    <a:bodyPr/>
                    <a:lstStyle/>
                    <a:p>
                      <a:pPr algn="l">
                        <a:lnSpc>
                          <a:spcPts val="1580"/>
                        </a:lnSpc>
                      </a:pPr>
                      <a:r>
                        <a:rPr lang="uk-UA" sz="1200" spc="-20" dirty="0">
                          <a:effectLst/>
                        </a:rPr>
                        <a:t>2,74</a:t>
                      </a:r>
                      <a:endParaRPr lang="ru-UA"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711" marR="63711" marT="0" marB="0"/>
                </a:tc>
                <a:tc>
                  <a:txBody>
                    <a:bodyPr/>
                    <a:lstStyle/>
                    <a:p>
                      <a:pPr algn="ctr">
                        <a:lnSpc>
                          <a:spcPct val="113000"/>
                        </a:lnSpc>
                      </a:pPr>
                      <a:r>
                        <a:rPr lang="de-DE" sz="1200" spc="-10" dirty="0">
                          <a:effectLst/>
                        </a:rPr>
                        <a:t>&lt;0,05</a:t>
                      </a:r>
                      <a:endParaRPr lang="ru-UA" sz="1200" dirty="0">
                        <a:effectLst/>
                        <a:latin typeface="Calibri" panose="020F0502020204030204" pitchFamily="34" charset="0"/>
                        <a:ea typeface="SimSun" panose="02010600030101010101" pitchFamily="2" charset="-122"/>
                        <a:cs typeface="Times New Roman" panose="02020603050405020304" pitchFamily="18" charset="0"/>
                      </a:endParaRPr>
                    </a:p>
                  </a:txBody>
                  <a:tcPr marL="63711" marR="63711" marT="0" marB="0"/>
                </a:tc>
                <a:extLst>
                  <a:ext uri="{0D108BD9-81ED-4DB2-BD59-A6C34878D82A}">
                    <a16:rowId xmlns:a16="http://schemas.microsoft.com/office/drawing/2014/main" val="2378019972"/>
                  </a:ext>
                </a:extLst>
              </a:tr>
              <a:tr h="865945">
                <a:tc>
                  <a:txBody>
                    <a:bodyPr/>
                    <a:lstStyle/>
                    <a:p>
                      <a:pPr algn="just">
                        <a:lnSpc>
                          <a:spcPct val="113000"/>
                        </a:lnSpc>
                      </a:pPr>
                      <a:r>
                        <a:rPr lang="uk-UA" sz="1200">
                          <a:effectLst/>
                        </a:rPr>
                        <a:t>6.</a:t>
                      </a:r>
                      <a:endParaRPr lang="ru-UA" sz="1200">
                        <a:effectLst/>
                        <a:latin typeface="Calibri" panose="020F0502020204030204" pitchFamily="34" charset="0"/>
                        <a:ea typeface="SimSun" panose="02010600030101010101" pitchFamily="2" charset="-122"/>
                        <a:cs typeface="Times New Roman" panose="02020603050405020304" pitchFamily="18" charset="0"/>
                      </a:endParaRPr>
                    </a:p>
                  </a:txBody>
                  <a:tcPr marL="63711" marR="63711" marT="0" marB="0"/>
                </a:tc>
                <a:tc>
                  <a:txBody>
                    <a:bodyPr/>
                    <a:lstStyle/>
                    <a:p>
                      <a:r>
                        <a:rPr lang="uk-UA" sz="1200">
                          <a:effectLst/>
                        </a:rPr>
                        <a:t>Що промовляють спортсмени та судді на церемонії відкриття олімпійських змагань?</a:t>
                      </a:r>
                      <a:endParaRPr lang="ru-UA"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711" marR="63711" marT="0" marB="0"/>
                </a:tc>
                <a:tc>
                  <a:txBody>
                    <a:bodyPr/>
                    <a:lstStyle/>
                    <a:p>
                      <a:pPr algn="ctr">
                        <a:lnSpc>
                          <a:spcPct val="113000"/>
                        </a:lnSpc>
                      </a:pPr>
                      <a:r>
                        <a:rPr lang="uk-UA" sz="1200">
                          <a:effectLst/>
                        </a:rPr>
                        <a:t>25,5</a:t>
                      </a:r>
                      <a:endParaRPr lang="ru-UA" sz="1200">
                        <a:effectLst/>
                        <a:latin typeface="Calibri" panose="020F0502020204030204" pitchFamily="34" charset="0"/>
                        <a:ea typeface="SimSun" panose="02010600030101010101" pitchFamily="2" charset="-122"/>
                        <a:cs typeface="Times New Roman" panose="02020603050405020304" pitchFamily="18" charset="0"/>
                      </a:endParaRPr>
                    </a:p>
                  </a:txBody>
                  <a:tcPr marL="63711" marR="63711" marT="0" marB="0"/>
                </a:tc>
                <a:tc>
                  <a:txBody>
                    <a:bodyPr/>
                    <a:lstStyle/>
                    <a:p>
                      <a:pPr algn="ctr">
                        <a:lnSpc>
                          <a:spcPct val="113000"/>
                        </a:lnSpc>
                      </a:pPr>
                      <a:r>
                        <a:rPr lang="uk-UA" sz="1200">
                          <a:effectLst/>
                        </a:rPr>
                        <a:t>85,7</a:t>
                      </a:r>
                      <a:endParaRPr lang="ru-UA" sz="1200">
                        <a:effectLst/>
                        <a:latin typeface="Calibri" panose="020F0502020204030204" pitchFamily="34" charset="0"/>
                        <a:ea typeface="SimSun" panose="02010600030101010101" pitchFamily="2" charset="-122"/>
                        <a:cs typeface="Times New Roman" panose="02020603050405020304" pitchFamily="18" charset="0"/>
                      </a:endParaRPr>
                    </a:p>
                  </a:txBody>
                  <a:tcPr marL="63711" marR="63711" marT="0" marB="0"/>
                </a:tc>
                <a:tc>
                  <a:txBody>
                    <a:bodyPr/>
                    <a:lstStyle/>
                    <a:p>
                      <a:pPr algn="ctr">
                        <a:lnSpc>
                          <a:spcPct val="113000"/>
                        </a:lnSpc>
                      </a:pPr>
                      <a:r>
                        <a:rPr lang="uk-UA" sz="1200" dirty="0">
                          <a:effectLst/>
                        </a:rPr>
                        <a:t>60,2</a:t>
                      </a:r>
                      <a:endParaRPr lang="ru-UA" sz="1200" dirty="0">
                        <a:effectLst/>
                        <a:latin typeface="Calibri" panose="020F0502020204030204" pitchFamily="34" charset="0"/>
                        <a:ea typeface="SimSun" panose="02010600030101010101" pitchFamily="2" charset="-122"/>
                        <a:cs typeface="Times New Roman" panose="02020603050405020304" pitchFamily="18" charset="0"/>
                      </a:endParaRPr>
                    </a:p>
                  </a:txBody>
                  <a:tcPr marL="63711" marR="63711" marT="0" marB="0"/>
                </a:tc>
                <a:tc>
                  <a:txBody>
                    <a:bodyPr/>
                    <a:lstStyle/>
                    <a:p>
                      <a:pPr algn="l">
                        <a:lnSpc>
                          <a:spcPts val="1580"/>
                        </a:lnSpc>
                      </a:pPr>
                      <a:r>
                        <a:rPr lang="uk-UA" sz="1200" spc="-20" dirty="0">
                          <a:effectLst/>
                        </a:rPr>
                        <a:t>2,45</a:t>
                      </a:r>
                      <a:endParaRPr lang="ru-UA"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711" marR="63711" marT="0" marB="0"/>
                </a:tc>
                <a:tc>
                  <a:txBody>
                    <a:bodyPr/>
                    <a:lstStyle/>
                    <a:p>
                      <a:pPr algn="ctr">
                        <a:lnSpc>
                          <a:spcPct val="113000"/>
                        </a:lnSpc>
                      </a:pPr>
                      <a:r>
                        <a:rPr lang="de-DE" sz="1200" spc="-10" dirty="0">
                          <a:effectLst/>
                        </a:rPr>
                        <a:t>&lt;0,05</a:t>
                      </a:r>
                      <a:endParaRPr lang="ru-UA" sz="1200" dirty="0">
                        <a:effectLst/>
                        <a:latin typeface="Calibri" panose="020F0502020204030204" pitchFamily="34" charset="0"/>
                        <a:ea typeface="SimSun" panose="02010600030101010101" pitchFamily="2" charset="-122"/>
                        <a:cs typeface="Times New Roman" panose="02020603050405020304" pitchFamily="18" charset="0"/>
                      </a:endParaRPr>
                    </a:p>
                  </a:txBody>
                  <a:tcPr marL="63711" marR="63711" marT="0" marB="0"/>
                </a:tc>
                <a:extLst>
                  <a:ext uri="{0D108BD9-81ED-4DB2-BD59-A6C34878D82A}">
                    <a16:rowId xmlns:a16="http://schemas.microsoft.com/office/drawing/2014/main" val="3748151793"/>
                  </a:ext>
                </a:extLst>
              </a:tr>
              <a:tr h="649459">
                <a:tc>
                  <a:txBody>
                    <a:bodyPr/>
                    <a:lstStyle/>
                    <a:p>
                      <a:pPr algn="just">
                        <a:lnSpc>
                          <a:spcPct val="113000"/>
                        </a:lnSpc>
                      </a:pPr>
                      <a:r>
                        <a:rPr lang="uk-UA" sz="1200">
                          <a:effectLst/>
                        </a:rPr>
                        <a:t>7.</a:t>
                      </a:r>
                      <a:endParaRPr lang="ru-UA" sz="1200">
                        <a:effectLst/>
                        <a:latin typeface="Calibri" panose="020F0502020204030204" pitchFamily="34" charset="0"/>
                        <a:ea typeface="SimSun" panose="02010600030101010101" pitchFamily="2" charset="-122"/>
                        <a:cs typeface="Times New Roman" panose="02020603050405020304" pitchFamily="18" charset="0"/>
                      </a:endParaRPr>
                    </a:p>
                  </a:txBody>
                  <a:tcPr marL="63711" marR="63711" marT="0" marB="0"/>
                </a:tc>
                <a:tc>
                  <a:txBody>
                    <a:bodyPr/>
                    <a:lstStyle/>
                    <a:p>
                      <a:r>
                        <a:rPr lang="uk-UA" sz="1200">
                          <a:effectLst/>
                        </a:rPr>
                        <a:t> Кого вважають засновником сучасного олімпійського руху?</a:t>
                      </a:r>
                      <a:endParaRPr lang="ru-UA"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711" marR="63711" marT="0" marB="0"/>
                </a:tc>
                <a:tc>
                  <a:txBody>
                    <a:bodyPr/>
                    <a:lstStyle/>
                    <a:p>
                      <a:pPr algn="ctr">
                        <a:lnSpc>
                          <a:spcPct val="113000"/>
                        </a:lnSpc>
                      </a:pPr>
                      <a:r>
                        <a:rPr lang="uk-UA" sz="1200">
                          <a:effectLst/>
                        </a:rPr>
                        <a:t>18,5</a:t>
                      </a:r>
                      <a:endParaRPr lang="ru-UA" sz="1200">
                        <a:effectLst/>
                        <a:latin typeface="Calibri" panose="020F0502020204030204" pitchFamily="34" charset="0"/>
                        <a:ea typeface="SimSun" panose="02010600030101010101" pitchFamily="2" charset="-122"/>
                        <a:cs typeface="Times New Roman" panose="02020603050405020304" pitchFamily="18" charset="0"/>
                      </a:endParaRPr>
                    </a:p>
                  </a:txBody>
                  <a:tcPr marL="63711" marR="63711" marT="0" marB="0"/>
                </a:tc>
                <a:tc>
                  <a:txBody>
                    <a:bodyPr/>
                    <a:lstStyle/>
                    <a:p>
                      <a:pPr algn="ctr">
                        <a:lnSpc>
                          <a:spcPct val="113000"/>
                        </a:lnSpc>
                      </a:pPr>
                      <a:r>
                        <a:rPr lang="uk-UA" sz="1200">
                          <a:effectLst/>
                        </a:rPr>
                        <a:t>60,8</a:t>
                      </a:r>
                      <a:endParaRPr lang="ru-UA" sz="1200">
                        <a:effectLst/>
                        <a:latin typeface="Calibri" panose="020F0502020204030204" pitchFamily="34" charset="0"/>
                        <a:ea typeface="SimSun" panose="02010600030101010101" pitchFamily="2" charset="-122"/>
                        <a:cs typeface="Times New Roman" panose="02020603050405020304" pitchFamily="18" charset="0"/>
                      </a:endParaRPr>
                    </a:p>
                  </a:txBody>
                  <a:tcPr marL="63711" marR="63711" marT="0" marB="0"/>
                </a:tc>
                <a:tc>
                  <a:txBody>
                    <a:bodyPr/>
                    <a:lstStyle/>
                    <a:p>
                      <a:pPr algn="ctr">
                        <a:lnSpc>
                          <a:spcPct val="113000"/>
                        </a:lnSpc>
                      </a:pPr>
                      <a:r>
                        <a:rPr lang="uk-UA" sz="1200">
                          <a:effectLst/>
                        </a:rPr>
                        <a:t>42,3</a:t>
                      </a:r>
                      <a:endParaRPr lang="ru-UA" sz="1200">
                        <a:effectLst/>
                        <a:latin typeface="Calibri" panose="020F0502020204030204" pitchFamily="34" charset="0"/>
                        <a:ea typeface="SimSun" panose="02010600030101010101" pitchFamily="2" charset="-122"/>
                        <a:cs typeface="Times New Roman" panose="02020603050405020304" pitchFamily="18" charset="0"/>
                      </a:endParaRPr>
                    </a:p>
                  </a:txBody>
                  <a:tcPr marL="63711" marR="63711" marT="0" marB="0"/>
                </a:tc>
                <a:tc>
                  <a:txBody>
                    <a:bodyPr/>
                    <a:lstStyle/>
                    <a:p>
                      <a:pPr algn="l">
                        <a:lnSpc>
                          <a:spcPts val="1580"/>
                        </a:lnSpc>
                      </a:pPr>
                      <a:r>
                        <a:rPr lang="uk-UA" sz="1200" spc="-20" dirty="0">
                          <a:effectLst/>
                        </a:rPr>
                        <a:t>2,26</a:t>
                      </a:r>
                      <a:endParaRPr lang="ru-UA"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711" marR="63711" marT="0" marB="0"/>
                </a:tc>
                <a:tc>
                  <a:txBody>
                    <a:bodyPr/>
                    <a:lstStyle/>
                    <a:p>
                      <a:pPr algn="ctr">
                        <a:lnSpc>
                          <a:spcPct val="113000"/>
                        </a:lnSpc>
                      </a:pPr>
                      <a:r>
                        <a:rPr lang="de-DE" sz="1200" spc="-10" dirty="0">
                          <a:effectLst/>
                        </a:rPr>
                        <a:t>&lt;0,05</a:t>
                      </a:r>
                      <a:endParaRPr lang="ru-UA" sz="1200" dirty="0">
                        <a:effectLst/>
                        <a:latin typeface="Calibri" panose="020F0502020204030204" pitchFamily="34" charset="0"/>
                        <a:ea typeface="SimSun" panose="02010600030101010101" pitchFamily="2" charset="-122"/>
                        <a:cs typeface="Times New Roman" panose="02020603050405020304" pitchFamily="18" charset="0"/>
                      </a:endParaRPr>
                    </a:p>
                  </a:txBody>
                  <a:tcPr marL="63711" marR="63711" marT="0" marB="0"/>
                </a:tc>
                <a:extLst>
                  <a:ext uri="{0D108BD9-81ED-4DB2-BD59-A6C34878D82A}">
                    <a16:rowId xmlns:a16="http://schemas.microsoft.com/office/drawing/2014/main" val="3094423543"/>
                  </a:ext>
                </a:extLst>
              </a:tr>
              <a:tr h="607418">
                <a:tc>
                  <a:txBody>
                    <a:bodyPr/>
                    <a:lstStyle/>
                    <a:p>
                      <a:pPr algn="just">
                        <a:lnSpc>
                          <a:spcPct val="113000"/>
                        </a:lnSpc>
                      </a:pPr>
                      <a:r>
                        <a:rPr lang="uk-UA" sz="1200">
                          <a:effectLst/>
                        </a:rPr>
                        <a:t>8.</a:t>
                      </a:r>
                      <a:endParaRPr lang="ru-UA" sz="1200">
                        <a:effectLst/>
                        <a:latin typeface="Calibri" panose="020F0502020204030204" pitchFamily="34" charset="0"/>
                        <a:ea typeface="SimSun" panose="02010600030101010101" pitchFamily="2" charset="-122"/>
                        <a:cs typeface="Times New Roman" panose="02020603050405020304" pitchFamily="18" charset="0"/>
                      </a:endParaRPr>
                    </a:p>
                  </a:txBody>
                  <a:tcPr marL="63711" marR="63711" marT="0" marB="0"/>
                </a:tc>
                <a:tc>
                  <a:txBody>
                    <a:bodyPr/>
                    <a:lstStyle/>
                    <a:p>
                      <a:pPr>
                        <a:lnSpc>
                          <a:spcPct val="113000"/>
                        </a:lnSpc>
                      </a:pPr>
                      <a:r>
                        <a:rPr lang="uk-UA" sz="1200">
                          <a:effectLst/>
                        </a:rPr>
                        <a:t>Де  і коли проводилися перші Олімпійські ігри ?</a:t>
                      </a:r>
                      <a:endParaRPr lang="ru-UA" sz="1200">
                        <a:effectLst/>
                        <a:latin typeface="Calibri" panose="020F0502020204030204" pitchFamily="34" charset="0"/>
                        <a:ea typeface="SimSun" panose="02010600030101010101" pitchFamily="2" charset="-122"/>
                        <a:cs typeface="Times New Roman" panose="02020603050405020304" pitchFamily="18" charset="0"/>
                      </a:endParaRPr>
                    </a:p>
                  </a:txBody>
                  <a:tcPr marL="63711" marR="63711" marT="0" marB="0"/>
                </a:tc>
                <a:tc>
                  <a:txBody>
                    <a:bodyPr/>
                    <a:lstStyle/>
                    <a:p>
                      <a:pPr algn="ctr">
                        <a:lnSpc>
                          <a:spcPct val="113000"/>
                        </a:lnSpc>
                      </a:pPr>
                      <a:r>
                        <a:rPr lang="uk-UA" sz="1200">
                          <a:effectLst/>
                        </a:rPr>
                        <a:t>15,3</a:t>
                      </a:r>
                      <a:endParaRPr lang="ru-UA" sz="1200">
                        <a:effectLst/>
                        <a:latin typeface="Calibri" panose="020F0502020204030204" pitchFamily="34" charset="0"/>
                        <a:ea typeface="SimSun" panose="02010600030101010101" pitchFamily="2" charset="-122"/>
                        <a:cs typeface="Times New Roman" panose="02020603050405020304" pitchFamily="18" charset="0"/>
                      </a:endParaRPr>
                    </a:p>
                  </a:txBody>
                  <a:tcPr marL="63711" marR="63711" marT="0" marB="0"/>
                </a:tc>
                <a:tc>
                  <a:txBody>
                    <a:bodyPr/>
                    <a:lstStyle/>
                    <a:p>
                      <a:pPr algn="ctr">
                        <a:lnSpc>
                          <a:spcPct val="113000"/>
                        </a:lnSpc>
                      </a:pPr>
                      <a:r>
                        <a:rPr lang="uk-UA" sz="1200">
                          <a:effectLst/>
                        </a:rPr>
                        <a:t>64,8</a:t>
                      </a:r>
                      <a:endParaRPr lang="ru-UA" sz="1200">
                        <a:effectLst/>
                        <a:latin typeface="Calibri" panose="020F0502020204030204" pitchFamily="34" charset="0"/>
                        <a:ea typeface="SimSun" panose="02010600030101010101" pitchFamily="2" charset="-122"/>
                        <a:cs typeface="Times New Roman" panose="02020603050405020304" pitchFamily="18" charset="0"/>
                      </a:endParaRPr>
                    </a:p>
                  </a:txBody>
                  <a:tcPr marL="63711" marR="63711" marT="0" marB="0"/>
                </a:tc>
                <a:tc>
                  <a:txBody>
                    <a:bodyPr/>
                    <a:lstStyle/>
                    <a:p>
                      <a:pPr algn="ctr">
                        <a:lnSpc>
                          <a:spcPct val="113000"/>
                        </a:lnSpc>
                      </a:pPr>
                      <a:r>
                        <a:rPr lang="uk-UA" sz="1200">
                          <a:effectLst/>
                        </a:rPr>
                        <a:t>49,5</a:t>
                      </a:r>
                      <a:endParaRPr lang="ru-UA" sz="1200">
                        <a:effectLst/>
                        <a:latin typeface="Calibri" panose="020F0502020204030204" pitchFamily="34" charset="0"/>
                        <a:ea typeface="SimSun" panose="02010600030101010101" pitchFamily="2" charset="-122"/>
                        <a:cs typeface="Times New Roman" panose="02020603050405020304" pitchFamily="18" charset="0"/>
                      </a:endParaRPr>
                    </a:p>
                  </a:txBody>
                  <a:tcPr marL="63711" marR="63711" marT="0" marB="0"/>
                </a:tc>
                <a:tc>
                  <a:txBody>
                    <a:bodyPr/>
                    <a:lstStyle/>
                    <a:p>
                      <a:pPr algn="l">
                        <a:lnSpc>
                          <a:spcPts val="1580"/>
                        </a:lnSpc>
                      </a:pPr>
                      <a:r>
                        <a:rPr lang="uk-UA" sz="1200" spc="-20">
                          <a:effectLst/>
                        </a:rPr>
                        <a:t>2,31</a:t>
                      </a:r>
                      <a:endParaRPr lang="ru-UA"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711" marR="63711" marT="0" marB="0"/>
                </a:tc>
                <a:tc>
                  <a:txBody>
                    <a:bodyPr/>
                    <a:lstStyle/>
                    <a:p>
                      <a:pPr algn="ctr">
                        <a:lnSpc>
                          <a:spcPct val="113000"/>
                        </a:lnSpc>
                      </a:pPr>
                      <a:r>
                        <a:rPr lang="de-DE" sz="1200" spc="-10" dirty="0">
                          <a:effectLst/>
                        </a:rPr>
                        <a:t>&lt;0,05</a:t>
                      </a:r>
                      <a:endParaRPr lang="ru-UA" sz="1200" dirty="0">
                        <a:effectLst/>
                        <a:latin typeface="Calibri" panose="020F0502020204030204" pitchFamily="34" charset="0"/>
                        <a:ea typeface="SimSun" panose="02010600030101010101" pitchFamily="2" charset="-122"/>
                        <a:cs typeface="Times New Roman" panose="02020603050405020304" pitchFamily="18" charset="0"/>
                      </a:endParaRPr>
                    </a:p>
                  </a:txBody>
                  <a:tcPr marL="63711" marR="63711" marT="0" marB="0"/>
                </a:tc>
                <a:extLst>
                  <a:ext uri="{0D108BD9-81ED-4DB2-BD59-A6C34878D82A}">
                    <a16:rowId xmlns:a16="http://schemas.microsoft.com/office/drawing/2014/main" val="982705751"/>
                  </a:ext>
                </a:extLst>
              </a:tr>
              <a:tr h="475691">
                <a:tc>
                  <a:txBody>
                    <a:bodyPr/>
                    <a:lstStyle/>
                    <a:p>
                      <a:pPr algn="just">
                        <a:lnSpc>
                          <a:spcPct val="113000"/>
                        </a:lnSpc>
                      </a:pPr>
                      <a:r>
                        <a:rPr lang="uk-UA" sz="1200">
                          <a:effectLst/>
                        </a:rPr>
                        <a:t>9.</a:t>
                      </a:r>
                      <a:endParaRPr lang="ru-UA" sz="1200">
                        <a:effectLst/>
                        <a:latin typeface="Calibri" panose="020F0502020204030204" pitchFamily="34" charset="0"/>
                        <a:ea typeface="SimSun" panose="02010600030101010101" pitchFamily="2" charset="-122"/>
                        <a:cs typeface="Times New Roman" panose="02020603050405020304" pitchFamily="18" charset="0"/>
                      </a:endParaRPr>
                    </a:p>
                  </a:txBody>
                  <a:tcPr marL="63711" marR="63711" marT="0" marB="0"/>
                </a:tc>
                <a:tc>
                  <a:txBody>
                    <a:bodyPr/>
                    <a:lstStyle/>
                    <a:p>
                      <a:pPr algn="just">
                        <a:lnSpc>
                          <a:spcPct val="113000"/>
                        </a:lnSpc>
                      </a:pPr>
                      <a:r>
                        <a:rPr lang="uk-UA" sz="1200">
                          <a:effectLst/>
                        </a:rPr>
                        <a:t>Що таке «Олімпійська хартія»?</a:t>
                      </a:r>
                      <a:endParaRPr lang="ru-UA" sz="1200">
                        <a:effectLst/>
                        <a:latin typeface="Calibri" panose="020F0502020204030204" pitchFamily="34" charset="0"/>
                        <a:ea typeface="SimSun" panose="02010600030101010101" pitchFamily="2" charset="-122"/>
                        <a:cs typeface="Times New Roman" panose="02020603050405020304" pitchFamily="18" charset="0"/>
                      </a:endParaRPr>
                    </a:p>
                  </a:txBody>
                  <a:tcPr marL="63711" marR="63711" marT="0" marB="0"/>
                </a:tc>
                <a:tc>
                  <a:txBody>
                    <a:bodyPr/>
                    <a:lstStyle/>
                    <a:p>
                      <a:pPr algn="ctr">
                        <a:lnSpc>
                          <a:spcPct val="113000"/>
                        </a:lnSpc>
                      </a:pPr>
                      <a:r>
                        <a:rPr lang="uk-UA" sz="1200">
                          <a:effectLst/>
                        </a:rPr>
                        <a:t>5,0</a:t>
                      </a:r>
                      <a:endParaRPr lang="ru-UA" sz="1200">
                        <a:effectLst/>
                        <a:latin typeface="Calibri" panose="020F0502020204030204" pitchFamily="34" charset="0"/>
                        <a:ea typeface="SimSun" panose="02010600030101010101" pitchFamily="2" charset="-122"/>
                        <a:cs typeface="Times New Roman" panose="02020603050405020304" pitchFamily="18" charset="0"/>
                      </a:endParaRPr>
                    </a:p>
                  </a:txBody>
                  <a:tcPr marL="63711" marR="63711" marT="0" marB="0"/>
                </a:tc>
                <a:tc>
                  <a:txBody>
                    <a:bodyPr/>
                    <a:lstStyle/>
                    <a:p>
                      <a:pPr algn="ctr">
                        <a:lnSpc>
                          <a:spcPct val="113000"/>
                        </a:lnSpc>
                      </a:pPr>
                      <a:r>
                        <a:rPr lang="uk-UA" sz="1200">
                          <a:effectLst/>
                        </a:rPr>
                        <a:t>59,2</a:t>
                      </a:r>
                      <a:endParaRPr lang="ru-UA" sz="1200">
                        <a:effectLst/>
                        <a:latin typeface="Calibri" panose="020F0502020204030204" pitchFamily="34" charset="0"/>
                        <a:ea typeface="SimSun" panose="02010600030101010101" pitchFamily="2" charset="-122"/>
                        <a:cs typeface="Times New Roman" panose="02020603050405020304" pitchFamily="18" charset="0"/>
                      </a:endParaRPr>
                    </a:p>
                  </a:txBody>
                  <a:tcPr marL="63711" marR="63711" marT="0" marB="0"/>
                </a:tc>
                <a:tc>
                  <a:txBody>
                    <a:bodyPr/>
                    <a:lstStyle/>
                    <a:p>
                      <a:pPr algn="ctr">
                        <a:lnSpc>
                          <a:spcPct val="113000"/>
                        </a:lnSpc>
                      </a:pPr>
                      <a:r>
                        <a:rPr lang="uk-UA" sz="1200">
                          <a:effectLst/>
                        </a:rPr>
                        <a:t>54,3</a:t>
                      </a:r>
                      <a:endParaRPr lang="ru-UA" sz="1200">
                        <a:effectLst/>
                        <a:latin typeface="Calibri" panose="020F0502020204030204" pitchFamily="34" charset="0"/>
                        <a:ea typeface="SimSun" panose="02010600030101010101" pitchFamily="2" charset="-122"/>
                        <a:cs typeface="Times New Roman" panose="02020603050405020304" pitchFamily="18" charset="0"/>
                      </a:endParaRPr>
                    </a:p>
                  </a:txBody>
                  <a:tcPr marL="63711" marR="63711" marT="0" marB="0"/>
                </a:tc>
                <a:tc>
                  <a:txBody>
                    <a:bodyPr/>
                    <a:lstStyle/>
                    <a:p>
                      <a:pPr algn="l">
                        <a:lnSpc>
                          <a:spcPts val="1580"/>
                        </a:lnSpc>
                      </a:pPr>
                      <a:r>
                        <a:rPr lang="uk-UA" sz="1200" spc="-20">
                          <a:effectLst/>
                        </a:rPr>
                        <a:t>2,23</a:t>
                      </a:r>
                      <a:endParaRPr lang="ru-UA"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711" marR="63711" marT="0" marB="0"/>
                </a:tc>
                <a:tc>
                  <a:txBody>
                    <a:bodyPr/>
                    <a:lstStyle/>
                    <a:p>
                      <a:pPr algn="ctr">
                        <a:lnSpc>
                          <a:spcPct val="113000"/>
                        </a:lnSpc>
                      </a:pPr>
                      <a:r>
                        <a:rPr lang="de-DE" sz="1200" spc="-10" dirty="0">
                          <a:effectLst/>
                        </a:rPr>
                        <a:t>&lt;0,05</a:t>
                      </a:r>
                      <a:endParaRPr lang="ru-UA" sz="1200" dirty="0">
                        <a:effectLst/>
                        <a:latin typeface="Calibri" panose="020F0502020204030204" pitchFamily="34" charset="0"/>
                        <a:ea typeface="SimSun" panose="02010600030101010101" pitchFamily="2" charset="-122"/>
                        <a:cs typeface="Times New Roman" panose="02020603050405020304" pitchFamily="18" charset="0"/>
                      </a:endParaRPr>
                    </a:p>
                  </a:txBody>
                  <a:tcPr marL="63711" marR="63711" marT="0" marB="0"/>
                </a:tc>
                <a:extLst>
                  <a:ext uri="{0D108BD9-81ED-4DB2-BD59-A6C34878D82A}">
                    <a16:rowId xmlns:a16="http://schemas.microsoft.com/office/drawing/2014/main" val="2550111529"/>
                  </a:ext>
                </a:extLst>
              </a:tr>
            </a:tbl>
          </a:graphicData>
        </a:graphic>
      </p:graphicFrame>
      <p:sp>
        <p:nvSpPr>
          <p:cNvPr id="5" name="Rectangle 1">
            <a:extLst>
              <a:ext uri="{FF2B5EF4-FFF2-40B4-BE49-F238E27FC236}">
                <a16:creationId xmlns:a16="http://schemas.microsoft.com/office/drawing/2014/main" id="{AA5B6BEC-708D-D83F-EEEE-4579211B13C4}"/>
              </a:ext>
            </a:extLst>
          </p:cNvPr>
          <p:cNvSpPr>
            <a:spLocks noChangeArrowheads="1"/>
          </p:cNvSpPr>
          <p:nvPr/>
        </p:nvSpPr>
        <p:spPr bwMode="auto">
          <a:xfrm>
            <a:off x="-3082834" y="-509451"/>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UA"/>
          </a:p>
        </p:txBody>
      </p:sp>
      <p:graphicFrame>
        <p:nvGraphicFramePr>
          <p:cNvPr id="6" name="Таблица 5">
            <a:extLst>
              <a:ext uri="{FF2B5EF4-FFF2-40B4-BE49-F238E27FC236}">
                <a16:creationId xmlns:a16="http://schemas.microsoft.com/office/drawing/2014/main" id="{9B8BD736-A33A-4A39-0916-29FD1DF75BBB}"/>
              </a:ext>
            </a:extLst>
          </p:cNvPr>
          <p:cNvGraphicFramePr>
            <a:graphicFrameLocks noGrp="1"/>
          </p:cNvGraphicFramePr>
          <p:nvPr>
            <p:extLst>
              <p:ext uri="{D42A27DB-BD31-4B8C-83A1-F6EECF244321}">
                <p14:modId xmlns:p14="http://schemas.microsoft.com/office/powerpoint/2010/main" val="1568521696"/>
              </p:ext>
            </p:extLst>
          </p:nvPr>
        </p:nvGraphicFramePr>
        <p:xfrm>
          <a:off x="6635931" y="1222137"/>
          <a:ext cx="5556069" cy="5004409"/>
        </p:xfrm>
        <a:graphic>
          <a:graphicData uri="http://schemas.openxmlformats.org/drawingml/2006/table">
            <a:tbl>
              <a:tblPr>
                <a:tableStyleId>{5C22544A-7EE6-4342-B048-85BDC9FD1C3A}</a:tableStyleId>
              </a:tblPr>
              <a:tblGrid>
                <a:gridCol w="313912">
                  <a:extLst>
                    <a:ext uri="{9D8B030D-6E8A-4147-A177-3AD203B41FA5}">
                      <a16:colId xmlns:a16="http://schemas.microsoft.com/office/drawing/2014/main" val="2744575103"/>
                    </a:ext>
                  </a:extLst>
                </a:gridCol>
                <a:gridCol w="2237912">
                  <a:extLst>
                    <a:ext uri="{9D8B030D-6E8A-4147-A177-3AD203B41FA5}">
                      <a16:colId xmlns:a16="http://schemas.microsoft.com/office/drawing/2014/main" val="448352843"/>
                    </a:ext>
                  </a:extLst>
                </a:gridCol>
                <a:gridCol w="600002">
                  <a:extLst>
                    <a:ext uri="{9D8B030D-6E8A-4147-A177-3AD203B41FA5}">
                      <a16:colId xmlns:a16="http://schemas.microsoft.com/office/drawing/2014/main" val="4172661702"/>
                    </a:ext>
                  </a:extLst>
                </a:gridCol>
                <a:gridCol w="689519">
                  <a:extLst>
                    <a:ext uri="{9D8B030D-6E8A-4147-A177-3AD203B41FA5}">
                      <a16:colId xmlns:a16="http://schemas.microsoft.com/office/drawing/2014/main" val="490719795"/>
                    </a:ext>
                  </a:extLst>
                </a:gridCol>
                <a:gridCol w="514720">
                  <a:extLst>
                    <a:ext uri="{9D8B030D-6E8A-4147-A177-3AD203B41FA5}">
                      <a16:colId xmlns:a16="http://schemas.microsoft.com/office/drawing/2014/main" val="3287355698"/>
                    </a:ext>
                  </a:extLst>
                </a:gridCol>
                <a:gridCol w="600002">
                  <a:extLst>
                    <a:ext uri="{9D8B030D-6E8A-4147-A177-3AD203B41FA5}">
                      <a16:colId xmlns:a16="http://schemas.microsoft.com/office/drawing/2014/main" val="2884167040"/>
                    </a:ext>
                  </a:extLst>
                </a:gridCol>
                <a:gridCol w="600002">
                  <a:extLst>
                    <a:ext uri="{9D8B030D-6E8A-4147-A177-3AD203B41FA5}">
                      <a16:colId xmlns:a16="http://schemas.microsoft.com/office/drawing/2014/main" val="2285569302"/>
                    </a:ext>
                  </a:extLst>
                </a:gridCol>
              </a:tblGrid>
              <a:tr h="876762">
                <a:tc>
                  <a:txBody>
                    <a:bodyPr/>
                    <a:lstStyle/>
                    <a:p>
                      <a:pPr algn="just">
                        <a:lnSpc>
                          <a:spcPct val="113000"/>
                        </a:lnSpc>
                      </a:pPr>
                      <a:r>
                        <a:rPr lang="uk-UA" sz="1200" dirty="0">
                          <a:effectLst/>
                        </a:rPr>
                        <a:t>10.</a:t>
                      </a:r>
                      <a:endParaRPr lang="ru-UA" sz="1200" dirty="0">
                        <a:effectLst/>
                        <a:latin typeface="Calibri" panose="020F0502020204030204" pitchFamily="34" charset="0"/>
                        <a:ea typeface="SimSun" panose="02010600030101010101" pitchFamily="2" charset="-122"/>
                        <a:cs typeface="Times New Roman" panose="02020603050405020304" pitchFamily="18" charset="0"/>
                      </a:endParaRPr>
                    </a:p>
                  </a:txBody>
                  <a:tcPr marL="68580" marR="68580" marT="0" marB="0"/>
                </a:tc>
                <a:tc>
                  <a:txBody>
                    <a:bodyPr/>
                    <a:lstStyle/>
                    <a:p>
                      <a:r>
                        <a:rPr lang="uk-UA" sz="1200" dirty="0">
                          <a:effectLst/>
                        </a:rPr>
                        <a:t>Яким покаранням підлягає атлет у випадку виявлення вживання допінгу?</a:t>
                      </a:r>
                      <a:endParaRPr lang="ru-UA"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13000"/>
                        </a:lnSpc>
                      </a:pPr>
                      <a:r>
                        <a:rPr lang="uk-UA" sz="1200">
                          <a:effectLst/>
                        </a:rPr>
                        <a:t>45,5</a:t>
                      </a:r>
                      <a:endParaRPr lang="ru-UA" sz="1200">
                        <a:effectLst/>
                        <a:latin typeface="Calibri" panose="020F0502020204030204" pitchFamily="34" charset="0"/>
                        <a:ea typeface="SimSun" panose="02010600030101010101" pitchFamily="2" charset="-122"/>
                        <a:cs typeface="Times New Roman" panose="02020603050405020304" pitchFamily="18" charset="0"/>
                      </a:endParaRPr>
                    </a:p>
                  </a:txBody>
                  <a:tcPr marL="68580" marR="68580" marT="0" marB="0"/>
                </a:tc>
                <a:tc>
                  <a:txBody>
                    <a:bodyPr/>
                    <a:lstStyle/>
                    <a:p>
                      <a:pPr algn="ctr">
                        <a:lnSpc>
                          <a:spcPct val="113000"/>
                        </a:lnSpc>
                      </a:pPr>
                      <a:r>
                        <a:rPr lang="uk-UA" sz="1200">
                          <a:effectLst/>
                        </a:rPr>
                        <a:t>96,4</a:t>
                      </a:r>
                      <a:endParaRPr lang="ru-UA" sz="1200">
                        <a:effectLst/>
                        <a:latin typeface="Calibri" panose="020F0502020204030204" pitchFamily="34" charset="0"/>
                        <a:ea typeface="SimSun" panose="02010600030101010101" pitchFamily="2" charset="-122"/>
                        <a:cs typeface="Times New Roman" panose="02020603050405020304" pitchFamily="18" charset="0"/>
                      </a:endParaRPr>
                    </a:p>
                  </a:txBody>
                  <a:tcPr marL="68580" marR="68580" marT="0" marB="0"/>
                </a:tc>
                <a:tc>
                  <a:txBody>
                    <a:bodyPr/>
                    <a:lstStyle/>
                    <a:p>
                      <a:pPr algn="ctr">
                        <a:lnSpc>
                          <a:spcPct val="113000"/>
                        </a:lnSpc>
                      </a:pPr>
                      <a:r>
                        <a:rPr lang="uk-UA" sz="1200">
                          <a:effectLst/>
                        </a:rPr>
                        <a:t>50,9</a:t>
                      </a:r>
                      <a:endParaRPr lang="ru-UA" sz="1200">
                        <a:effectLst/>
                        <a:latin typeface="Calibri" panose="020F0502020204030204" pitchFamily="34" charset="0"/>
                        <a:ea typeface="SimSun" panose="02010600030101010101" pitchFamily="2" charset="-122"/>
                        <a:cs typeface="Times New Roman" panose="02020603050405020304" pitchFamily="18" charset="0"/>
                      </a:endParaRPr>
                    </a:p>
                  </a:txBody>
                  <a:tcPr marL="68580" marR="68580" marT="0" marB="0"/>
                </a:tc>
                <a:tc>
                  <a:txBody>
                    <a:bodyPr/>
                    <a:lstStyle/>
                    <a:p>
                      <a:pPr algn="l">
                        <a:lnSpc>
                          <a:spcPts val="1580"/>
                        </a:lnSpc>
                      </a:pPr>
                      <a:r>
                        <a:rPr lang="uk-UA" sz="1200" spc="-20">
                          <a:effectLst/>
                        </a:rPr>
                        <a:t>2,26</a:t>
                      </a:r>
                      <a:endParaRPr lang="ru-UA"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13000"/>
                        </a:lnSpc>
                      </a:pPr>
                      <a:r>
                        <a:rPr lang="de-DE" sz="1200" spc="-10">
                          <a:effectLst/>
                        </a:rPr>
                        <a:t>&lt;0,05</a:t>
                      </a:r>
                      <a:endParaRPr lang="ru-UA" sz="1200">
                        <a:effectLst/>
                        <a:latin typeface="Calibri" panose="020F0502020204030204" pitchFamily="34" charset="0"/>
                        <a:ea typeface="SimSun" panose="02010600030101010101" pitchFamily="2" charset="-122"/>
                        <a:cs typeface="Times New Roman" panose="02020603050405020304" pitchFamily="18" charset="0"/>
                      </a:endParaRPr>
                    </a:p>
                  </a:txBody>
                  <a:tcPr marL="68580" marR="68580" marT="0" marB="0"/>
                </a:tc>
                <a:extLst>
                  <a:ext uri="{0D108BD9-81ED-4DB2-BD59-A6C34878D82A}">
                    <a16:rowId xmlns:a16="http://schemas.microsoft.com/office/drawing/2014/main" val="2174922359"/>
                  </a:ext>
                </a:extLst>
              </a:tr>
              <a:tr h="584509">
                <a:tc>
                  <a:txBody>
                    <a:bodyPr/>
                    <a:lstStyle/>
                    <a:p>
                      <a:pPr algn="just">
                        <a:lnSpc>
                          <a:spcPct val="113000"/>
                        </a:lnSpc>
                      </a:pPr>
                      <a:r>
                        <a:rPr lang="uk-UA" sz="1200">
                          <a:effectLst/>
                        </a:rPr>
                        <a:t>11.</a:t>
                      </a:r>
                      <a:endParaRPr lang="ru-UA" sz="1200">
                        <a:effectLst/>
                        <a:latin typeface="Calibri" panose="020F0502020204030204" pitchFamily="34" charset="0"/>
                        <a:ea typeface="SimSun" panose="02010600030101010101" pitchFamily="2" charset="-122"/>
                        <a:cs typeface="Times New Roman" panose="02020603050405020304" pitchFamily="18" charset="0"/>
                      </a:endParaRPr>
                    </a:p>
                  </a:txBody>
                  <a:tcPr marL="68580" marR="68580" marT="0" marB="0"/>
                </a:tc>
                <a:tc>
                  <a:txBody>
                    <a:bodyPr/>
                    <a:lstStyle/>
                    <a:p>
                      <a:r>
                        <a:rPr lang="uk-UA" sz="1200" dirty="0">
                          <a:effectLst/>
                        </a:rPr>
                        <a:t>Що означає словосполучення </a:t>
                      </a:r>
                      <a:r>
                        <a:rPr lang="de-DE" sz="1200" dirty="0" err="1">
                          <a:effectLst/>
                        </a:rPr>
                        <a:t>FairPlay</a:t>
                      </a:r>
                      <a:r>
                        <a:rPr lang="uk-UA" sz="1200" dirty="0">
                          <a:effectLst/>
                        </a:rPr>
                        <a:t> (</a:t>
                      </a:r>
                      <a:r>
                        <a:rPr lang="uk-UA" sz="1200" dirty="0" err="1">
                          <a:effectLst/>
                        </a:rPr>
                        <a:t>Фейр</a:t>
                      </a:r>
                      <a:r>
                        <a:rPr lang="uk-UA" sz="1200" dirty="0">
                          <a:effectLst/>
                        </a:rPr>
                        <a:t> Плей)?</a:t>
                      </a:r>
                      <a:endParaRPr lang="ru-UA"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13000"/>
                        </a:lnSpc>
                      </a:pPr>
                      <a:r>
                        <a:rPr lang="uk-UA" sz="1200">
                          <a:effectLst/>
                        </a:rPr>
                        <a:t>24,3</a:t>
                      </a:r>
                      <a:endParaRPr lang="ru-UA" sz="1200">
                        <a:effectLst/>
                        <a:latin typeface="Calibri" panose="020F0502020204030204" pitchFamily="34" charset="0"/>
                        <a:ea typeface="SimSun" panose="02010600030101010101" pitchFamily="2" charset="-122"/>
                        <a:cs typeface="Times New Roman" panose="02020603050405020304" pitchFamily="18" charset="0"/>
                      </a:endParaRPr>
                    </a:p>
                  </a:txBody>
                  <a:tcPr marL="68580" marR="68580" marT="0" marB="0"/>
                </a:tc>
                <a:tc>
                  <a:txBody>
                    <a:bodyPr/>
                    <a:lstStyle/>
                    <a:p>
                      <a:pPr algn="ctr">
                        <a:lnSpc>
                          <a:spcPct val="113000"/>
                        </a:lnSpc>
                      </a:pPr>
                      <a:r>
                        <a:rPr lang="uk-UA" sz="1200">
                          <a:effectLst/>
                        </a:rPr>
                        <a:t>85,9</a:t>
                      </a:r>
                      <a:endParaRPr lang="ru-UA" sz="1200">
                        <a:effectLst/>
                        <a:latin typeface="Calibri" panose="020F0502020204030204" pitchFamily="34" charset="0"/>
                        <a:ea typeface="SimSun" panose="02010600030101010101" pitchFamily="2" charset="-122"/>
                        <a:cs typeface="Times New Roman" panose="02020603050405020304" pitchFamily="18" charset="0"/>
                      </a:endParaRPr>
                    </a:p>
                  </a:txBody>
                  <a:tcPr marL="68580" marR="68580" marT="0" marB="0"/>
                </a:tc>
                <a:tc>
                  <a:txBody>
                    <a:bodyPr/>
                    <a:lstStyle/>
                    <a:p>
                      <a:pPr algn="ctr">
                        <a:lnSpc>
                          <a:spcPct val="113000"/>
                        </a:lnSpc>
                      </a:pPr>
                      <a:r>
                        <a:rPr lang="uk-UA" sz="1200">
                          <a:effectLst/>
                        </a:rPr>
                        <a:t>61,6</a:t>
                      </a:r>
                      <a:endParaRPr lang="ru-UA" sz="1200">
                        <a:effectLst/>
                        <a:latin typeface="Calibri" panose="020F0502020204030204" pitchFamily="34" charset="0"/>
                        <a:ea typeface="SimSun" panose="02010600030101010101" pitchFamily="2" charset="-122"/>
                        <a:cs typeface="Times New Roman" panose="02020603050405020304" pitchFamily="18" charset="0"/>
                      </a:endParaRPr>
                    </a:p>
                  </a:txBody>
                  <a:tcPr marL="68580" marR="68580" marT="0" marB="0"/>
                </a:tc>
                <a:tc>
                  <a:txBody>
                    <a:bodyPr/>
                    <a:lstStyle/>
                    <a:p>
                      <a:pPr algn="l">
                        <a:lnSpc>
                          <a:spcPts val="1580"/>
                        </a:lnSpc>
                      </a:pPr>
                      <a:r>
                        <a:rPr lang="uk-UA" sz="1200" spc="-20">
                          <a:effectLst/>
                        </a:rPr>
                        <a:t>2,57</a:t>
                      </a:r>
                      <a:endParaRPr lang="ru-UA"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13000"/>
                        </a:lnSpc>
                      </a:pPr>
                      <a:r>
                        <a:rPr lang="de-DE" sz="1200" spc="-10">
                          <a:effectLst/>
                        </a:rPr>
                        <a:t>&lt;0,05</a:t>
                      </a:r>
                      <a:endParaRPr lang="ru-UA" sz="1200">
                        <a:effectLst/>
                        <a:latin typeface="Calibri" panose="020F0502020204030204" pitchFamily="34" charset="0"/>
                        <a:ea typeface="SimSun" panose="02010600030101010101" pitchFamily="2" charset="-122"/>
                        <a:cs typeface="Times New Roman" panose="02020603050405020304" pitchFamily="18" charset="0"/>
                      </a:endParaRPr>
                    </a:p>
                  </a:txBody>
                  <a:tcPr marL="68580" marR="68580" marT="0" marB="0"/>
                </a:tc>
                <a:extLst>
                  <a:ext uri="{0D108BD9-81ED-4DB2-BD59-A6C34878D82A}">
                    <a16:rowId xmlns:a16="http://schemas.microsoft.com/office/drawing/2014/main" val="1819064627"/>
                  </a:ext>
                </a:extLst>
              </a:tr>
              <a:tr h="584509">
                <a:tc>
                  <a:txBody>
                    <a:bodyPr/>
                    <a:lstStyle/>
                    <a:p>
                      <a:pPr algn="just">
                        <a:lnSpc>
                          <a:spcPct val="113000"/>
                        </a:lnSpc>
                      </a:pPr>
                      <a:r>
                        <a:rPr lang="uk-UA" sz="1200">
                          <a:effectLst/>
                        </a:rPr>
                        <a:t>12.</a:t>
                      </a:r>
                      <a:endParaRPr lang="ru-UA" sz="1200">
                        <a:effectLst/>
                        <a:latin typeface="Calibri" panose="020F0502020204030204" pitchFamily="34" charset="0"/>
                        <a:ea typeface="SimSun" panose="02010600030101010101" pitchFamily="2" charset="-122"/>
                        <a:cs typeface="Times New Roman" panose="02020603050405020304" pitchFamily="18" charset="0"/>
                      </a:endParaRPr>
                    </a:p>
                  </a:txBody>
                  <a:tcPr marL="68580" marR="68580" marT="0" marB="0"/>
                </a:tc>
                <a:tc>
                  <a:txBody>
                    <a:bodyPr/>
                    <a:lstStyle/>
                    <a:p>
                      <a:r>
                        <a:rPr lang="uk-UA" sz="1200">
                          <a:effectLst/>
                        </a:rPr>
                        <a:t>Чи можна перемагати в чесній боротьбі на Олімпійських іграх?</a:t>
                      </a:r>
                      <a:endParaRPr lang="ru-UA"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13000"/>
                        </a:lnSpc>
                      </a:pPr>
                      <a:r>
                        <a:rPr lang="uk-UA" sz="1200" dirty="0">
                          <a:effectLst/>
                        </a:rPr>
                        <a:t>60,7</a:t>
                      </a:r>
                      <a:endParaRPr lang="ru-UA" sz="1200" dirty="0">
                        <a:effectLst/>
                        <a:latin typeface="Calibri" panose="020F0502020204030204" pitchFamily="34" charset="0"/>
                        <a:ea typeface="SimSun" panose="02010600030101010101" pitchFamily="2" charset="-122"/>
                        <a:cs typeface="Times New Roman" panose="02020603050405020304" pitchFamily="18" charset="0"/>
                      </a:endParaRPr>
                    </a:p>
                  </a:txBody>
                  <a:tcPr marL="68580" marR="68580" marT="0" marB="0"/>
                </a:tc>
                <a:tc>
                  <a:txBody>
                    <a:bodyPr/>
                    <a:lstStyle/>
                    <a:p>
                      <a:pPr algn="ctr">
                        <a:lnSpc>
                          <a:spcPct val="113000"/>
                        </a:lnSpc>
                      </a:pPr>
                      <a:r>
                        <a:rPr lang="uk-UA" sz="1200" dirty="0">
                          <a:effectLst/>
                        </a:rPr>
                        <a:t>93,4</a:t>
                      </a:r>
                      <a:endParaRPr lang="ru-UA" sz="1200" dirty="0">
                        <a:effectLst/>
                        <a:latin typeface="Calibri" panose="020F0502020204030204" pitchFamily="34" charset="0"/>
                        <a:ea typeface="SimSun" panose="02010600030101010101" pitchFamily="2" charset="-122"/>
                        <a:cs typeface="Times New Roman" panose="02020603050405020304" pitchFamily="18" charset="0"/>
                      </a:endParaRPr>
                    </a:p>
                  </a:txBody>
                  <a:tcPr marL="68580" marR="68580" marT="0" marB="0"/>
                </a:tc>
                <a:tc>
                  <a:txBody>
                    <a:bodyPr/>
                    <a:lstStyle/>
                    <a:p>
                      <a:pPr algn="ctr">
                        <a:lnSpc>
                          <a:spcPct val="113000"/>
                        </a:lnSpc>
                      </a:pPr>
                      <a:r>
                        <a:rPr lang="uk-UA" sz="1200">
                          <a:effectLst/>
                        </a:rPr>
                        <a:t>32,7</a:t>
                      </a:r>
                      <a:endParaRPr lang="ru-UA" sz="1200">
                        <a:effectLst/>
                        <a:latin typeface="Calibri" panose="020F0502020204030204" pitchFamily="34" charset="0"/>
                        <a:ea typeface="SimSun" panose="02010600030101010101" pitchFamily="2" charset="-122"/>
                        <a:cs typeface="Times New Roman" panose="02020603050405020304" pitchFamily="18" charset="0"/>
                      </a:endParaRPr>
                    </a:p>
                  </a:txBody>
                  <a:tcPr marL="68580" marR="68580" marT="0" marB="0"/>
                </a:tc>
                <a:tc>
                  <a:txBody>
                    <a:bodyPr/>
                    <a:lstStyle/>
                    <a:p>
                      <a:pPr algn="l">
                        <a:lnSpc>
                          <a:spcPts val="1580"/>
                        </a:lnSpc>
                      </a:pPr>
                      <a:r>
                        <a:rPr lang="uk-UA" sz="1200" spc="-20">
                          <a:effectLst/>
                        </a:rPr>
                        <a:t>2,78</a:t>
                      </a:r>
                      <a:endParaRPr lang="ru-UA"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13000"/>
                        </a:lnSpc>
                      </a:pPr>
                      <a:r>
                        <a:rPr lang="de-DE" sz="1200" spc="-10">
                          <a:effectLst/>
                        </a:rPr>
                        <a:t>&lt;0,05</a:t>
                      </a:r>
                      <a:endParaRPr lang="ru-UA" sz="1200">
                        <a:effectLst/>
                        <a:latin typeface="Calibri" panose="020F0502020204030204" pitchFamily="34" charset="0"/>
                        <a:ea typeface="SimSun" panose="02010600030101010101" pitchFamily="2" charset="-122"/>
                        <a:cs typeface="Times New Roman" panose="02020603050405020304" pitchFamily="18" charset="0"/>
                      </a:endParaRPr>
                    </a:p>
                  </a:txBody>
                  <a:tcPr marL="68580" marR="68580" marT="0" marB="0"/>
                </a:tc>
                <a:extLst>
                  <a:ext uri="{0D108BD9-81ED-4DB2-BD59-A6C34878D82A}">
                    <a16:rowId xmlns:a16="http://schemas.microsoft.com/office/drawing/2014/main" val="1000557038"/>
                  </a:ext>
                </a:extLst>
              </a:tr>
              <a:tr h="876762">
                <a:tc>
                  <a:txBody>
                    <a:bodyPr/>
                    <a:lstStyle/>
                    <a:p>
                      <a:pPr algn="just">
                        <a:lnSpc>
                          <a:spcPct val="113000"/>
                        </a:lnSpc>
                      </a:pPr>
                      <a:r>
                        <a:rPr lang="uk-UA" sz="1200">
                          <a:effectLst/>
                        </a:rPr>
                        <a:t>13.</a:t>
                      </a:r>
                      <a:endParaRPr lang="ru-UA" sz="1200">
                        <a:effectLst/>
                        <a:latin typeface="Calibri" panose="020F0502020204030204" pitchFamily="34" charset="0"/>
                        <a:ea typeface="SimSun" panose="02010600030101010101" pitchFamily="2" charset="-122"/>
                        <a:cs typeface="Times New Roman" panose="02020603050405020304" pitchFamily="18" charset="0"/>
                      </a:endParaRPr>
                    </a:p>
                  </a:txBody>
                  <a:tcPr marL="68580" marR="68580" marT="0" marB="0"/>
                </a:tc>
                <a:tc>
                  <a:txBody>
                    <a:bodyPr/>
                    <a:lstStyle/>
                    <a:p>
                      <a:r>
                        <a:rPr lang="uk-UA" sz="1200">
                          <a:effectLst/>
                        </a:rPr>
                        <a:t>Кого з чемпіонів, або призерів Олімпійських ігор  свого міста (області) Ви знаєте?</a:t>
                      </a:r>
                      <a:endParaRPr lang="ru-UA"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13000"/>
                        </a:lnSpc>
                      </a:pPr>
                      <a:r>
                        <a:rPr lang="uk-UA" sz="1200">
                          <a:effectLst/>
                        </a:rPr>
                        <a:t>45,3</a:t>
                      </a:r>
                      <a:endParaRPr lang="ru-UA" sz="1200">
                        <a:effectLst/>
                        <a:latin typeface="Calibri" panose="020F0502020204030204" pitchFamily="34" charset="0"/>
                        <a:ea typeface="SimSun" panose="02010600030101010101" pitchFamily="2" charset="-122"/>
                        <a:cs typeface="Times New Roman" panose="02020603050405020304" pitchFamily="18" charset="0"/>
                      </a:endParaRPr>
                    </a:p>
                  </a:txBody>
                  <a:tcPr marL="68580" marR="68580" marT="0" marB="0"/>
                </a:tc>
                <a:tc>
                  <a:txBody>
                    <a:bodyPr/>
                    <a:lstStyle/>
                    <a:p>
                      <a:pPr algn="ctr">
                        <a:lnSpc>
                          <a:spcPct val="113000"/>
                        </a:lnSpc>
                      </a:pPr>
                      <a:r>
                        <a:rPr lang="uk-UA" sz="1200">
                          <a:effectLst/>
                        </a:rPr>
                        <a:t>90,5</a:t>
                      </a:r>
                      <a:endParaRPr lang="ru-UA" sz="1200">
                        <a:effectLst/>
                        <a:latin typeface="Calibri" panose="020F0502020204030204" pitchFamily="34" charset="0"/>
                        <a:ea typeface="SimSun" panose="02010600030101010101" pitchFamily="2" charset="-122"/>
                        <a:cs typeface="Times New Roman" panose="02020603050405020304" pitchFamily="18" charset="0"/>
                      </a:endParaRPr>
                    </a:p>
                  </a:txBody>
                  <a:tcPr marL="68580" marR="68580" marT="0" marB="0"/>
                </a:tc>
                <a:tc>
                  <a:txBody>
                    <a:bodyPr/>
                    <a:lstStyle/>
                    <a:p>
                      <a:pPr algn="ctr">
                        <a:lnSpc>
                          <a:spcPct val="113000"/>
                        </a:lnSpc>
                      </a:pPr>
                      <a:r>
                        <a:rPr lang="uk-UA" sz="1200" dirty="0">
                          <a:effectLst/>
                        </a:rPr>
                        <a:t>45,2</a:t>
                      </a:r>
                      <a:endParaRPr lang="ru-UA" sz="1200" dirty="0">
                        <a:effectLst/>
                        <a:latin typeface="Calibri" panose="020F0502020204030204" pitchFamily="34" charset="0"/>
                        <a:ea typeface="SimSun" panose="02010600030101010101" pitchFamily="2" charset="-122"/>
                        <a:cs typeface="Times New Roman" panose="02020603050405020304" pitchFamily="18" charset="0"/>
                      </a:endParaRPr>
                    </a:p>
                  </a:txBody>
                  <a:tcPr marL="68580" marR="68580" marT="0" marB="0"/>
                </a:tc>
                <a:tc>
                  <a:txBody>
                    <a:bodyPr/>
                    <a:lstStyle/>
                    <a:p>
                      <a:pPr algn="l">
                        <a:lnSpc>
                          <a:spcPts val="1580"/>
                        </a:lnSpc>
                      </a:pPr>
                      <a:r>
                        <a:rPr lang="uk-UA" sz="1200" spc="-20">
                          <a:effectLst/>
                        </a:rPr>
                        <a:t>2,26</a:t>
                      </a:r>
                      <a:endParaRPr lang="ru-UA"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13000"/>
                        </a:lnSpc>
                      </a:pPr>
                      <a:r>
                        <a:rPr lang="de-DE" sz="1200" spc="-10">
                          <a:effectLst/>
                        </a:rPr>
                        <a:t>&lt;0,05</a:t>
                      </a:r>
                      <a:endParaRPr lang="ru-UA" sz="1200">
                        <a:effectLst/>
                        <a:latin typeface="Calibri" panose="020F0502020204030204" pitchFamily="34" charset="0"/>
                        <a:ea typeface="SimSun" panose="02010600030101010101" pitchFamily="2" charset="-122"/>
                        <a:cs typeface="Times New Roman" panose="02020603050405020304" pitchFamily="18" charset="0"/>
                      </a:endParaRPr>
                    </a:p>
                  </a:txBody>
                  <a:tcPr marL="68580" marR="68580" marT="0" marB="0"/>
                </a:tc>
                <a:extLst>
                  <a:ext uri="{0D108BD9-81ED-4DB2-BD59-A6C34878D82A}">
                    <a16:rowId xmlns:a16="http://schemas.microsoft.com/office/drawing/2014/main" val="2655423558"/>
                  </a:ext>
                </a:extLst>
              </a:tr>
              <a:tr h="876762">
                <a:tc>
                  <a:txBody>
                    <a:bodyPr/>
                    <a:lstStyle/>
                    <a:p>
                      <a:pPr algn="just">
                        <a:lnSpc>
                          <a:spcPct val="113000"/>
                        </a:lnSpc>
                      </a:pPr>
                      <a:r>
                        <a:rPr lang="uk-UA" sz="1200">
                          <a:effectLst/>
                        </a:rPr>
                        <a:t>14.</a:t>
                      </a:r>
                      <a:endParaRPr lang="ru-UA" sz="1200">
                        <a:effectLst/>
                        <a:latin typeface="Calibri" panose="020F0502020204030204" pitchFamily="34" charset="0"/>
                        <a:ea typeface="SimSun" panose="02010600030101010101" pitchFamily="2" charset="-122"/>
                        <a:cs typeface="Times New Roman" panose="02020603050405020304" pitchFamily="18" charset="0"/>
                      </a:endParaRPr>
                    </a:p>
                  </a:txBody>
                  <a:tcPr marL="68580" marR="68580" marT="0" marB="0"/>
                </a:tc>
                <a:tc>
                  <a:txBody>
                    <a:bodyPr/>
                    <a:lstStyle/>
                    <a:p>
                      <a:r>
                        <a:rPr lang="uk-UA" sz="1200">
                          <a:effectLst/>
                        </a:rPr>
                        <a:t>Чи знаєте Ви які фізичні якості потрібні  Вам у Вашому виді спорту ?</a:t>
                      </a:r>
                      <a:endParaRPr lang="ru-UA"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13000"/>
                        </a:lnSpc>
                      </a:pPr>
                      <a:r>
                        <a:rPr lang="uk-UA" sz="1200">
                          <a:effectLst/>
                        </a:rPr>
                        <a:t>25,5</a:t>
                      </a:r>
                      <a:endParaRPr lang="ru-UA" sz="1200">
                        <a:effectLst/>
                        <a:latin typeface="Calibri" panose="020F0502020204030204" pitchFamily="34" charset="0"/>
                        <a:ea typeface="SimSun" panose="02010600030101010101" pitchFamily="2" charset="-122"/>
                        <a:cs typeface="Times New Roman" panose="02020603050405020304" pitchFamily="18" charset="0"/>
                      </a:endParaRPr>
                    </a:p>
                  </a:txBody>
                  <a:tcPr marL="68580" marR="68580" marT="0" marB="0"/>
                </a:tc>
                <a:tc>
                  <a:txBody>
                    <a:bodyPr/>
                    <a:lstStyle/>
                    <a:p>
                      <a:pPr algn="ctr">
                        <a:lnSpc>
                          <a:spcPct val="113000"/>
                        </a:lnSpc>
                      </a:pPr>
                      <a:r>
                        <a:rPr lang="uk-UA" sz="1200">
                          <a:effectLst/>
                        </a:rPr>
                        <a:t>63,2</a:t>
                      </a:r>
                      <a:endParaRPr lang="ru-UA" sz="1200">
                        <a:effectLst/>
                        <a:latin typeface="Calibri" panose="020F0502020204030204" pitchFamily="34" charset="0"/>
                        <a:ea typeface="SimSun" panose="02010600030101010101" pitchFamily="2" charset="-122"/>
                        <a:cs typeface="Times New Roman" panose="02020603050405020304" pitchFamily="18" charset="0"/>
                      </a:endParaRPr>
                    </a:p>
                  </a:txBody>
                  <a:tcPr marL="68580" marR="68580" marT="0" marB="0"/>
                </a:tc>
                <a:tc>
                  <a:txBody>
                    <a:bodyPr/>
                    <a:lstStyle/>
                    <a:p>
                      <a:pPr algn="ctr">
                        <a:lnSpc>
                          <a:spcPct val="113000"/>
                        </a:lnSpc>
                      </a:pPr>
                      <a:r>
                        <a:rPr lang="uk-UA" sz="1200">
                          <a:effectLst/>
                        </a:rPr>
                        <a:t>37,7</a:t>
                      </a:r>
                      <a:endParaRPr lang="ru-UA" sz="1200">
                        <a:effectLst/>
                        <a:latin typeface="Calibri" panose="020F0502020204030204" pitchFamily="34" charset="0"/>
                        <a:ea typeface="SimSun" panose="02010600030101010101" pitchFamily="2" charset="-122"/>
                        <a:cs typeface="Times New Roman" panose="02020603050405020304" pitchFamily="18" charset="0"/>
                      </a:endParaRPr>
                    </a:p>
                  </a:txBody>
                  <a:tcPr marL="68580" marR="68580" marT="0" marB="0"/>
                </a:tc>
                <a:tc>
                  <a:txBody>
                    <a:bodyPr/>
                    <a:lstStyle/>
                    <a:p>
                      <a:pPr algn="l">
                        <a:lnSpc>
                          <a:spcPts val="1580"/>
                        </a:lnSpc>
                      </a:pPr>
                      <a:r>
                        <a:rPr lang="uk-UA" sz="1200" spc="-20" dirty="0">
                          <a:effectLst/>
                        </a:rPr>
                        <a:t>2,31</a:t>
                      </a:r>
                      <a:endParaRPr lang="ru-UA"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13000"/>
                        </a:lnSpc>
                      </a:pPr>
                      <a:r>
                        <a:rPr lang="de-DE" sz="1200" spc="-10">
                          <a:effectLst/>
                        </a:rPr>
                        <a:t>&lt;0,05</a:t>
                      </a:r>
                      <a:endParaRPr lang="ru-UA" sz="1200">
                        <a:effectLst/>
                        <a:latin typeface="Calibri" panose="020F0502020204030204" pitchFamily="34" charset="0"/>
                        <a:ea typeface="SimSun" panose="02010600030101010101" pitchFamily="2" charset="-122"/>
                        <a:cs typeface="Times New Roman" panose="02020603050405020304" pitchFamily="18" charset="0"/>
                      </a:endParaRPr>
                    </a:p>
                  </a:txBody>
                  <a:tcPr marL="68580" marR="68580" marT="0" marB="0"/>
                </a:tc>
                <a:extLst>
                  <a:ext uri="{0D108BD9-81ED-4DB2-BD59-A6C34878D82A}">
                    <a16:rowId xmlns:a16="http://schemas.microsoft.com/office/drawing/2014/main" val="2760120279"/>
                  </a:ext>
                </a:extLst>
              </a:tr>
              <a:tr h="876762">
                <a:tc>
                  <a:txBody>
                    <a:bodyPr/>
                    <a:lstStyle/>
                    <a:p>
                      <a:pPr algn="just">
                        <a:lnSpc>
                          <a:spcPct val="113000"/>
                        </a:lnSpc>
                      </a:pPr>
                      <a:r>
                        <a:rPr lang="uk-UA" sz="1200">
                          <a:effectLst/>
                        </a:rPr>
                        <a:t>15.</a:t>
                      </a:r>
                      <a:endParaRPr lang="ru-UA" sz="1200">
                        <a:effectLst/>
                        <a:latin typeface="Calibri" panose="020F0502020204030204" pitchFamily="34" charset="0"/>
                        <a:ea typeface="SimSun" panose="02010600030101010101" pitchFamily="2" charset="-122"/>
                        <a:cs typeface="Times New Roman" panose="02020603050405020304" pitchFamily="18" charset="0"/>
                      </a:endParaRPr>
                    </a:p>
                  </a:txBody>
                  <a:tcPr marL="68580" marR="68580" marT="0" marB="0"/>
                </a:tc>
                <a:tc>
                  <a:txBody>
                    <a:bodyPr/>
                    <a:lstStyle/>
                    <a:p>
                      <a:r>
                        <a:rPr lang="uk-UA" sz="1200">
                          <a:effectLst/>
                        </a:rPr>
                        <a:t>Чи знаєте Ви яким має бути режим спортсмена (сон, харчування, відпочинок)?</a:t>
                      </a:r>
                      <a:endParaRPr lang="ru-UA"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13000"/>
                        </a:lnSpc>
                      </a:pPr>
                      <a:r>
                        <a:rPr lang="uk-UA" sz="1200">
                          <a:effectLst/>
                        </a:rPr>
                        <a:t>43,2</a:t>
                      </a:r>
                      <a:endParaRPr lang="ru-UA" sz="1200">
                        <a:effectLst/>
                        <a:latin typeface="Calibri" panose="020F0502020204030204" pitchFamily="34" charset="0"/>
                        <a:ea typeface="SimSun" panose="02010600030101010101" pitchFamily="2" charset="-122"/>
                        <a:cs typeface="Times New Roman" panose="02020603050405020304" pitchFamily="18" charset="0"/>
                      </a:endParaRPr>
                    </a:p>
                  </a:txBody>
                  <a:tcPr marL="68580" marR="68580" marT="0" marB="0"/>
                </a:tc>
                <a:tc>
                  <a:txBody>
                    <a:bodyPr/>
                    <a:lstStyle/>
                    <a:p>
                      <a:pPr algn="ctr">
                        <a:lnSpc>
                          <a:spcPct val="113000"/>
                        </a:lnSpc>
                      </a:pPr>
                      <a:r>
                        <a:rPr lang="uk-UA" sz="1200">
                          <a:effectLst/>
                        </a:rPr>
                        <a:t>82,8</a:t>
                      </a:r>
                      <a:endParaRPr lang="ru-UA" sz="1200">
                        <a:effectLst/>
                        <a:latin typeface="Calibri" panose="020F0502020204030204" pitchFamily="34" charset="0"/>
                        <a:ea typeface="SimSun" panose="02010600030101010101" pitchFamily="2" charset="-122"/>
                        <a:cs typeface="Times New Roman" panose="02020603050405020304" pitchFamily="18" charset="0"/>
                      </a:endParaRPr>
                    </a:p>
                  </a:txBody>
                  <a:tcPr marL="68580" marR="68580" marT="0" marB="0"/>
                </a:tc>
                <a:tc>
                  <a:txBody>
                    <a:bodyPr/>
                    <a:lstStyle/>
                    <a:p>
                      <a:pPr algn="ctr">
                        <a:lnSpc>
                          <a:spcPct val="113000"/>
                        </a:lnSpc>
                      </a:pPr>
                      <a:r>
                        <a:rPr lang="uk-UA" sz="1200">
                          <a:effectLst/>
                        </a:rPr>
                        <a:t>39,6</a:t>
                      </a:r>
                      <a:endParaRPr lang="ru-UA" sz="1200">
                        <a:effectLst/>
                        <a:latin typeface="Calibri" panose="020F0502020204030204" pitchFamily="34" charset="0"/>
                        <a:ea typeface="SimSun" panose="02010600030101010101" pitchFamily="2" charset="-122"/>
                        <a:cs typeface="Times New Roman" panose="02020603050405020304" pitchFamily="18" charset="0"/>
                      </a:endParaRPr>
                    </a:p>
                  </a:txBody>
                  <a:tcPr marL="68580" marR="68580" marT="0" marB="0"/>
                </a:tc>
                <a:tc>
                  <a:txBody>
                    <a:bodyPr/>
                    <a:lstStyle/>
                    <a:p>
                      <a:pPr algn="l">
                        <a:lnSpc>
                          <a:spcPts val="1580"/>
                        </a:lnSpc>
                      </a:pPr>
                      <a:r>
                        <a:rPr lang="uk-UA" sz="1200" spc="-20">
                          <a:effectLst/>
                        </a:rPr>
                        <a:t>2,26</a:t>
                      </a:r>
                      <a:endParaRPr lang="ru-UA"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13000"/>
                        </a:lnSpc>
                      </a:pPr>
                      <a:r>
                        <a:rPr lang="de-DE" sz="1200" spc="-10" dirty="0">
                          <a:effectLst/>
                        </a:rPr>
                        <a:t>&lt;0,05</a:t>
                      </a:r>
                      <a:endParaRPr lang="ru-UA" sz="1200" dirty="0">
                        <a:effectLst/>
                        <a:latin typeface="Calibri" panose="020F0502020204030204" pitchFamily="34" charset="0"/>
                        <a:ea typeface="SimSun" panose="02010600030101010101" pitchFamily="2" charset="-122"/>
                        <a:cs typeface="Times New Roman" panose="02020603050405020304" pitchFamily="18" charset="0"/>
                      </a:endParaRPr>
                    </a:p>
                  </a:txBody>
                  <a:tcPr marL="68580" marR="68580" marT="0" marB="0"/>
                </a:tc>
                <a:extLst>
                  <a:ext uri="{0D108BD9-81ED-4DB2-BD59-A6C34878D82A}">
                    <a16:rowId xmlns:a16="http://schemas.microsoft.com/office/drawing/2014/main" val="1323884428"/>
                  </a:ext>
                </a:extLst>
              </a:tr>
              <a:tr h="328343">
                <a:tc>
                  <a:txBody>
                    <a:bodyPr/>
                    <a:lstStyle/>
                    <a:p>
                      <a:pPr algn="just">
                        <a:lnSpc>
                          <a:spcPct val="113000"/>
                        </a:lnSpc>
                      </a:pPr>
                      <a:r>
                        <a:rPr lang="uk-UA" sz="1200">
                          <a:effectLst/>
                        </a:rPr>
                        <a:t> </a:t>
                      </a:r>
                      <a:endParaRPr lang="ru-UA" sz="1200">
                        <a:effectLst/>
                        <a:latin typeface="Calibri" panose="020F0502020204030204" pitchFamily="34" charset="0"/>
                        <a:ea typeface="SimSun" panose="02010600030101010101" pitchFamily="2" charset="-122"/>
                        <a:cs typeface="Times New Roman" panose="02020603050405020304" pitchFamily="18" charset="0"/>
                      </a:endParaRPr>
                    </a:p>
                  </a:txBody>
                  <a:tcPr marL="68580" marR="68580" marT="0" marB="0"/>
                </a:tc>
                <a:tc>
                  <a:txBody>
                    <a:bodyPr/>
                    <a:lstStyle/>
                    <a:p>
                      <a:pPr algn="r"/>
                      <a:r>
                        <a:rPr lang="uk-UA" sz="1200">
                          <a:effectLst/>
                        </a:rPr>
                        <a:t>Середнє значення (%)</a:t>
                      </a:r>
                      <a:endParaRPr lang="ru-UA"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13000"/>
                        </a:lnSpc>
                      </a:pPr>
                      <a:r>
                        <a:rPr lang="uk-UA" sz="1200">
                          <a:effectLst/>
                        </a:rPr>
                        <a:t>31,3</a:t>
                      </a:r>
                      <a:endParaRPr lang="ru-UA" sz="1200">
                        <a:effectLst/>
                        <a:latin typeface="Calibri" panose="020F0502020204030204" pitchFamily="34" charset="0"/>
                        <a:ea typeface="SimSun" panose="02010600030101010101" pitchFamily="2" charset="-122"/>
                        <a:cs typeface="Times New Roman" panose="02020603050405020304" pitchFamily="18" charset="0"/>
                      </a:endParaRPr>
                    </a:p>
                  </a:txBody>
                  <a:tcPr marL="68580" marR="68580" marT="0" marB="0"/>
                </a:tc>
                <a:tc>
                  <a:txBody>
                    <a:bodyPr/>
                    <a:lstStyle/>
                    <a:p>
                      <a:pPr algn="ctr">
                        <a:lnSpc>
                          <a:spcPct val="113000"/>
                        </a:lnSpc>
                      </a:pPr>
                      <a:r>
                        <a:rPr lang="uk-UA" sz="1200">
                          <a:effectLst/>
                        </a:rPr>
                        <a:t>80,0</a:t>
                      </a:r>
                      <a:endParaRPr lang="ru-UA" sz="1200">
                        <a:effectLst/>
                        <a:latin typeface="Calibri" panose="020F0502020204030204" pitchFamily="34" charset="0"/>
                        <a:ea typeface="SimSun" panose="02010600030101010101" pitchFamily="2" charset="-122"/>
                        <a:cs typeface="Times New Roman" panose="02020603050405020304" pitchFamily="18" charset="0"/>
                      </a:endParaRPr>
                    </a:p>
                  </a:txBody>
                  <a:tcPr marL="68580" marR="68580" marT="0" marB="0"/>
                </a:tc>
                <a:tc>
                  <a:txBody>
                    <a:bodyPr/>
                    <a:lstStyle/>
                    <a:p>
                      <a:pPr algn="ctr">
                        <a:lnSpc>
                          <a:spcPct val="113000"/>
                        </a:lnSpc>
                      </a:pPr>
                      <a:r>
                        <a:rPr lang="uk-UA" sz="1200">
                          <a:effectLst/>
                        </a:rPr>
                        <a:t>48,7</a:t>
                      </a:r>
                      <a:endParaRPr lang="ru-UA" sz="1200">
                        <a:effectLst/>
                        <a:latin typeface="Calibri" panose="020F0502020204030204" pitchFamily="34" charset="0"/>
                        <a:ea typeface="SimSun" panose="02010600030101010101" pitchFamily="2" charset="-122"/>
                        <a:cs typeface="Times New Roman" panose="02020603050405020304" pitchFamily="18" charset="0"/>
                      </a:endParaRPr>
                    </a:p>
                  </a:txBody>
                  <a:tcPr marL="68580" marR="68580" marT="0" marB="0"/>
                </a:tc>
                <a:tc>
                  <a:txBody>
                    <a:bodyPr/>
                    <a:lstStyle/>
                    <a:p>
                      <a:pPr algn="l">
                        <a:lnSpc>
                          <a:spcPts val="1580"/>
                        </a:lnSpc>
                      </a:pPr>
                      <a:r>
                        <a:rPr lang="uk-UA" sz="1200" spc="-20">
                          <a:effectLst/>
                        </a:rPr>
                        <a:t>2,26</a:t>
                      </a:r>
                      <a:endParaRPr lang="ru-UA"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13000"/>
                        </a:lnSpc>
                      </a:pPr>
                      <a:r>
                        <a:rPr lang="de-DE" sz="1200" spc="-10" dirty="0">
                          <a:effectLst/>
                        </a:rPr>
                        <a:t>&lt;0,05</a:t>
                      </a:r>
                      <a:endParaRPr lang="ru-UA" sz="1200" dirty="0">
                        <a:effectLst/>
                        <a:latin typeface="Calibri" panose="020F0502020204030204" pitchFamily="34" charset="0"/>
                        <a:ea typeface="SimSun" panose="02010600030101010101" pitchFamily="2" charset="-122"/>
                        <a:cs typeface="Times New Roman" panose="02020603050405020304" pitchFamily="18" charset="0"/>
                      </a:endParaRPr>
                    </a:p>
                  </a:txBody>
                  <a:tcPr marL="68580" marR="68580" marT="0" marB="0"/>
                </a:tc>
                <a:extLst>
                  <a:ext uri="{0D108BD9-81ED-4DB2-BD59-A6C34878D82A}">
                    <a16:rowId xmlns:a16="http://schemas.microsoft.com/office/drawing/2014/main" val="2750215452"/>
                  </a:ext>
                </a:extLst>
              </a:tr>
            </a:tbl>
          </a:graphicData>
        </a:graphic>
      </p:graphicFrame>
      <p:sp>
        <p:nvSpPr>
          <p:cNvPr id="7" name="Rectangle 2">
            <a:extLst>
              <a:ext uri="{FF2B5EF4-FFF2-40B4-BE49-F238E27FC236}">
                <a16:creationId xmlns:a16="http://schemas.microsoft.com/office/drawing/2014/main" id="{25EA641B-9EE4-363C-1DBE-DABBCA8282E7}"/>
              </a:ext>
            </a:extLst>
          </p:cNvPr>
          <p:cNvSpPr>
            <a:spLocks noChangeArrowheads="1"/>
          </p:cNvSpPr>
          <p:nvPr/>
        </p:nvSpPr>
        <p:spPr bwMode="auto">
          <a:xfrm>
            <a:off x="2504295" y="6394898"/>
            <a:ext cx="6548716"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450850" algn="just" defTabSz="914400" rtl="0" eaLnBrk="0" fontAlgn="base" latinLnBrk="0" hangingPunct="0">
              <a:lnSpc>
                <a:spcPct val="100000"/>
              </a:lnSpc>
              <a:spcBef>
                <a:spcPct val="0"/>
              </a:spcBef>
              <a:spcAft>
                <a:spcPct val="0"/>
              </a:spcAft>
              <a:buClrTx/>
              <a:buSzTx/>
              <a:buFontTx/>
              <a:buNone/>
              <a:tabLst/>
            </a:pPr>
            <a:r>
              <a:rPr kumimoji="0" lang="uk-UA" altLang="ru-UA" sz="1600" b="0" i="0" u="none" strike="noStrike" cap="none" normalizeH="0" baseline="0" dirty="0">
                <a:ln>
                  <a:noFill/>
                </a:ln>
                <a:solidFill>
                  <a:schemeClr val="tx1"/>
                </a:solidFill>
                <a:effectLst/>
                <a:ea typeface="SimSun" panose="02010600030101010101" pitchFamily="2" charset="-122"/>
                <a:cs typeface="Times New Roman" panose="02020603050405020304" pitchFamily="18" charset="0"/>
              </a:rPr>
              <a:t>Примітка: *–достовірність з можливістю </a:t>
            </a:r>
            <a:r>
              <a:rPr kumimoji="0" lang="uk-UA" altLang="ru-UA" sz="1600" b="0" i="0" u="none" strike="noStrike" cap="none" normalizeH="0" baseline="0" dirty="0" err="1">
                <a:ln>
                  <a:noFill/>
                </a:ln>
                <a:solidFill>
                  <a:schemeClr val="tx1"/>
                </a:solidFill>
                <a:effectLst/>
                <a:ea typeface="SimSun" panose="02010600030101010101" pitchFamily="2" charset="-122"/>
                <a:cs typeface="Times New Roman" panose="02020603050405020304" pitchFamily="18" charset="0"/>
              </a:rPr>
              <a:t>р</a:t>
            </a:r>
            <a:r>
              <a:rPr kumimoji="0" lang="uk-UA" altLang="ru-UA" sz="1600" b="0" i="0" u="none" strike="noStrike" cap="none" normalizeH="0" baseline="0" dirty="0">
                <a:ln>
                  <a:noFill/>
                </a:ln>
                <a:solidFill>
                  <a:schemeClr val="tx1"/>
                </a:solidFill>
                <a:effectLst/>
                <a:ea typeface="SimSun" panose="02010600030101010101" pitchFamily="2" charset="-122"/>
                <a:cs typeface="Times New Roman" panose="02020603050405020304" pitchFamily="18" charset="0"/>
              </a:rPr>
              <a:t>=0,05 усі значення </a:t>
            </a:r>
            <a:r>
              <a:rPr kumimoji="0" lang="de-DE" altLang="ru-UA" sz="1600" b="0" i="0" u="none" strike="noStrike" cap="none" normalizeH="0" baseline="0" dirty="0">
                <a:ln>
                  <a:noFill/>
                </a:ln>
                <a:solidFill>
                  <a:schemeClr val="tx1"/>
                </a:solidFill>
                <a:effectLst/>
                <a:ea typeface="SimSun" panose="02010600030101010101" pitchFamily="2" charset="-122"/>
                <a:cs typeface="Times New Roman" panose="02020603050405020304" pitchFamily="18" charset="0"/>
              </a:rPr>
              <a:t>t</a:t>
            </a:r>
            <a:r>
              <a:rPr kumimoji="0" lang="uk-UA" altLang="ru-UA" sz="1600" b="0" i="0" u="none" strike="noStrike" cap="none" normalizeH="0" baseline="0" dirty="0">
                <a:ln>
                  <a:noFill/>
                </a:ln>
                <a:solidFill>
                  <a:schemeClr val="tx1"/>
                </a:solidFill>
                <a:effectLst/>
                <a:ea typeface="SimSun" panose="02010600030101010101" pitchFamily="2" charset="-122"/>
                <a:cs typeface="Times New Roman" panose="02020603050405020304" pitchFamily="18" charset="0"/>
              </a:rPr>
              <a:t>&gt;2,21</a:t>
            </a:r>
            <a:endParaRPr kumimoji="0" lang="uk-UA" altLang="ru-UA" sz="1600" b="0" i="0" u="none" strike="noStrike" cap="none" normalizeH="0" baseline="0" dirty="0">
              <a:ln>
                <a:noFill/>
              </a:ln>
              <a:solidFill>
                <a:schemeClr val="tx1"/>
              </a:solidFill>
              <a:effectLst/>
            </a:endParaRPr>
          </a:p>
        </p:txBody>
      </p:sp>
      <p:sp>
        <p:nvSpPr>
          <p:cNvPr id="9" name="TextBox 8">
            <a:extLst>
              <a:ext uri="{FF2B5EF4-FFF2-40B4-BE49-F238E27FC236}">
                <a16:creationId xmlns:a16="http://schemas.microsoft.com/office/drawing/2014/main" id="{D865B871-4972-0DB3-4A94-DB7C9D766219}"/>
              </a:ext>
            </a:extLst>
          </p:cNvPr>
          <p:cNvSpPr txBox="1"/>
          <p:nvPr/>
        </p:nvSpPr>
        <p:spPr>
          <a:xfrm>
            <a:off x="6095999" y="0"/>
            <a:ext cx="6230982" cy="1012841"/>
          </a:xfrm>
          <a:prstGeom prst="rect">
            <a:avLst/>
          </a:prstGeom>
          <a:noFill/>
        </p:spPr>
        <p:txBody>
          <a:bodyPr wrap="square">
            <a:spAutoFit/>
          </a:bodyPr>
          <a:lstStyle/>
          <a:p>
            <a:pPr indent="450215" algn="ctr">
              <a:lnSpc>
                <a:spcPct val="113000"/>
              </a:lnSpc>
            </a:pPr>
            <a:r>
              <a:rPr lang="uk-UA" sz="1800" dirty="0">
                <a:effectLst/>
                <a:ea typeface="SimSun" panose="02010600030101010101" pitchFamily="2" charset="-122"/>
                <a:cs typeface="Times New Roman" panose="02020603050405020304" pitchFamily="18" charset="0"/>
              </a:rPr>
              <a:t>Рівень обізнаності спортсменів 13-15 років ДЮСШ з питань олімпійської освіти в до і </a:t>
            </a:r>
            <a:r>
              <a:rPr lang="uk-UA" sz="1800" dirty="0" err="1">
                <a:effectLst/>
                <a:ea typeface="SimSun" panose="02010600030101010101" pitchFamily="2" charset="-122"/>
                <a:cs typeface="Times New Roman" panose="02020603050405020304" pitchFamily="18" charset="0"/>
              </a:rPr>
              <a:t>післяексперименту</a:t>
            </a:r>
            <a:endParaRPr lang="ru-UA" sz="2000" dirty="0">
              <a:effectLst/>
              <a:ea typeface="SimSun" panose="02010600030101010101" pitchFamily="2" charset="-122"/>
              <a:cs typeface="Times New Roman" panose="02020603050405020304" pitchFamily="18" charset="0"/>
            </a:endParaRPr>
          </a:p>
          <a:p>
            <a:pPr indent="450215" algn="ctr">
              <a:lnSpc>
                <a:spcPct val="113000"/>
              </a:lnSpc>
            </a:pPr>
            <a:r>
              <a:rPr lang="uk-UA" sz="1800" dirty="0">
                <a:effectLst/>
                <a:ea typeface="SimSun" panose="02010600030101010101" pitchFamily="2" charset="-122"/>
                <a:cs typeface="Times New Roman" panose="02020603050405020304" pitchFamily="18" charset="0"/>
              </a:rPr>
              <a:t>(правильні відповіді %,  </a:t>
            </a:r>
            <a:r>
              <a:rPr lang="de-DE" sz="1800" dirty="0" err="1">
                <a:effectLst/>
                <a:ea typeface="SimSun" panose="02010600030101010101" pitchFamily="2" charset="-122"/>
                <a:cs typeface="Times New Roman" panose="02020603050405020304" pitchFamily="18" charset="0"/>
              </a:rPr>
              <a:t>n</a:t>
            </a:r>
            <a:r>
              <a:rPr lang="uk-UA" sz="1800" dirty="0">
                <a:effectLst/>
                <a:ea typeface="SimSun" panose="02010600030101010101" pitchFamily="2" charset="-122"/>
                <a:cs typeface="Times New Roman" panose="02020603050405020304" pitchFamily="18" charset="0"/>
              </a:rPr>
              <a:t>=14)</a:t>
            </a:r>
            <a:endParaRPr lang="ru-UA" sz="2000" dirty="0">
              <a:effectLst/>
              <a:ea typeface="SimSun" panose="02010600030101010101" pitchFamily="2" charset="-122"/>
              <a:cs typeface="Times New Roman" panose="02020603050405020304" pitchFamily="18" charset="0"/>
            </a:endParaRPr>
          </a:p>
        </p:txBody>
      </p:sp>
    </p:spTree>
    <p:extLst>
      <p:ext uri="{BB962C8B-B14F-4D97-AF65-F5344CB8AC3E}">
        <p14:creationId xmlns:p14="http://schemas.microsoft.com/office/powerpoint/2010/main" val="243098925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Объект 3">
            <a:extLst>
              <a:ext uri="{FF2B5EF4-FFF2-40B4-BE49-F238E27FC236}">
                <a16:creationId xmlns:a16="http://schemas.microsoft.com/office/drawing/2014/main" id="{4E9CF4E9-672F-5302-3776-62E189113BE7}"/>
              </a:ext>
            </a:extLst>
          </p:cNvPr>
          <p:cNvGraphicFramePr>
            <a:graphicFrameLocks noGrp="1"/>
          </p:cNvGraphicFramePr>
          <p:nvPr>
            <p:ph idx="1"/>
            <p:extLst>
              <p:ext uri="{D42A27DB-BD31-4B8C-83A1-F6EECF244321}">
                <p14:modId xmlns:p14="http://schemas.microsoft.com/office/powerpoint/2010/main" val="817884155"/>
              </p:ext>
            </p:extLst>
          </p:nvPr>
        </p:nvGraphicFramePr>
        <p:xfrm>
          <a:off x="182734" y="1365706"/>
          <a:ext cx="5711879" cy="5191848"/>
        </p:xfrm>
        <a:graphic>
          <a:graphicData uri="http://schemas.openxmlformats.org/drawingml/2006/table">
            <a:tbl>
              <a:tblPr>
                <a:tableStyleId>{5C22544A-7EE6-4342-B048-85BDC9FD1C3A}</a:tableStyleId>
              </a:tblPr>
              <a:tblGrid>
                <a:gridCol w="322505">
                  <a:extLst>
                    <a:ext uri="{9D8B030D-6E8A-4147-A177-3AD203B41FA5}">
                      <a16:colId xmlns:a16="http://schemas.microsoft.com/office/drawing/2014/main" val="713904765"/>
                    </a:ext>
                  </a:extLst>
                </a:gridCol>
                <a:gridCol w="2299168">
                  <a:extLst>
                    <a:ext uri="{9D8B030D-6E8A-4147-A177-3AD203B41FA5}">
                      <a16:colId xmlns:a16="http://schemas.microsoft.com/office/drawing/2014/main" val="3525458727"/>
                    </a:ext>
                  </a:extLst>
                </a:gridCol>
                <a:gridCol w="616426">
                  <a:extLst>
                    <a:ext uri="{9D8B030D-6E8A-4147-A177-3AD203B41FA5}">
                      <a16:colId xmlns:a16="http://schemas.microsoft.com/office/drawing/2014/main" val="465120912"/>
                    </a:ext>
                  </a:extLst>
                </a:gridCol>
                <a:gridCol w="708392">
                  <a:extLst>
                    <a:ext uri="{9D8B030D-6E8A-4147-A177-3AD203B41FA5}">
                      <a16:colId xmlns:a16="http://schemas.microsoft.com/office/drawing/2014/main" val="736063063"/>
                    </a:ext>
                  </a:extLst>
                </a:gridCol>
                <a:gridCol w="708392">
                  <a:extLst>
                    <a:ext uri="{9D8B030D-6E8A-4147-A177-3AD203B41FA5}">
                      <a16:colId xmlns:a16="http://schemas.microsoft.com/office/drawing/2014/main" val="1848356924"/>
                    </a:ext>
                  </a:extLst>
                </a:gridCol>
                <a:gridCol w="528809">
                  <a:extLst>
                    <a:ext uri="{9D8B030D-6E8A-4147-A177-3AD203B41FA5}">
                      <a16:colId xmlns:a16="http://schemas.microsoft.com/office/drawing/2014/main" val="436998123"/>
                    </a:ext>
                  </a:extLst>
                </a:gridCol>
                <a:gridCol w="528187">
                  <a:extLst>
                    <a:ext uri="{9D8B030D-6E8A-4147-A177-3AD203B41FA5}">
                      <a16:colId xmlns:a16="http://schemas.microsoft.com/office/drawing/2014/main" val="2149219939"/>
                    </a:ext>
                  </a:extLst>
                </a:gridCol>
              </a:tblGrid>
              <a:tr h="1211648">
                <a:tc>
                  <a:txBody>
                    <a:bodyPr/>
                    <a:lstStyle/>
                    <a:p>
                      <a:pPr algn="just">
                        <a:lnSpc>
                          <a:spcPct val="113000"/>
                        </a:lnSpc>
                      </a:pPr>
                      <a:r>
                        <a:rPr lang="uk-UA" sz="1200" dirty="0">
                          <a:effectLst/>
                        </a:rPr>
                        <a:t>№</a:t>
                      </a:r>
                      <a:endParaRPr lang="ru-UA" sz="1200" dirty="0">
                        <a:effectLst/>
                        <a:latin typeface="Calibri" panose="020F0502020204030204" pitchFamily="34" charset="0"/>
                        <a:ea typeface="SimSun" panose="02010600030101010101" pitchFamily="2" charset="-122"/>
                        <a:cs typeface="Times New Roman" panose="02020603050405020304" pitchFamily="18" charset="0"/>
                      </a:endParaRPr>
                    </a:p>
                  </a:txBody>
                  <a:tcPr marL="67111" marR="67111" marT="0" marB="0"/>
                </a:tc>
                <a:tc>
                  <a:txBody>
                    <a:bodyPr/>
                    <a:lstStyle/>
                    <a:p>
                      <a:pPr algn="ctr">
                        <a:lnSpc>
                          <a:spcPct val="113000"/>
                        </a:lnSpc>
                      </a:pPr>
                      <a:r>
                        <a:rPr lang="uk-UA" sz="1200" dirty="0">
                          <a:effectLst/>
                        </a:rPr>
                        <a:t>Запитання</a:t>
                      </a:r>
                      <a:endParaRPr lang="ru-UA" sz="1200" dirty="0">
                        <a:effectLst/>
                        <a:latin typeface="Calibri" panose="020F0502020204030204" pitchFamily="34" charset="0"/>
                        <a:ea typeface="SimSun" panose="02010600030101010101" pitchFamily="2" charset="-122"/>
                        <a:cs typeface="Times New Roman" panose="02020603050405020304" pitchFamily="18" charset="0"/>
                      </a:endParaRPr>
                    </a:p>
                  </a:txBody>
                  <a:tcPr marL="67111" marR="67111" marT="0" marB="0"/>
                </a:tc>
                <a:tc>
                  <a:txBody>
                    <a:bodyPr/>
                    <a:lstStyle/>
                    <a:p>
                      <a:pPr algn="just">
                        <a:lnSpc>
                          <a:spcPct val="113000"/>
                        </a:lnSpc>
                      </a:pPr>
                      <a:r>
                        <a:rPr lang="uk-UA" sz="1200">
                          <a:effectLst/>
                        </a:rPr>
                        <a:t>До експерименту</a:t>
                      </a:r>
                      <a:endParaRPr lang="ru-UA" sz="1200">
                        <a:effectLst/>
                      </a:endParaRPr>
                    </a:p>
                    <a:p>
                      <a:pPr algn="just">
                        <a:lnSpc>
                          <a:spcPct val="113000"/>
                        </a:lnSpc>
                      </a:pPr>
                      <a:r>
                        <a:rPr lang="uk-UA" sz="1200">
                          <a:effectLst/>
                        </a:rPr>
                        <a:t>(%)</a:t>
                      </a:r>
                      <a:endParaRPr lang="ru-UA" sz="1200">
                        <a:effectLst/>
                        <a:latin typeface="Calibri" panose="020F0502020204030204" pitchFamily="34" charset="0"/>
                        <a:ea typeface="SimSun" panose="02010600030101010101" pitchFamily="2" charset="-122"/>
                        <a:cs typeface="Times New Roman" panose="02020603050405020304" pitchFamily="18" charset="0"/>
                      </a:endParaRPr>
                    </a:p>
                  </a:txBody>
                  <a:tcPr marL="67111" marR="67111" marT="0" marB="0"/>
                </a:tc>
                <a:tc>
                  <a:txBody>
                    <a:bodyPr/>
                    <a:lstStyle/>
                    <a:p>
                      <a:pPr algn="just">
                        <a:lnSpc>
                          <a:spcPct val="113000"/>
                        </a:lnSpc>
                      </a:pPr>
                      <a:r>
                        <a:rPr lang="uk-UA" sz="1200">
                          <a:effectLst/>
                        </a:rPr>
                        <a:t>Після експерименту</a:t>
                      </a:r>
                      <a:endParaRPr lang="ru-UA" sz="1200">
                        <a:effectLst/>
                      </a:endParaRPr>
                    </a:p>
                    <a:p>
                      <a:pPr algn="just">
                        <a:lnSpc>
                          <a:spcPct val="113000"/>
                        </a:lnSpc>
                      </a:pPr>
                      <a:r>
                        <a:rPr lang="uk-UA" sz="1200">
                          <a:effectLst/>
                        </a:rPr>
                        <a:t>(%)</a:t>
                      </a:r>
                      <a:endParaRPr lang="ru-UA" sz="1200">
                        <a:effectLst/>
                        <a:latin typeface="Calibri" panose="020F0502020204030204" pitchFamily="34" charset="0"/>
                        <a:ea typeface="SimSun" panose="02010600030101010101" pitchFamily="2" charset="-122"/>
                        <a:cs typeface="Times New Roman" panose="02020603050405020304" pitchFamily="18" charset="0"/>
                      </a:endParaRPr>
                    </a:p>
                  </a:txBody>
                  <a:tcPr marL="67111" marR="67111" marT="0" marB="0"/>
                </a:tc>
                <a:tc>
                  <a:txBody>
                    <a:bodyPr/>
                    <a:lstStyle/>
                    <a:p>
                      <a:pPr algn="just">
                        <a:lnSpc>
                          <a:spcPct val="113000"/>
                        </a:lnSpc>
                      </a:pPr>
                      <a:r>
                        <a:rPr lang="uk-UA" sz="1200" dirty="0">
                          <a:effectLst/>
                        </a:rPr>
                        <a:t>Різниця </a:t>
                      </a:r>
                      <a:endParaRPr lang="ru-UA" sz="1200" dirty="0">
                        <a:effectLst/>
                      </a:endParaRPr>
                    </a:p>
                    <a:p>
                      <a:pPr algn="just">
                        <a:lnSpc>
                          <a:spcPct val="113000"/>
                        </a:lnSpc>
                      </a:pPr>
                      <a:r>
                        <a:rPr lang="uk-UA" sz="1200" dirty="0">
                          <a:effectLst/>
                        </a:rPr>
                        <a:t>(%)</a:t>
                      </a:r>
                      <a:endParaRPr lang="ru-UA" sz="1200" dirty="0">
                        <a:effectLst/>
                        <a:latin typeface="Calibri" panose="020F0502020204030204" pitchFamily="34" charset="0"/>
                        <a:ea typeface="SimSun" panose="02010600030101010101" pitchFamily="2" charset="-122"/>
                        <a:cs typeface="Times New Roman" panose="02020603050405020304" pitchFamily="18" charset="0"/>
                      </a:endParaRPr>
                    </a:p>
                  </a:txBody>
                  <a:tcPr marL="67111" marR="67111" marT="0" marB="0"/>
                </a:tc>
                <a:tc>
                  <a:txBody>
                    <a:bodyPr/>
                    <a:lstStyle/>
                    <a:p>
                      <a:pPr marL="10160" algn="ctr">
                        <a:lnSpc>
                          <a:spcPts val="1580"/>
                        </a:lnSpc>
                        <a:spcBef>
                          <a:spcPts val="1275"/>
                        </a:spcBef>
                        <a:spcAft>
                          <a:spcPts val="0"/>
                        </a:spcAft>
                      </a:pPr>
                      <a:r>
                        <a:rPr lang="uk-UA" sz="1200" spc="-50">
                          <a:effectLst/>
                        </a:rPr>
                        <a:t>t</a:t>
                      </a:r>
                      <a:endParaRPr lang="ru-UA"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111" marR="67111" marT="0" marB="0"/>
                </a:tc>
                <a:tc>
                  <a:txBody>
                    <a:bodyPr/>
                    <a:lstStyle/>
                    <a:p>
                      <a:pPr marL="13335" algn="ctr">
                        <a:lnSpc>
                          <a:spcPts val="1580"/>
                        </a:lnSpc>
                        <a:spcBef>
                          <a:spcPts val="1275"/>
                        </a:spcBef>
                        <a:spcAft>
                          <a:spcPts val="0"/>
                        </a:spcAft>
                      </a:pPr>
                      <a:r>
                        <a:rPr lang="uk-UA" sz="1200" spc="-50">
                          <a:effectLst/>
                        </a:rPr>
                        <a:t>P</a:t>
                      </a:r>
                      <a:endParaRPr lang="ru-UA"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111" marR="67111" marT="0" marB="0"/>
                </a:tc>
                <a:extLst>
                  <a:ext uri="{0D108BD9-81ED-4DB2-BD59-A6C34878D82A}">
                    <a16:rowId xmlns:a16="http://schemas.microsoft.com/office/drawing/2014/main" val="1465455327"/>
                  </a:ext>
                </a:extLst>
              </a:tr>
              <a:tr h="305409">
                <a:tc>
                  <a:txBody>
                    <a:bodyPr/>
                    <a:lstStyle/>
                    <a:p>
                      <a:pPr algn="just">
                        <a:lnSpc>
                          <a:spcPct val="113000"/>
                        </a:lnSpc>
                      </a:pPr>
                      <a:r>
                        <a:rPr lang="uk-UA" sz="1200">
                          <a:effectLst/>
                        </a:rPr>
                        <a:t>1.</a:t>
                      </a:r>
                      <a:endParaRPr lang="ru-UA" sz="1200">
                        <a:effectLst/>
                        <a:latin typeface="Calibri" panose="020F0502020204030204" pitchFamily="34" charset="0"/>
                        <a:ea typeface="SimSun" panose="02010600030101010101" pitchFamily="2" charset="-122"/>
                        <a:cs typeface="Times New Roman" panose="02020603050405020304" pitchFamily="18" charset="0"/>
                      </a:endParaRPr>
                    </a:p>
                  </a:txBody>
                  <a:tcPr marL="67111" marR="67111" marT="0" marB="0"/>
                </a:tc>
                <a:tc>
                  <a:txBody>
                    <a:bodyPr/>
                    <a:lstStyle/>
                    <a:p>
                      <a:pPr algn="just">
                        <a:lnSpc>
                          <a:spcPct val="113000"/>
                        </a:lnSpc>
                      </a:pPr>
                      <a:r>
                        <a:rPr lang="de-DE" sz="1200">
                          <a:effectLst/>
                        </a:rPr>
                        <a:t>Які поняття об’єднує олімпізм?</a:t>
                      </a:r>
                      <a:endParaRPr lang="ru-UA" sz="1200">
                        <a:effectLst/>
                        <a:latin typeface="Calibri" panose="020F0502020204030204" pitchFamily="34" charset="0"/>
                        <a:ea typeface="SimSun" panose="02010600030101010101" pitchFamily="2" charset="-122"/>
                        <a:cs typeface="Times New Roman" panose="02020603050405020304" pitchFamily="18" charset="0"/>
                      </a:endParaRPr>
                    </a:p>
                  </a:txBody>
                  <a:tcPr marL="67111" marR="67111" marT="0" marB="0"/>
                </a:tc>
                <a:tc>
                  <a:txBody>
                    <a:bodyPr/>
                    <a:lstStyle/>
                    <a:p>
                      <a:pPr algn="ctr">
                        <a:lnSpc>
                          <a:spcPct val="113000"/>
                        </a:lnSpc>
                      </a:pPr>
                      <a:r>
                        <a:rPr lang="uk-UA" sz="1200">
                          <a:effectLst/>
                        </a:rPr>
                        <a:t>45,6</a:t>
                      </a:r>
                      <a:endParaRPr lang="ru-UA" sz="1200">
                        <a:effectLst/>
                        <a:latin typeface="Calibri" panose="020F0502020204030204" pitchFamily="34" charset="0"/>
                        <a:ea typeface="SimSun" panose="02010600030101010101" pitchFamily="2" charset="-122"/>
                        <a:cs typeface="Times New Roman" panose="02020603050405020304" pitchFamily="18" charset="0"/>
                      </a:endParaRPr>
                    </a:p>
                  </a:txBody>
                  <a:tcPr marL="67111" marR="67111" marT="0" marB="0"/>
                </a:tc>
                <a:tc>
                  <a:txBody>
                    <a:bodyPr/>
                    <a:lstStyle/>
                    <a:p>
                      <a:pPr algn="ctr">
                        <a:lnSpc>
                          <a:spcPct val="113000"/>
                        </a:lnSpc>
                      </a:pPr>
                      <a:r>
                        <a:rPr lang="uk-UA" sz="1200">
                          <a:effectLst/>
                        </a:rPr>
                        <a:t>94,9</a:t>
                      </a:r>
                      <a:endParaRPr lang="ru-UA" sz="1200">
                        <a:effectLst/>
                        <a:latin typeface="Calibri" panose="020F0502020204030204" pitchFamily="34" charset="0"/>
                        <a:ea typeface="SimSun" panose="02010600030101010101" pitchFamily="2" charset="-122"/>
                        <a:cs typeface="Times New Roman" panose="02020603050405020304" pitchFamily="18" charset="0"/>
                      </a:endParaRPr>
                    </a:p>
                  </a:txBody>
                  <a:tcPr marL="67111" marR="67111" marT="0" marB="0"/>
                </a:tc>
                <a:tc>
                  <a:txBody>
                    <a:bodyPr/>
                    <a:lstStyle/>
                    <a:p>
                      <a:pPr algn="ctr">
                        <a:lnSpc>
                          <a:spcPct val="113000"/>
                        </a:lnSpc>
                      </a:pPr>
                      <a:r>
                        <a:rPr lang="uk-UA" sz="1200">
                          <a:effectLst/>
                        </a:rPr>
                        <a:t>49,3</a:t>
                      </a:r>
                      <a:endParaRPr lang="ru-UA" sz="1200">
                        <a:effectLst/>
                        <a:latin typeface="Calibri" panose="020F0502020204030204" pitchFamily="34" charset="0"/>
                        <a:ea typeface="SimSun" panose="02010600030101010101" pitchFamily="2" charset="-122"/>
                        <a:cs typeface="Times New Roman" panose="02020603050405020304" pitchFamily="18" charset="0"/>
                      </a:endParaRPr>
                    </a:p>
                  </a:txBody>
                  <a:tcPr marL="67111" marR="67111" marT="0" marB="0"/>
                </a:tc>
                <a:tc>
                  <a:txBody>
                    <a:bodyPr/>
                    <a:lstStyle/>
                    <a:p>
                      <a:pPr marL="78740" algn="l">
                        <a:lnSpc>
                          <a:spcPts val="1580"/>
                        </a:lnSpc>
                      </a:pPr>
                      <a:r>
                        <a:rPr lang="uk-UA" sz="1200" spc="-20">
                          <a:effectLst/>
                        </a:rPr>
                        <a:t>2,43</a:t>
                      </a:r>
                      <a:endParaRPr lang="ru-UA"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111" marR="67111" marT="0" marB="0"/>
                </a:tc>
                <a:tc>
                  <a:txBody>
                    <a:bodyPr/>
                    <a:lstStyle/>
                    <a:p>
                      <a:pPr algn="ctr">
                        <a:lnSpc>
                          <a:spcPct val="113000"/>
                        </a:lnSpc>
                      </a:pPr>
                      <a:r>
                        <a:rPr lang="de-DE" sz="1200" spc="-10">
                          <a:effectLst/>
                        </a:rPr>
                        <a:t>&lt;0,05</a:t>
                      </a:r>
                      <a:endParaRPr lang="ru-UA" sz="1200">
                        <a:effectLst/>
                        <a:latin typeface="Calibri" panose="020F0502020204030204" pitchFamily="34" charset="0"/>
                        <a:ea typeface="SimSun" panose="02010600030101010101" pitchFamily="2" charset="-122"/>
                        <a:cs typeface="Times New Roman" panose="02020603050405020304" pitchFamily="18" charset="0"/>
                      </a:endParaRPr>
                    </a:p>
                  </a:txBody>
                  <a:tcPr marL="67111" marR="67111" marT="0" marB="0"/>
                </a:tc>
                <a:extLst>
                  <a:ext uri="{0D108BD9-81ED-4DB2-BD59-A6C34878D82A}">
                    <a16:rowId xmlns:a16="http://schemas.microsoft.com/office/drawing/2014/main" val="956806397"/>
                  </a:ext>
                </a:extLst>
              </a:tr>
              <a:tr h="305409">
                <a:tc>
                  <a:txBody>
                    <a:bodyPr/>
                    <a:lstStyle/>
                    <a:p>
                      <a:pPr algn="just">
                        <a:lnSpc>
                          <a:spcPct val="113000"/>
                        </a:lnSpc>
                      </a:pPr>
                      <a:r>
                        <a:rPr lang="uk-UA" sz="1200">
                          <a:effectLst/>
                        </a:rPr>
                        <a:t>2.</a:t>
                      </a:r>
                      <a:endParaRPr lang="ru-UA" sz="1200">
                        <a:effectLst/>
                        <a:latin typeface="Calibri" panose="020F0502020204030204" pitchFamily="34" charset="0"/>
                        <a:ea typeface="SimSun" panose="02010600030101010101" pitchFamily="2" charset="-122"/>
                        <a:cs typeface="Times New Roman" panose="02020603050405020304" pitchFamily="18" charset="0"/>
                      </a:endParaRPr>
                    </a:p>
                  </a:txBody>
                  <a:tcPr marL="67111" marR="67111" marT="0" marB="0"/>
                </a:tc>
                <a:tc>
                  <a:txBody>
                    <a:bodyPr/>
                    <a:lstStyle/>
                    <a:p>
                      <a:pPr algn="just">
                        <a:lnSpc>
                          <a:spcPct val="113000"/>
                        </a:lnSpc>
                      </a:pPr>
                      <a:r>
                        <a:rPr lang="de-DE" sz="1200" dirty="0" err="1">
                          <a:effectLst/>
                        </a:rPr>
                        <a:t>Як</a:t>
                      </a:r>
                      <a:r>
                        <a:rPr lang="de-DE" sz="1200" dirty="0">
                          <a:effectLst/>
                        </a:rPr>
                        <a:t> </a:t>
                      </a:r>
                      <a:r>
                        <a:rPr lang="de-DE" sz="1200" dirty="0" err="1">
                          <a:effectLst/>
                        </a:rPr>
                        <a:t>звучить</a:t>
                      </a:r>
                      <a:r>
                        <a:rPr lang="de-DE" sz="1200" dirty="0">
                          <a:effectLst/>
                        </a:rPr>
                        <a:t> </a:t>
                      </a:r>
                      <a:r>
                        <a:rPr lang="de-DE" sz="1200" dirty="0" err="1">
                          <a:effectLst/>
                        </a:rPr>
                        <a:t>олімпійське</a:t>
                      </a:r>
                      <a:r>
                        <a:rPr lang="de-DE" sz="1200" dirty="0">
                          <a:effectLst/>
                        </a:rPr>
                        <a:t> </a:t>
                      </a:r>
                      <a:r>
                        <a:rPr lang="de-DE" sz="1200" dirty="0" err="1">
                          <a:effectLst/>
                        </a:rPr>
                        <a:t>гасло</a:t>
                      </a:r>
                      <a:r>
                        <a:rPr lang="de-DE" sz="1200" dirty="0">
                          <a:effectLst/>
                        </a:rPr>
                        <a:t>?</a:t>
                      </a:r>
                      <a:endParaRPr lang="ru-UA" sz="1200" dirty="0">
                        <a:effectLst/>
                        <a:latin typeface="Calibri" panose="020F0502020204030204" pitchFamily="34" charset="0"/>
                        <a:ea typeface="SimSun" panose="02010600030101010101" pitchFamily="2" charset="-122"/>
                        <a:cs typeface="Times New Roman" panose="02020603050405020304" pitchFamily="18" charset="0"/>
                      </a:endParaRPr>
                    </a:p>
                  </a:txBody>
                  <a:tcPr marL="67111" marR="67111" marT="0" marB="0"/>
                </a:tc>
                <a:tc>
                  <a:txBody>
                    <a:bodyPr/>
                    <a:lstStyle/>
                    <a:p>
                      <a:pPr algn="ctr">
                        <a:lnSpc>
                          <a:spcPct val="113000"/>
                        </a:lnSpc>
                      </a:pPr>
                      <a:r>
                        <a:rPr lang="uk-UA" sz="1200">
                          <a:effectLst/>
                        </a:rPr>
                        <a:t>57,2</a:t>
                      </a:r>
                      <a:endParaRPr lang="ru-UA" sz="1200">
                        <a:effectLst/>
                        <a:latin typeface="Calibri" panose="020F0502020204030204" pitchFamily="34" charset="0"/>
                        <a:ea typeface="SimSun" panose="02010600030101010101" pitchFamily="2" charset="-122"/>
                        <a:cs typeface="Times New Roman" panose="02020603050405020304" pitchFamily="18" charset="0"/>
                      </a:endParaRPr>
                    </a:p>
                  </a:txBody>
                  <a:tcPr marL="67111" marR="67111" marT="0" marB="0"/>
                </a:tc>
                <a:tc>
                  <a:txBody>
                    <a:bodyPr/>
                    <a:lstStyle/>
                    <a:p>
                      <a:pPr algn="ctr">
                        <a:lnSpc>
                          <a:spcPct val="113000"/>
                        </a:lnSpc>
                      </a:pPr>
                      <a:r>
                        <a:rPr lang="uk-UA" sz="1200">
                          <a:effectLst/>
                        </a:rPr>
                        <a:t>98,6</a:t>
                      </a:r>
                      <a:endParaRPr lang="ru-UA" sz="1200">
                        <a:effectLst/>
                        <a:latin typeface="Calibri" panose="020F0502020204030204" pitchFamily="34" charset="0"/>
                        <a:ea typeface="SimSun" panose="02010600030101010101" pitchFamily="2" charset="-122"/>
                        <a:cs typeface="Times New Roman" panose="02020603050405020304" pitchFamily="18" charset="0"/>
                      </a:endParaRPr>
                    </a:p>
                  </a:txBody>
                  <a:tcPr marL="67111" marR="67111" marT="0" marB="0"/>
                </a:tc>
                <a:tc>
                  <a:txBody>
                    <a:bodyPr/>
                    <a:lstStyle/>
                    <a:p>
                      <a:pPr algn="ctr">
                        <a:lnSpc>
                          <a:spcPct val="113000"/>
                        </a:lnSpc>
                      </a:pPr>
                      <a:r>
                        <a:rPr lang="uk-UA" sz="1200">
                          <a:effectLst/>
                        </a:rPr>
                        <a:t>41,4</a:t>
                      </a:r>
                      <a:endParaRPr lang="ru-UA" sz="1200">
                        <a:effectLst/>
                        <a:latin typeface="Calibri" panose="020F0502020204030204" pitchFamily="34" charset="0"/>
                        <a:ea typeface="SimSun" panose="02010600030101010101" pitchFamily="2" charset="-122"/>
                        <a:cs typeface="Times New Roman" panose="02020603050405020304" pitchFamily="18" charset="0"/>
                      </a:endParaRPr>
                    </a:p>
                  </a:txBody>
                  <a:tcPr marL="67111" marR="67111" marT="0" marB="0"/>
                </a:tc>
                <a:tc>
                  <a:txBody>
                    <a:bodyPr/>
                    <a:lstStyle/>
                    <a:p>
                      <a:pPr marL="78740" algn="l">
                        <a:lnSpc>
                          <a:spcPts val="1580"/>
                        </a:lnSpc>
                      </a:pPr>
                      <a:r>
                        <a:rPr lang="uk-UA" sz="1200" spc="-20">
                          <a:effectLst/>
                        </a:rPr>
                        <a:t>2,52</a:t>
                      </a:r>
                      <a:endParaRPr lang="ru-UA"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111" marR="67111" marT="0" marB="0"/>
                </a:tc>
                <a:tc>
                  <a:txBody>
                    <a:bodyPr/>
                    <a:lstStyle/>
                    <a:p>
                      <a:pPr algn="ctr">
                        <a:lnSpc>
                          <a:spcPct val="113000"/>
                        </a:lnSpc>
                      </a:pPr>
                      <a:r>
                        <a:rPr lang="de-DE" sz="1200" spc="-10">
                          <a:effectLst/>
                        </a:rPr>
                        <a:t>&lt;0,05</a:t>
                      </a:r>
                      <a:endParaRPr lang="ru-UA" sz="1200">
                        <a:effectLst/>
                        <a:latin typeface="Calibri" panose="020F0502020204030204" pitchFamily="34" charset="0"/>
                        <a:ea typeface="SimSun" panose="02010600030101010101" pitchFamily="2" charset="-122"/>
                        <a:cs typeface="Times New Roman" panose="02020603050405020304" pitchFamily="18" charset="0"/>
                      </a:endParaRPr>
                    </a:p>
                  </a:txBody>
                  <a:tcPr marL="67111" marR="67111" marT="0" marB="0"/>
                </a:tc>
                <a:extLst>
                  <a:ext uri="{0D108BD9-81ED-4DB2-BD59-A6C34878D82A}">
                    <a16:rowId xmlns:a16="http://schemas.microsoft.com/office/drawing/2014/main" val="761291691"/>
                  </a:ext>
                </a:extLst>
              </a:tr>
              <a:tr h="543681">
                <a:tc>
                  <a:txBody>
                    <a:bodyPr/>
                    <a:lstStyle/>
                    <a:p>
                      <a:pPr algn="just">
                        <a:lnSpc>
                          <a:spcPct val="113000"/>
                        </a:lnSpc>
                      </a:pPr>
                      <a:r>
                        <a:rPr lang="uk-UA" sz="1200">
                          <a:effectLst/>
                        </a:rPr>
                        <a:t>3.</a:t>
                      </a:r>
                      <a:endParaRPr lang="ru-UA" sz="1200">
                        <a:effectLst/>
                        <a:latin typeface="Calibri" panose="020F0502020204030204" pitchFamily="34" charset="0"/>
                        <a:ea typeface="SimSun" panose="02010600030101010101" pitchFamily="2" charset="-122"/>
                        <a:cs typeface="Times New Roman" panose="02020603050405020304" pitchFamily="18" charset="0"/>
                      </a:endParaRPr>
                    </a:p>
                  </a:txBody>
                  <a:tcPr marL="67111" marR="67111" marT="0" marB="0"/>
                </a:tc>
                <a:tc>
                  <a:txBody>
                    <a:bodyPr/>
                    <a:lstStyle/>
                    <a:p>
                      <a:r>
                        <a:rPr lang="uk-UA" sz="1200" dirty="0">
                          <a:effectLst/>
                        </a:rPr>
                        <a:t>Що символізують олімпійські кільця (кожне)?</a:t>
                      </a:r>
                      <a:endParaRPr lang="ru-UA"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111" marR="67111" marT="0" marB="0"/>
                </a:tc>
                <a:tc>
                  <a:txBody>
                    <a:bodyPr/>
                    <a:lstStyle/>
                    <a:p>
                      <a:pPr algn="ctr">
                        <a:lnSpc>
                          <a:spcPct val="113000"/>
                        </a:lnSpc>
                      </a:pPr>
                      <a:r>
                        <a:rPr lang="uk-UA" sz="1200" dirty="0">
                          <a:effectLst/>
                        </a:rPr>
                        <a:t>53,4</a:t>
                      </a:r>
                      <a:endParaRPr lang="ru-UA" sz="1200" dirty="0">
                        <a:effectLst/>
                        <a:latin typeface="Calibri" panose="020F0502020204030204" pitchFamily="34" charset="0"/>
                        <a:ea typeface="SimSun" panose="02010600030101010101" pitchFamily="2" charset="-122"/>
                        <a:cs typeface="Times New Roman" panose="02020603050405020304" pitchFamily="18" charset="0"/>
                      </a:endParaRPr>
                    </a:p>
                  </a:txBody>
                  <a:tcPr marL="67111" marR="67111" marT="0" marB="0"/>
                </a:tc>
                <a:tc>
                  <a:txBody>
                    <a:bodyPr/>
                    <a:lstStyle/>
                    <a:p>
                      <a:pPr algn="ctr">
                        <a:lnSpc>
                          <a:spcPct val="113000"/>
                        </a:lnSpc>
                      </a:pPr>
                      <a:r>
                        <a:rPr lang="uk-UA" sz="1200">
                          <a:effectLst/>
                        </a:rPr>
                        <a:t>92,9</a:t>
                      </a:r>
                      <a:endParaRPr lang="ru-UA" sz="1200">
                        <a:effectLst/>
                        <a:latin typeface="Calibri" panose="020F0502020204030204" pitchFamily="34" charset="0"/>
                        <a:ea typeface="SimSun" panose="02010600030101010101" pitchFamily="2" charset="-122"/>
                        <a:cs typeface="Times New Roman" panose="02020603050405020304" pitchFamily="18" charset="0"/>
                      </a:endParaRPr>
                    </a:p>
                  </a:txBody>
                  <a:tcPr marL="67111" marR="67111" marT="0" marB="0"/>
                </a:tc>
                <a:tc>
                  <a:txBody>
                    <a:bodyPr/>
                    <a:lstStyle/>
                    <a:p>
                      <a:pPr algn="ctr">
                        <a:lnSpc>
                          <a:spcPct val="113000"/>
                        </a:lnSpc>
                      </a:pPr>
                      <a:r>
                        <a:rPr lang="uk-UA" sz="1200" dirty="0">
                          <a:effectLst/>
                        </a:rPr>
                        <a:t>39,5</a:t>
                      </a:r>
                      <a:endParaRPr lang="ru-UA" sz="1200" dirty="0">
                        <a:effectLst/>
                        <a:latin typeface="Calibri" panose="020F0502020204030204" pitchFamily="34" charset="0"/>
                        <a:ea typeface="SimSun" panose="02010600030101010101" pitchFamily="2" charset="-122"/>
                        <a:cs typeface="Times New Roman" panose="02020603050405020304" pitchFamily="18" charset="0"/>
                      </a:endParaRPr>
                    </a:p>
                  </a:txBody>
                  <a:tcPr marL="67111" marR="67111" marT="0" marB="0"/>
                </a:tc>
                <a:tc>
                  <a:txBody>
                    <a:bodyPr/>
                    <a:lstStyle/>
                    <a:p>
                      <a:pPr marL="78740" algn="l">
                        <a:lnSpc>
                          <a:spcPts val="1580"/>
                        </a:lnSpc>
                      </a:pPr>
                      <a:r>
                        <a:rPr lang="uk-UA" sz="1200" spc="-20">
                          <a:effectLst/>
                        </a:rPr>
                        <a:t>2,21</a:t>
                      </a:r>
                      <a:endParaRPr lang="ru-UA"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111" marR="67111" marT="0" marB="0"/>
                </a:tc>
                <a:tc>
                  <a:txBody>
                    <a:bodyPr/>
                    <a:lstStyle/>
                    <a:p>
                      <a:pPr algn="ctr">
                        <a:lnSpc>
                          <a:spcPct val="113000"/>
                        </a:lnSpc>
                      </a:pPr>
                      <a:r>
                        <a:rPr lang="de-DE" sz="1200" spc="-10">
                          <a:effectLst/>
                        </a:rPr>
                        <a:t>&lt;0,05</a:t>
                      </a:r>
                      <a:endParaRPr lang="ru-UA" sz="1200">
                        <a:effectLst/>
                        <a:latin typeface="Calibri" panose="020F0502020204030204" pitchFamily="34" charset="0"/>
                        <a:ea typeface="SimSun" panose="02010600030101010101" pitchFamily="2" charset="-122"/>
                        <a:cs typeface="Times New Roman" panose="02020603050405020304" pitchFamily="18" charset="0"/>
                      </a:endParaRPr>
                    </a:p>
                  </a:txBody>
                  <a:tcPr marL="67111" marR="67111" marT="0" marB="0"/>
                </a:tc>
                <a:extLst>
                  <a:ext uri="{0D108BD9-81ED-4DB2-BD59-A6C34878D82A}">
                    <a16:rowId xmlns:a16="http://schemas.microsoft.com/office/drawing/2014/main" val="2131305361"/>
                  </a:ext>
                </a:extLst>
              </a:tr>
              <a:tr h="543681">
                <a:tc>
                  <a:txBody>
                    <a:bodyPr/>
                    <a:lstStyle/>
                    <a:p>
                      <a:pPr algn="just">
                        <a:lnSpc>
                          <a:spcPct val="113000"/>
                        </a:lnSpc>
                      </a:pPr>
                      <a:r>
                        <a:rPr lang="uk-UA" sz="1200">
                          <a:effectLst/>
                        </a:rPr>
                        <a:t>4.</a:t>
                      </a:r>
                      <a:endParaRPr lang="ru-UA" sz="1200">
                        <a:effectLst/>
                        <a:latin typeface="Calibri" panose="020F0502020204030204" pitchFamily="34" charset="0"/>
                        <a:ea typeface="SimSun" panose="02010600030101010101" pitchFamily="2" charset="-122"/>
                        <a:cs typeface="Times New Roman" panose="02020603050405020304" pitchFamily="18" charset="0"/>
                      </a:endParaRPr>
                    </a:p>
                  </a:txBody>
                  <a:tcPr marL="67111" marR="67111" marT="0" marB="0"/>
                </a:tc>
                <a:tc>
                  <a:txBody>
                    <a:bodyPr/>
                    <a:lstStyle/>
                    <a:p>
                      <a:r>
                        <a:rPr lang="uk-UA" sz="1200">
                          <a:effectLst/>
                        </a:rPr>
                        <a:t>Кого вважають засновником сучасного олімпійського руху?</a:t>
                      </a:r>
                      <a:endParaRPr lang="ru-UA"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111" marR="67111" marT="0" marB="0"/>
                </a:tc>
                <a:tc>
                  <a:txBody>
                    <a:bodyPr/>
                    <a:lstStyle/>
                    <a:p>
                      <a:pPr algn="ctr">
                        <a:lnSpc>
                          <a:spcPct val="113000"/>
                        </a:lnSpc>
                      </a:pPr>
                      <a:r>
                        <a:rPr lang="uk-UA" sz="1200" dirty="0">
                          <a:effectLst/>
                        </a:rPr>
                        <a:t>64,8</a:t>
                      </a:r>
                      <a:endParaRPr lang="ru-UA" sz="1200" dirty="0">
                        <a:effectLst/>
                        <a:latin typeface="Calibri" panose="020F0502020204030204" pitchFamily="34" charset="0"/>
                        <a:ea typeface="SimSun" panose="02010600030101010101" pitchFamily="2" charset="-122"/>
                        <a:cs typeface="Times New Roman" panose="02020603050405020304" pitchFamily="18" charset="0"/>
                      </a:endParaRPr>
                    </a:p>
                  </a:txBody>
                  <a:tcPr marL="67111" marR="67111" marT="0" marB="0"/>
                </a:tc>
                <a:tc>
                  <a:txBody>
                    <a:bodyPr/>
                    <a:lstStyle/>
                    <a:p>
                      <a:pPr algn="ctr">
                        <a:lnSpc>
                          <a:spcPct val="113000"/>
                        </a:lnSpc>
                      </a:pPr>
                      <a:r>
                        <a:rPr lang="uk-UA" sz="1200" dirty="0">
                          <a:effectLst/>
                        </a:rPr>
                        <a:t>95,3</a:t>
                      </a:r>
                      <a:endParaRPr lang="ru-UA" sz="1200" dirty="0">
                        <a:effectLst/>
                        <a:latin typeface="Calibri" panose="020F0502020204030204" pitchFamily="34" charset="0"/>
                        <a:ea typeface="SimSun" panose="02010600030101010101" pitchFamily="2" charset="-122"/>
                        <a:cs typeface="Times New Roman" panose="02020603050405020304" pitchFamily="18" charset="0"/>
                      </a:endParaRPr>
                    </a:p>
                  </a:txBody>
                  <a:tcPr marL="67111" marR="67111" marT="0" marB="0"/>
                </a:tc>
                <a:tc>
                  <a:txBody>
                    <a:bodyPr/>
                    <a:lstStyle/>
                    <a:p>
                      <a:pPr algn="ctr">
                        <a:lnSpc>
                          <a:spcPct val="113000"/>
                        </a:lnSpc>
                      </a:pPr>
                      <a:r>
                        <a:rPr lang="uk-UA" sz="1200">
                          <a:effectLst/>
                        </a:rPr>
                        <a:t>30,5</a:t>
                      </a:r>
                      <a:endParaRPr lang="ru-UA" sz="1200">
                        <a:effectLst/>
                        <a:latin typeface="Calibri" panose="020F0502020204030204" pitchFamily="34" charset="0"/>
                        <a:ea typeface="SimSun" panose="02010600030101010101" pitchFamily="2" charset="-122"/>
                        <a:cs typeface="Times New Roman" panose="02020603050405020304" pitchFamily="18" charset="0"/>
                      </a:endParaRPr>
                    </a:p>
                  </a:txBody>
                  <a:tcPr marL="67111" marR="67111" marT="0" marB="0"/>
                </a:tc>
                <a:tc>
                  <a:txBody>
                    <a:bodyPr/>
                    <a:lstStyle/>
                    <a:p>
                      <a:pPr marL="78740" algn="l">
                        <a:lnSpc>
                          <a:spcPts val="1580"/>
                        </a:lnSpc>
                      </a:pPr>
                      <a:r>
                        <a:rPr lang="uk-UA" sz="1200" spc="-20">
                          <a:effectLst/>
                        </a:rPr>
                        <a:t>2,24</a:t>
                      </a:r>
                      <a:endParaRPr lang="ru-UA"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111" marR="67111" marT="0" marB="0"/>
                </a:tc>
                <a:tc>
                  <a:txBody>
                    <a:bodyPr/>
                    <a:lstStyle/>
                    <a:p>
                      <a:pPr algn="ctr">
                        <a:lnSpc>
                          <a:spcPct val="113000"/>
                        </a:lnSpc>
                      </a:pPr>
                      <a:r>
                        <a:rPr lang="de-DE" sz="1200" spc="-10">
                          <a:effectLst/>
                        </a:rPr>
                        <a:t>&lt;0,05</a:t>
                      </a:r>
                      <a:endParaRPr lang="ru-UA" sz="1200">
                        <a:effectLst/>
                        <a:latin typeface="Calibri" panose="020F0502020204030204" pitchFamily="34" charset="0"/>
                        <a:ea typeface="SimSun" panose="02010600030101010101" pitchFamily="2" charset="-122"/>
                        <a:cs typeface="Times New Roman" panose="02020603050405020304" pitchFamily="18" charset="0"/>
                      </a:endParaRPr>
                    </a:p>
                  </a:txBody>
                  <a:tcPr marL="67111" marR="67111" marT="0" marB="0"/>
                </a:tc>
                <a:extLst>
                  <a:ext uri="{0D108BD9-81ED-4DB2-BD59-A6C34878D82A}">
                    <a16:rowId xmlns:a16="http://schemas.microsoft.com/office/drawing/2014/main" val="630814653"/>
                  </a:ext>
                </a:extLst>
              </a:tr>
              <a:tr h="597329">
                <a:tc>
                  <a:txBody>
                    <a:bodyPr/>
                    <a:lstStyle/>
                    <a:p>
                      <a:pPr algn="just">
                        <a:lnSpc>
                          <a:spcPct val="113000"/>
                        </a:lnSpc>
                      </a:pPr>
                      <a:r>
                        <a:rPr lang="uk-UA" sz="1200">
                          <a:effectLst/>
                        </a:rPr>
                        <a:t>5.</a:t>
                      </a:r>
                      <a:endParaRPr lang="ru-UA" sz="1200">
                        <a:effectLst/>
                        <a:latin typeface="Calibri" panose="020F0502020204030204" pitchFamily="34" charset="0"/>
                        <a:ea typeface="SimSun" panose="02010600030101010101" pitchFamily="2" charset="-122"/>
                        <a:cs typeface="Times New Roman" panose="02020603050405020304" pitchFamily="18" charset="0"/>
                      </a:endParaRPr>
                    </a:p>
                  </a:txBody>
                  <a:tcPr marL="67111" marR="67111" marT="0" marB="0"/>
                </a:tc>
                <a:tc>
                  <a:txBody>
                    <a:bodyPr/>
                    <a:lstStyle/>
                    <a:p>
                      <a:pPr algn="just">
                        <a:lnSpc>
                          <a:spcPct val="113000"/>
                        </a:lnSpc>
                      </a:pPr>
                      <a:r>
                        <a:rPr lang="uk-UA" sz="1200">
                          <a:effectLst/>
                        </a:rPr>
                        <a:t>Коли відбулися перші сучасні Ігри Олімпіад ?</a:t>
                      </a:r>
                      <a:endParaRPr lang="ru-UA" sz="1200">
                        <a:effectLst/>
                        <a:latin typeface="Calibri" panose="020F0502020204030204" pitchFamily="34" charset="0"/>
                        <a:ea typeface="SimSun" panose="02010600030101010101" pitchFamily="2" charset="-122"/>
                        <a:cs typeface="Times New Roman" panose="02020603050405020304" pitchFamily="18" charset="0"/>
                      </a:endParaRPr>
                    </a:p>
                  </a:txBody>
                  <a:tcPr marL="67111" marR="67111" marT="0" marB="0"/>
                </a:tc>
                <a:tc>
                  <a:txBody>
                    <a:bodyPr/>
                    <a:lstStyle/>
                    <a:p>
                      <a:pPr algn="ctr">
                        <a:lnSpc>
                          <a:spcPct val="113000"/>
                        </a:lnSpc>
                      </a:pPr>
                      <a:r>
                        <a:rPr lang="uk-UA" sz="1200">
                          <a:effectLst/>
                        </a:rPr>
                        <a:t>35,9</a:t>
                      </a:r>
                      <a:endParaRPr lang="ru-UA" sz="1200">
                        <a:effectLst/>
                        <a:latin typeface="Calibri" panose="020F0502020204030204" pitchFamily="34" charset="0"/>
                        <a:ea typeface="SimSun" panose="02010600030101010101" pitchFamily="2" charset="-122"/>
                        <a:cs typeface="Times New Roman" panose="02020603050405020304" pitchFamily="18" charset="0"/>
                      </a:endParaRPr>
                    </a:p>
                  </a:txBody>
                  <a:tcPr marL="67111" marR="67111" marT="0" marB="0"/>
                </a:tc>
                <a:tc>
                  <a:txBody>
                    <a:bodyPr/>
                    <a:lstStyle/>
                    <a:p>
                      <a:pPr algn="ctr">
                        <a:lnSpc>
                          <a:spcPct val="113000"/>
                        </a:lnSpc>
                      </a:pPr>
                      <a:r>
                        <a:rPr lang="uk-UA" sz="1200" dirty="0">
                          <a:effectLst/>
                        </a:rPr>
                        <a:t>76,4</a:t>
                      </a:r>
                      <a:endParaRPr lang="ru-UA" sz="1200" dirty="0">
                        <a:effectLst/>
                        <a:latin typeface="Calibri" panose="020F0502020204030204" pitchFamily="34" charset="0"/>
                        <a:ea typeface="SimSun" panose="02010600030101010101" pitchFamily="2" charset="-122"/>
                        <a:cs typeface="Times New Roman" panose="02020603050405020304" pitchFamily="18" charset="0"/>
                      </a:endParaRPr>
                    </a:p>
                  </a:txBody>
                  <a:tcPr marL="67111" marR="67111" marT="0" marB="0"/>
                </a:tc>
                <a:tc>
                  <a:txBody>
                    <a:bodyPr/>
                    <a:lstStyle/>
                    <a:p>
                      <a:pPr algn="ctr">
                        <a:lnSpc>
                          <a:spcPct val="113000"/>
                        </a:lnSpc>
                      </a:pPr>
                      <a:r>
                        <a:rPr lang="uk-UA" sz="1200" dirty="0">
                          <a:effectLst/>
                        </a:rPr>
                        <a:t>40,5</a:t>
                      </a:r>
                      <a:endParaRPr lang="ru-UA" sz="1200" dirty="0">
                        <a:effectLst/>
                        <a:latin typeface="Calibri" panose="020F0502020204030204" pitchFamily="34" charset="0"/>
                        <a:ea typeface="SimSun" panose="02010600030101010101" pitchFamily="2" charset="-122"/>
                        <a:cs typeface="Times New Roman" panose="02020603050405020304" pitchFamily="18" charset="0"/>
                      </a:endParaRPr>
                    </a:p>
                  </a:txBody>
                  <a:tcPr marL="67111" marR="67111" marT="0" marB="0"/>
                </a:tc>
                <a:tc>
                  <a:txBody>
                    <a:bodyPr/>
                    <a:lstStyle/>
                    <a:p>
                      <a:pPr marL="78740" algn="l">
                        <a:lnSpc>
                          <a:spcPts val="1580"/>
                        </a:lnSpc>
                      </a:pPr>
                      <a:r>
                        <a:rPr lang="uk-UA" sz="1200" spc="-20">
                          <a:effectLst/>
                        </a:rPr>
                        <a:t>2,24</a:t>
                      </a:r>
                      <a:endParaRPr lang="ru-UA"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111" marR="67111" marT="0" marB="0"/>
                </a:tc>
                <a:tc>
                  <a:txBody>
                    <a:bodyPr/>
                    <a:lstStyle/>
                    <a:p>
                      <a:pPr algn="ctr">
                        <a:lnSpc>
                          <a:spcPct val="113000"/>
                        </a:lnSpc>
                      </a:pPr>
                      <a:r>
                        <a:rPr lang="de-DE" sz="1200" spc="-10">
                          <a:effectLst/>
                        </a:rPr>
                        <a:t>&lt;0,05</a:t>
                      </a:r>
                      <a:endParaRPr lang="ru-UA" sz="1200">
                        <a:effectLst/>
                        <a:latin typeface="Calibri" panose="020F0502020204030204" pitchFamily="34" charset="0"/>
                        <a:ea typeface="SimSun" panose="02010600030101010101" pitchFamily="2" charset="-122"/>
                        <a:cs typeface="Times New Roman" panose="02020603050405020304" pitchFamily="18" charset="0"/>
                      </a:endParaRPr>
                    </a:p>
                  </a:txBody>
                  <a:tcPr marL="67111" marR="67111" marT="0" marB="0"/>
                </a:tc>
                <a:extLst>
                  <a:ext uri="{0D108BD9-81ED-4DB2-BD59-A6C34878D82A}">
                    <a16:rowId xmlns:a16="http://schemas.microsoft.com/office/drawing/2014/main" val="3417665336"/>
                  </a:ext>
                </a:extLst>
              </a:tr>
              <a:tr h="543681">
                <a:tc>
                  <a:txBody>
                    <a:bodyPr/>
                    <a:lstStyle/>
                    <a:p>
                      <a:pPr algn="just">
                        <a:lnSpc>
                          <a:spcPct val="113000"/>
                        </a:lnSpc>
                      </a:pPr>
                      <a:r>
                        <a:rPr lang="uk-UA" sz="1200">
                          <a:effectLst/>
                        </a:rPr>
                        <a:t>6.</a:t>
                      </a:r>
                      <a:endParaRPr lang="ru-UA" sz="1200">
                        <a:effectLst/>
                        <a:latin typeface="Calibri" panose="020F0502020204030204" pitchFamily="34" charset="0"/>
                        <a:ea typeface="SimSun" panose="02010600030101010101" pitchFamily="2" charset="-122"/>
                        <a:cs typeface="Times New Roman" panose="02020603050405020304" pitchFamily="18" charset="0"/>
                      </a:endParaRPr>
                    </a:p>
                  </a:txBody>
                  <a:tcPr marL="67111" marR="67111" marT="0" marB="0"/>
                </a:tc>
                <a:tc>
                  <a:txBody>
                    <a:bodyPr/>
                    <a:lstStyle/>
                    <a:p>
                      <a:r>
                        <a:rPr lang="uk-UA" sz="1200">
                          <a:effectLst/>
                        </a:rPr>
                        <a:t>Що означає словосполучення </a:t>
                      </a:r>
                      <a:r>
                        <a:rPr lang="de-DE" sz="1200">
                          <a:effectLst/>
                        </a:rPr>
                        <a:t>FairPlay</a:t>
                      </a:r>
                      <a:r>
                        <a:rPr lang="uk-UA" sz="1200">
                          <a:effectLst/>
                        </a:rPr>
                        <a:t> (Фейр Плей)?</a:t>
                      </a:r>
                      <a:endParaRPr lang="ru-UA"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111" marR="67111" marT="0" marB="0"/>
                </a:tc>
                <a:tc>
                  <a:txBody>
                    <a:bodyPr/>
                    <a:lstStyle/>
                    <a:p>
                      <a:pPr algn="ctr">
                        <a:lnSpc>
                          <a:spcPct val="113000"/>
                        </a:lnSpc>
                      </a:pPr>
                      <a:r>
                        <a:rPr lang="uk-UA" sz="1200">
                          <a:effectLst/>
                        </a:rPr>
                        <a:t>67,2</a:t>
                      </a:r>
                      <a:endParaRPr lang="ru-UA" sz="1200">
                        <a:effectLst/>
                        <a:latin typeface="Calibri" panose="020F0502020204030204" pitchFamily="34" charset="0"/>
                        <a:ea typeface="SimSun" panose="02010600030101010101" pitchFamily="2" charset="-122"/>
                        <a:cs typeface="Times New Roman" panose="02020603050405020304" pitchFamily="18" charset="0"/>
                      </a:endParaRPr>
                    </a:p>
                  </a:txBody>
                  <a:tcPr marL="67111" marR="67111" marT="0" marB="0"/>
                </a:tc>
                <a:tc>
                  <a:txBody>
                    <a:bodyPr/>
                    <a:lstStyle/>
                    <a:p>
                      <a:pPr algn="ctr">
                        <a:lnSpc>
                          <a:spcPct val="113000"/>
                        </a:lnSpc>
                      </a:pPr>
                      <a:r>
                        <a:rPr lang="uk-UA" sz="1200">
                          <a:effectLst/>
                        </a:rPr>
                        <a:t>97,7</a:t>
                      </a:r>
                      <a:endParaRPr lang="ru-UA" sz="1200">
                        <a:effectLst/>
                        <a:latin typeface="Calibri" panose="020F0502020204030204" pitchFamily="34" charset="0"/>
                        <a:ea typeface="SimSun" panose="02010600030101010101" pitchFamily="2" charset="-122"/>
                        <a:cs typeface="Times New Roman" panose="02020603050405020304" pitchFamily="18" charset="0"/>
                      </a:endParaRPr>
                    </a:p>
                  </a:txBody>
                  <a:tcPr marL="67111" marR="67111" marT="0" marB="0"/>
                </a:tc>
                <a:tc>
                  <a:txBody>
                    <a:bodyPr/>
                    <a:lstStyle/>
                    <a:p>
                      <a:pPr algn="ctr">
                        <a:lnSpc>
                          <a:spcPct val="113000"/>
                        </a:lnSpc>
                      </a:pPr>
                      <a:r>
                        <a:rPr lang="uk-UA" sz="1200" dirty="0">
                          <a:effectLst/>
                        </a:rPr>
                        <a:t>30,5</a:t>
                      </a:r>
                      <a:endParaRPr lang="ru-UA" sz="1200" dirty="0">
                        <a:effectLst/>
                        <a:latin typeface="Calibri" panose="020F0502020204030204" pitchFamily="34" charset="0"/>
                        <a:ea typeface="SimSun" panose="02010600030101010101" pitchFamily="2" charset="-122"/>
                        <a:cs typeface="Times New Roman" panose="02020603050405020304" pitchFamily="18" charset="0"/>
                      </a:endParaRPr>
                    </a:p>
                  </a:txBody>
                  <a:tcPr marL="67111" marR="67111" marT="0" marB="0"/>
                </a:tc>
                <a:tc>
                  <a:txBody>
                    <a:bodyPr/>
                    <a:lstStyle/>
                    <a:p>
                      <a:pPr marL="78740" algn="l">
                        <a:lnSpc>
                          <a:spcPts val="1580"/>
                        </a:lnSpc>
                      </a:pPr>
                      <a:r>
                        <a:rPr lang="uk-UA" sz="1200" spc="-20" dirty="0">
                          <a:effectLst/>
                        </a:rPr>
                        <a:t>2,21</a:t>
                      </a:r>
                      <a:endParaRPr lang="ru-UA"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111" marR="67111" marT="0" marB="0"/>
                </a:tc>
                <a:tc>
                  <a:txBody>
                    <a:bodyPr/>
                    <a:lstStyle/>
                    <a:p>
                      <a:pPr algn="ctr">
                        <a:lnSpc>
                          <a:spcPct val="113000"/>
                        </a:lnSpc>
                      </a:pPr>
                      <a:r>
                        <a:rPr lang="de-DE" sz="1200" spc="-10">
                          <a:effectLst/>
                        </a:rPr>
                        <a:t>&lt;0,05</a:t>
                      </a:r>
                      <a:endParaRPr lang="ru-UA" sz="1200">
                        <a:effectLst/>
                        <a:latin typeface="Calibri" panose="020F0502020204030204" pitchFamily="34" charset="0"/>
                        <a:ea typeface="SimSun" panose="02010600030101010101" pitchFamily="2" charset="-122"/>
                        <a:cs typeface="Times New Roman" panose="02020603050405020304" pitchFamily="18" charset="0"/>
                      </a:endParaRPr>
                    </a:p>
                  </a:txBody>
                  <a:tcPr marL="67111" marR="67111" marT="0" marB="0"/>
                </a:tc>
                <a:extLst>
                  <a:ext uri="{0D108BD9-81ED-4DB2-BD59-A6C34878D82A}">
                    <a16:rowId xmlns:a16="http://schemas.microsoft.com/office/drawing/2014/main" val="3765215305"/>
                  </a:ext>
                </a:extLst>
              </a:tr>
              <a:tr h="543681">
                <a:tc>
                  <a:txBody>
                    <a:bodyPr/>
                    <a:lstStyle/>
                    <a:p>
                      <a:pPr algn="just">
                        <a:lnSpc>
                          <a:spcPct val="113000"/>
                        </a:lnSpc>
                      </a:pPr>
                      <a:r>
                        <a:rPr lang="uk-UA" sz="1200">
                          <a:effectLst/>
                        </a:rPr>
                        <a:t>7.</a:t>
                      </a:r>
                      <a:endParaRPr lang="ru-UA" sz="1200">
                        <a:effectLst/>
                        <a:latin typeface="Calibri" panose="020F0502020204030204" pitchFamily="34" charset="0"/>
                        <a:ea typeface="SimSun" panose="02010600030101010101" pitchFamily="2" charset="-122"/>
                        <a:cs typeface="Times New Roman" panose="02020603050405020304" pitchFamily="18" charset="0"/>
                      </a:endParaRPr>
                    </a:p>
                  </a:txBody>
                  <a:tcPr marL="67111" marR="67111" marT="0" marB="0"/>
                </a:tc>
                <a:tc>
                  <a:txBody>
                    <a:bodyPr/>
                    <a:lstStyle/>
                    <a:p>
                      <a:r>
                        <a:rPr lang="uk-UA" sz="1200">
                          <a:effectLst/>
                        </a:rPr>
                        <a:t>Які розділи включає «Олімпійська хартія»?</a:t>
                      </a:r>
                      <a:endParaRPr lang="ru-UA"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111" marR="67111" marT="0" marB="0"/>
                </a:tc>
                <a:tc>
                  <a:txBody>
                    <a:bodyPr/>
                    <a:lstStyle/>
                    <a:p>
                      <a:pPr algn="ctr">
                        <a:lnSpc>
                          <a:spcPct val="113000"/>
                        </a:lnSpc>
                      </a:pPr>
                      <a:r>
                        <a:rPr lang="uk-UA" sz="1200">
                          <a:effectLst/>
                        </a:rPr>
                        <a:t>20,5</a:t>
                      </a:r>
                      <a:endParaRPr lang="ru-UA" sz="1200">
                        <a:effectLst/>
                        <a:latin typeface="Calibri" panose="020F0502020204030204" pitchFamily="34" charset="0"/>
                        <a:ea typeface="SimSun" panose="02010600030101010101" pitchFamily="2" charset="-122"/>
                        <a:cs typeface="Times New Roman" panose="02020603050405020304" pitchFamily="18" charset="0"/>
                      </a:endParaRPr>
                    </a:p>
                  </a:txBody>
                  <a:tcPr marL="67111" marR="67111" marT="0" marB="0"/>
                </a:tc>
                <a:tc>
                  <a:txBody>
                    <a:bodyPr/>
                    <a:lstStyle/>
                    <a:p>
                      <a:pPr algn="ctr">
                        <a:lnSpc>
                          <a:spcPct val="113000"/>
                        </a:lnSpc>
                      </a:pPr>
                      <a:r>
                        <a:rPr lang="uk-UA" sz="1200">
                          <a:effectLst/>
                        </a:rPr>
                        <a:t>60,8</a:t>
                      </a:r>
                      <a:endParaRPr lang="ru-UA" sz="1200">
                        <a:effectLst/>
                        <a:latin typeface="Calibri" panose="020F0502020204030204" pitchFamily="34" charset="0"/>
                        <a:ea typeface="SimSun" panose="02010600030101010101" pitchFamily="2" charset="-122"/>
                        <a:cs typeface="Times New Roman" panose="02020603050405020304" pitchFamily="18" charset="0"/>
                      </a:endParaRPr>
                    </a:p>
                  </a:txBody>
                  <a:tcPr marL="67111" marR="67111" marT="0" marB="0"/>
                </a:tc>
                <a:tc>
                  <a:txBody>
                    <a:bodyPr/>
                    <a:lstStyle/>
                    <a:p>
                      <a:pPr algn="ctr">
                        <a:lnSpc>
                          <a:spcPct val="113000"/>
                        </a:lnSpc>
                      </a:pPr>
                      <a:r>
                        <a:rPr lang="uk-UA" sz="1200">
                          <a:effectLst/>
                        </a:rPr>
                        <a:t>40,3</a:t>
                      </a:r>
                      <a:endParaRPr lang="ru-UA" sz="1200">
                        <a:effectLst/>
                        <a:latin typeface="Calibri" panose="020F0502020204030204" pitchFamily="34" charset="0"/>
                        <a:ea typeface="SimSun" panose="02010600030101010101" pitchFamily="2" charset="-122"/>
                        <a:cs typeface="Times New Roman" panose="02020603050405020304" pitchFamily="18" charset="0"/>
                      </a:endParaRPr>
                    </a:p>
                  </a:txBody>
                  <a:tcPr marL="67111" marR="67111" marT="0" marB="0"/>
                </a:tc>
                <a:tc>
                  <a:txBody>
                    <a:bodyPr/>
                    <a:lstStyle/>
                    <a:p>
                      <a:pPr marL="78740" algn="l">
                        <a:lnSpc>
                          <a:spcPts val="1580"/>
                        </a:lnSpc>
                      </a:pPr>
                      <a:r>
                        <a:rPr lang="uk-UA" sz="1200" spc="-20" dirty="0">
                          <a:effectLst/>
                        </a:rPr>
                        <a:t>2,54</a:t>
                      </a:r>
                      <a:endParaRPr lang="ru-UA"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111" marR="67111" marT="0" marB="0"/>
                </a:tc>
                <a:tc>
                  <a:txBody>
                    <a:bodyPr/>
                    <a:lstStyle/>
                    <a:p>
                      <a:pPr algn="ctr">
                        <a:lnSpc>
                          <a:spcPct val="113000"/>
                        </a:lnSpc>
                      </a:pPr>
                      <a:r>
                        <a:rPr lang="de-DE" sz="1200" spc="-10">
                          <a:effectLst/>
                        </a:rPr>
                        <a:t>&lt;0,05</a:t>
                      </a:r>
                      <a:endParaRPr lang="ru-UA" sz="1200">
                        <a:effectLst/>
                        <a:latin typeface="Calibri" panose="020F0502020204030204" pitchFamily="34" charset="0"/>
                        <a:ea typeface="SimSun" panose="02010600030101010101" pitchFamily="2" charset="-122"/>
                        <a:cs typeface="Times New Roman" panose="02020603050405020304" pitchFamily="18" charset="0"/>
                      </a:endParaRPr>
                    </a:p>
                  </a:txBody>
                  <a:tcPr marL="67111" marR="67111" marT="0" marB="0"/>
                </a:tc>
                <a:extLst>
                  <a:ext uri="{0D108BD9-81ED-4DB2-BD59-A6C34878D82A}">
                    <a16:rowId xmlns:a16="http://schemas.microsoft.com/office/drawing/2014/main" val="286802386"/>
                  </a:ext>
                </a:extLst>
              </a:tr>
              <a:tr h="597329">
                <a:tc>
                  <a:txBody>
                    <a:bodyPr/>
                    <a:lstStyle/>
                    <a:p>
                      <a:pPr algn="just">
                        <a:lnSpc>
                          <a:spcPct val="113000"/>
                        </a:lnSpc>
                      </a:pPr>
                      <a:r>
                        <a:rPr lang="uk-UA" sz="1200">
                          <a:effectLst/>
                        </a:rPr>
                        <a:t>8.</a:t>
                      </a:r>
                      <a:endParaRPr lang="ru-UA" sz="1200">
                        <a:effectLst/>
                        <a:latin typeface="Calibri" panose="020F0502020204030204" pitchFamily="34" charset="0"/>
                        <a:ea typeface="SimSun" panose="02010600030101010101" pitchFamily="2" charset="-122"/>
                        <a:cs typeface="Times New Roman" panose="02020603050405020304" pitchFamily="18" charset="0"/>
                      </a:endParaRPr>
                    </a:p>
                  </a:txBody>
                  <a:tcPr marL="67111" marR="67111" marT="0" marB="0"/>
                </a:tc>
                <a:tc>
                  <a:txBody>
                    <a:bodyPr/>
                    <a:lstStyle/>
                    <a:p>
                      <a:pPr algn="just">
                        <a:lnSpc>
                          <a:spcPct val="113000"/>
                        </a:lnSpc>
                      </a:pPr>
                      <a:r>
                        <a:rPr lang="uk-UA" sz="1200">
                          <a:effectLst/>
                        </a:rPr>
                        <a:t>Коли відзначають офіційний день народження  НОК України?</a:t>
                      </a:r>
                      <a:endParaRPr lang="ru-UA" sz="1200">
                        <a:effectLst/>
                        <a:latin typeface="Calibri" panose="020F0502020204030204" pitchFamily="34" charset="0"/>
                        <a:ea typeface="SimSun" panose="02010600030101010101" pitchFamily="2" charset="-122"/>
                        <a:cs typeface="Times New Roman" panose="02020603050405020304" pitchFamily="18" charset="0"/>
                      </a:endParaRPr>
                    </a:p>
                  </a:txBody>
                  <a:tcPr marL="67111" marR="67111" marT="0" marB="0"/>
                </a:tc>
                <a:tc>
                  <a:txBody>
                    <a:bodyPr/>
                    <a:lstStyle/>
                    <a:p>
                      <a:pPr algn="ctr">
                        <a:lnSpc>
                          <a:spcPct val="113000"/>
                        </a:lnSpc>
                      </a:pPr>
                      <a:r>
                        <a:rPr lang="uk-UA" sz="1200">
                          <a:effectLst/>
                        </a:rPr>
                        <a:t>18,6</a:t>
                      </a:r>
                      <a:endParaRPr lang="ru-UA" sz="1200">
                        <a:effectLst/>
                        <a:latin typeface="Calibri" panose="020F0502020204030204" pitchFamily="34" charset="0"/>
                        <a:ea typeface="SimSun" panose="02010600030101010101" pitchFamily="2" charset="-122"/>
                        <a:cs typeface="Times New Roman" panose="02020603050405020304" pitchFamily="18" charset="0"/>
                      </a:endParaRPr>
                    </a:p>
                  </a:txBody>
                  <a:tcPr marL="67111" marR="67111" marT="0" marB="0"/>
                </a:tc>
                <a:tc>
                  <a:txBody>
                    <a:bodyPr/>
                    <a:lstStyle/>
                    <a:p>
                      <a:pPr algn="ctr">
                        <a:lnSpc>
                          <a:spcPct val="113000"/>
                        </a:lnSpc>
                      </a:pPr>
                      <a:r>
                        <a:rPr lang="uk-UA" sz="1200">
                          <a:effectLst/>
                        </a:rPr>
                        <a:t>73,8</a:t>
                      </a:r>
                      <a:endParaRPr lang="ru-UA" sz="1200">
                        <a:effectLst/>
                        <a:latin typeface="Calibri" panose="020F0502020204030204" pitchFamily="34" charset="0"/>
                        <a:ea typeface="SimSun" panose="02010600030101010101" pitchFamily="2" charset="-122"/>
                        <a:cs typeface="Times New Roman" panose="02020603050405020304" pitchFamily="18" charset="0"/>
                      </a:endParaRPr>
                    </a:p>
                  </a:txBody>
                  <a:tcPr marL="67111" marR="67111" marT="0" marB="0"/>
                </a:tc>
                <a:tc>
                  <a:txBody>
                    <a:bodyPr/>
                    <a:lstStyle/>
                    <a:p>
                      <a:pPr algn="ctr">
                        <a:lnSpc>
                          <a:spcPct val="113000"/>
                        </a:lnSpc>
                      </a:pPr>
                      <a:r>
                        <a:rPr lang="uk-UA" sz="1200">
                          <a:effectLst/>
                        </a:rPr>
                        <a:t>55,2</a:t>
                      </a:r>
                      <a:endParaRPr lang="ru-UA" sz="1200">
                        <a:effectLst/>
                        <a:latin typeface="Calibri" panose="020F0502020204030204" pitchFamily="34" charset="0"/>
                        <a:ea typeface="SimSun" panose="02010600030101010101" pitchFamily="2" charset="-122"/>
                        <a:cs typeface="Times New Roman" panose="02020603050405020304" pitchFamily="18" charset="0"/>
                      </a:endParaRPr>
                    </a:p>
                  </a:txBody>
                  <a:tcPr marL="67111" marR="67111" marT="0" marB="0"/>
                </a:tc>
                <a:tc>
                  <a:txBody>
                    <a:bodyPr/>
                    <a:lstStyle/>
                    <a:p>
                      <a:pPr marL="78740" algn="l">
                        <a:lnSpc>
                          <a:spcPts val="1580"/>
                        </a:lnSpc>
                      </a:pPr>
                      <a:r>
                        <a:rPr lang="uk-UA" sz="1200" spc="-20">
                          <a:effectLst/>
                        </a:rPr>
                        <a:t>2,26</a:t>
                      </a:r>
                      <a:endParaRPr lang="ru-UA"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111" marR="67111" marT="0" marB="0"/>
                </a:tc>
                <a:tc>
                  <a:txBody>
                    <a:bodyPr/>
                    <a:lstStyle/>
                    <a:p>
                      <a:pPr algn="ctr">
                        <a:lnSpc>
                          <a:spcPct val="113000"/>
                        </a:lnSpc>
                      </a:pPr>
                      <a:r>
                        <a:rPr lang="de-DE" sz="1200" spc="-10" dirty="0">
                          <a:effectLst/>
                        </a:rPr>
                        <a:t>&lt;0,05</a:t>
                      </a:r>
                      <a:endParaRPr lang="ru-UA" sz="1200" dirty="0">
                        <a:effectLst/>
                        <a:latin typeface="Calibri" panose="020F0502020204030204" pitchFamily="34" charset="0"/>
                        <a:ea typeface="SimSun" panose="02010600030101010101" pitchFamily="2" charset="-122"/>
                        <a:cs typeface="Times New Roman" panose="02020603050405020304" pitchFamily="18" charset="0"/>
                      </a:endParaRPr>
                    </a:p>
                  </a:txBody>
                  <a:tcPr marL="67111" marR="67111" marT="0" marB="0"/>
                </a:tc>
                <a:extLst>
                  <a:ext uri="{0D108BD9-81ED-4DB2-BD59-A6C34878D82A}">
                    <a16:rowId xmlns:a16="http://schemas.microsoft.com/office/drawing/2014/main" val="2149834148"/>
                  </a:ext>
                </a:extLst>
              </a:tr>
            </a:tbl>
          </a:graphicData>
        </a:graphic>
      </p:graphicFrame>
      <p:graphicFrame>
        <p:nvGraphicFramePr>
          <p:cNvPr id="7" name="Таблица 6">
            <a:extLst>
              <a:ext uri="{FF2B5EF4-FFF2-40B4-BE49-F238E27FC236}">
                <a16:creationId xmlns:a16="http://schemas.microsoft.com/office/drawing/2014/main" id="{A3006A88-6178-9820-3F2B-D29C3B6FB90D}"/>
              </a:ext>
            </a:extLst>
          </p:cNvPr>
          <p:cNvGraphicFramePr>
            <a:graphicFrameLocks noGrp="1"/>
          </p:cNvGraphicFramePr>
          <p:nvPr>
            <p:extLst>
              <p:ext uri="{D42A27DB-BD31-4B8C-83A1-F6EECF244321}">
                <p14:modId xmlns:p14="http://schemas.microsoft.com/office/powerpoint/2010/main" val="213277809"/>
              </p:ext>
            </p:extLst>
          </p:nvPr>
        </p:nvGraphicFramePr>
        <p:xfrm>
          <a:off x="6155372" y="1372875"/>
          <a:ext cx="5836920" cy="4462266"/>
        </p:xfrm>
        <a:graphic>
          <a:graphicData uri="http://schemas.openxmlformats.org/drawingml/2006/table">
            <a:tbl>
              <a:tblPr>
                <a:tableStyleId>{5C22544A-7EE6-4342-B048-85BDC9FD1C3A}</a:tableStyleId>
              </a:tblPr>
              <a:tblGrid>
                <a:gridCol w="329565">
                  <a:extLst>
                    <a:ext uri="{9D8B030D-6E8A-4147-A177-3AD203B41FA5}">
                      <a16:colId xmlns:a16="http://schemas.microsoft.com/office/drawing/2014/main" val="1060457818"/>
                    </a:ext>
                  </a:extLst>
                </a:gridCol>
                <a:gridCol w="2349500">
                  <a:extLst>
                    <a:ext uri="{9D8B030D-6E8A-4147-A177-3AD203B41FA5}">
                      <a16:colId xmlns:a16="http://schemas.microsoft.com/office/drawing/2014/main" val="1566355255"/>
                    </a:ext>
                  </a:extLst>
                </a:gridCol>
                <a:gridCol w="629920">
                  <a:extLst>
                    <a:ext uri="{9D8B030D-6E8A-4147-A177-3AD203B41FA5}">
                      <a16:colId xmlns:a16="http://schemas.microsoft.com/office/drawing/2014/main" val="3400330379"/>
                    </a:ext>
                  </a:extLst>
                </a:gridCol>
                <a:gridCol w="723900">
                  <a:extLst>
                    <a:ext uri="{9D8B030D-6E8A-4147-A177-3AD203B41FA5}">
                      <a16:colId xmlns:a16="http://schemas.microsoft.com/office/drawing/2014/main" val="1612204555"/>
                    </a:ext>
                  </a:extLst>
                </a:gridCol>
                <a:gridCol w="723900">
                  <a:extLst>
                    <a:ext uri="{9D8B030D-6E8A-4147-A177-3AD203B41FA5}">
                      <a16:colId xmlns:a16="http://schemas.microsoft.com/office/drawing/2014/main" val="1518611946"/>
                    </a:ext>
                  </a:extLst>
                </a:gridCol>
                <a:gridCol w="540385">
                  <a:extLst>
                    <a:ext uri="{9D8B030D-6E8A-4147-A177-3AD203B41FA5}">
                      <a16:colId xmlns:a16="http://schemas.microsoft.com/office/drawing/2014/main" val="400575571"/>
                    </a:ext>
                  </a:extLst>
                </a:gridCol>
                <a:gridCol w="539750">
                  <a:extLst>
                    <a:ext uri="{9D8B030D-6E8A-4147-A177-3AD203B41FA5}">
                      <a16:colId xmlns:a16="http://schemas.microsoft.com/office/drawing/2014/main" val="1731990187"/>
                    </a:ext>
                  </a:extLst>
                </a:gridCol>
              </a:tblGrid>
              <a:tr h="762212">
                <a:tc>
                  <a:txBody>
                    <a:bodyPr/>
                    <a:lstStyle/>
                    <a:p>
                      <a:pPr algn="just">
                        <a:lnSpc>
                          <a:spcPct val="113000"/>
                        </a:lnSpc>
                      </a:pPr>
                      <a:r>
                        <a:rPr lang="uk-UA" sz="1200" dirty="0">
                          <a:effectLst/>
                        </a:rPr>
                        <a:t>9.</a:t>
                      </a:r>
                      <a:endParaRPr lang="ru-UA" sz="1200" dirty="0">
                        <a:effectLst/>
                        <a:latin typeface="Calibri" panose="020F0502020204030204" pitchFamily="34" charset="0"/>
                        <a:ea typeface="SimSun" panose="02010600030101010101" pitchFamily="2" charset="-122"/>
                        <a:cs typeface="Times New Roman" panose="02020603050405020304" pitchFamily="18" charset="0"/>
                      </a:endParaRPr>
                    </a:p>
                  </a:txBody>
                  <a:tcPr marL="68580" marR="68580" marT="0" marB="0"/>
                </a:tc>
                <a:tc>
                  <a:txBody>
                    <a:bodyPr/>
                    <a:lstStyle/>
                    <a:p>
                      <a:r>
                        <a:rPr lang="uk-UA" sz="1200" dirty="0">
                          <a:effectLst/>
                        </a:rPr>
                        <a:t>Кого було обрано першим президентом Національного олімпійського комітету України?</a:t>
                      </a:r>
                      <a:endParaRPr lang="ru-UA"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13000"/>
                        </a:lnSpc>
                      </a:pPr>
                      <a:r>
                        <a:rPr lang="uk-UA" sz="1200">
                          <a:effectLst/>
                        </a:rPr>
                        <a:t>39,3</a:t>
                      </a:r>
                      <a:endParaRPr lang="ru-UA" sz="1200">
                        <a:effectLst/>
                        <a:latin typeface="Calibri" panose="020F0502020204030204" pitchFamily="34" charset="0"/>
                        <a:ea typeface="SimSun" panose="02010600030101010101" pitchFamily="2" charset="-122"/>
                        <a:cs typeface="Times New Roman" panose="02020603050405020304" pitchFamily="18" charset="0"/>
                      </a:endParaRPr>
                    </a:p>
                  </a:txBody>
                  <a:tcPr marL="68580" marR="68580" marT="0" marB="0"/>
                </a:tc>
                <a:tc>
                  <a:txBody>
                    <a:bodyPr/>
                    <a:lstStyle/>
                    <a:p>
                      <a:pPr algn="ctr">
                        <a:lnSpc>
                          <a:spcPct val="113000"/>
                        </a:lnSpc>
                      </a:pPr>
                      <a:r>
                        <a:rPr lang="uk-UA" sz="1200">
                          <a:effectLst/>
                        </a:rPr>
                        <a:t>88,2</a:t>
                      </a:r>
                      <a:endParaRPr lang="ru-UA" sz="1200">
                        <a:effectLst/>
                        <a:latin typeface="Calibri" panose="020F0502020204030204" pitchFamily="34" charset="0"/>
                        <a:ea typeface="SimSun" panose="02010600030101010101" pitchFamily="2" charset="-122"/>
                        <a:cs typeface="Times New Roman" panose="02020603050405020304" pitchFamily="18" charset="0"/>
                      </a:endParaRPr>
                    </a:p>
                  </a:txBody>
                  <a:tcPr marL="68580" marR="68580" marT="0" marB="0"/>
                </a:tc>
                <a:tc>
                  <a:txBody>
                    <a:bodyPr/>
                    <a:lstStyle/>
                    <a:p>
                      <a:pPr algn="ctr">
                        <a:lnSpc>
                          <a:spcPct val="113000"/>
                        </a:lnSpc>
                      </a:pPr>
                      <a:r>
                        <a:rPr lang="uk-UA" sz="1200">
                          <a:effectLst/>
                        </a:rPr>
                        <a:t>48,9</a:t>
                      </a:r>
                      <a:endParaRPr lang="ru-UA" sz="1200">
                        <a:effectLst/>
                        <a:latin typeface="Calibri" panose="020F0502020204030204" pitchFamily="34" charset="0"/>
                        <a:ea typeface="SimSun" panose="02010600030101010101" pitchFamily="2" charset="-122"/>
                        <a:cs typeface="Times New Roman" panose="02020603050405020304" pitchFamily="18" charset="0"/>
                      </a:endParaRPr>
                    </a:p>
                  </a:txBody>
                  <a:tcPr marL="68580" marR="68580" marT="0" marB="0"/>
                </a:tc>
                <a:tc>
                  <a:txBody>
                    <a:bodyPr/>
                    <a:lstStyle/>
                    <a:p>
                      <a:pPr marL="78740" algn="l">
                        <a:lnSpc>
                          <a:spcPts val="1580"/>
                        </a:lnSpc>
                      </a:pPr>
                      <a:r>
                        <a:rPr lang="uk-UA" sz="1200" spc="-20">
                          <a:effectLst/>
                        </a:rPr>
                        <a:t>3,39</a:t>
                      </a:r>
                      <a:endParaRPr lang="ru-UA"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13000"/>
                        </a:lnSpc>
                      </a:pPr>
                      <a:r>
                        <a:rPr lang="de-DE" sz="1200" spc="-10">
                          <a:effectLst/>
                        </a:rPr>
                        <a:t>&lt;0,05</a:t>
                      </a:r>
                      <a:endParaRPr lang="ru-UA" sz="1200">
                        <a:effectLst/>
                        <a:latin typeface="Calibri" panose="020F0502020204030204" pitchFamily="34" charset="0"/>
                        <a:ea typeface="SimSun" panose="02010600030101010101" pitchFamily="2" charset="-122"/>
                        <a:cs typeface="Times New Roman" panose="02020603050405020304" pitchFamily="18" charset="0"/>
                      </a:endParaRPr>
                    </a:p>
                  </a:txBody>
                  <a:tcPr marL="68580" marR="68580" marT="0" marB="0"/>
                </a:tc>
                <a:extLst>
                  <a:ext uri="{0D108BD9-81ED-4DB2-BD59-A6C34878D82A}">
                    <a16:rowId xmlns:a16="http://schemas.microsoft.com/office/drawing/2014/main" val="1762689014"/>
                  </a:ext>
                </a:extLst>
              </a:tr>
              <a:tr h="508142">
                <a:tc>
                  <a:txBody>
                    <a:bodyPr/>
                    <a:lstStyle/>
                    <a:p>
                      <a:pPr algn="just">
                        <a:lnSpc>
                          <a:spcPct val="113000"/>
                        </a:lnSpc>
                      </a:pPr>
                      <a:r>
                        <a:rPr lang="uk-UA" sz="1200">
                          <a:effectLst/>
                        </a:rPr>
                        <a:t>10.</a:t>
                      </a:r>
                      <a:endParaRPr lang="ru-UA" sz="1200">
                        <a:effectLst/>
                        <a:latin typeface="Calibri" panose="020F0502020204030204" pitchFamily="34" charset="0"/>
                        <a:ea typeface="SimSun" panose="02010600030101010101" pitchFamily="2" charset="-122"/>
                        <a:cs typeface="Times New Roman" panose="02020603050405020304" pitchFamily="18" charset="0"/>
                      </a:endParaRPr>
                    </a:p>
                  </a:txBody>
                  <a:tcPr marL="68580" marR="68580" marT="0" marB="0"/>
                </a:tc>
                <a:tc>
                  <a:txBody>
                    <a:bodyPr/>
                    <a:lstStyle/>
                    <a:p>
                      <a:r>
                        <a:rPr lang="uk-UA" sz="1200" dirty="0">
                          <a:effectLst/>
                        </a:rPr>
                        <a:t>Де знаходиться штаб квартира МОК?</a:t>
                      </a:r>
                      <a:endParaRPr lang="ru-UA"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13000"/>
                        </a:lnSpc>
                      </a:pPr>
                      <a:r>
                        <a:rPr lang="uk-UA" sz="1200">
                          <a:effectLst/>
                        </a:rPr>
                        <a:t>41,8</a:t>
                      </a:r>
                      <a:endParaRPr lang="ru-UA" sz="1200">
                        <a:effectLst/>
                        <a:latin typeface="Calibri" panose="020F0502020204030204" pitchFamily="34" charset="0"/>
                        <a:ea typeface="SimSun" panose="02010600030101010101" pitchFamily="2" charset="-122"/>
                        <a:cs typeface="Times New Roman" panose="02020603050405020304" pitchFamily="18" charset="0"/>
                      </a:endParaRPr>
                    </a:p>
                  </a:txBody>
                  <a:tcPr marL="68580" marR="68580" marT="0" marB="0"/>
                </a:tc>
                <a:tc>
                  <a:txBody>
                    <a:bodyPr/>
                    <a:lstStyle/>
                    <a:p>
                      <a:pPr algn="ctr">
                        <a:lnSpc>
                          <a:spcPct val="113000"/>
                        </a:lnSpc>
                      </a:pPr>
                      <a:r>
                        <a:rPr lang="uk-UA" sz="1200">
                          <a:effectLst/>
                        </a:rPr>
                        <a:t>92,8</a:t>
                      </a:r>
                      <a:endParaRPr lang="ru-UA" sz="1200">
                        <a:effectLst/>
                        <a:latin typeface="Calibri" panose="020F0502020204030204" pitchFamily="34" charset="0"/>
                        <a:ea typeface="SimSun" panose="02010600030101010101" pitchFamily="2" charset="-122"/>
                        <a:cs typeface="Times New Roman" panose="02020603050405020304" pitchFamily="18" charset="0"/>
                      </a:endParaRPr>
                    </a:p>
                  </a:txBody>
                  <a:tcPr marL="68580" marR="68580" marT="0" marB="0"/>
                </a:tc>
                <a:tc>
                  <a:txBody>
                    <a:bodyPr/>
                    <a:lstStyle/>
                    <a:p>
                      <a:pPr algn="ctr">
                        <a:lnSpc>
                          <a:spcPct val="113000"/>
                        </a:lnSpc>
                      </a:pPr>
                      <a:r>
                        <a:rPr lang="uk-UA" sz="1200">
                          <a:effectLst/>
                        </a:rPr>
                        <a:t>51,0</a:t>
                      </a:r>
                      <a:endParaRPr lang="ru-UA" sz="1200">
                        <a:effectLst/>
                        <a:latin typeface="Calibri" panose="020F0502020204030204" pitchFamily="34" charset="0"/>
                        <a:ea typeface="SimSun" panose="02010600030101010101" pitchFamily="2" charset="-122"/>
                        <a:cs typeface="Times New Roman" panose="02020603050405020304" pitchFamily="18" charset="0"/>
                      </a:endParaRPr>
                    </a:p>
                  </a:txBody>
                  <a:tcPr marL="68580" marR="68580" marT="0" marB="0"/>
                </a:tc>
                <a:tc>
                  <a:txBody>
                    <a:bodyPr/>
                    <a:lstStyle/>
                    <a:p>
                      <a:pPr marL="78740" algn="l">
                        <a:lnSpc>
                          <a:spcPts val="1580"/>
                        </a:lnSpc>
                      </a:pPr>
                      <a:r>
                        <a:rPr lang="uk-UA" sz="1200" spc="-20">
                          <a:effectLst/>
                        </a:rPr>
                        <a:t>2,22</a:t>
                      </a:r>
                      <a:endParaRPr lang="ru-UA"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13000"/>
                        </a:lnSpc>
                      </a:pPr>
                      <a:r>
                        <a:rPr lang="de-DE" sz="1200" spc="-10">
                          <a:effectLst/>
                        </a:rPr>
                        <a:t>&lt;0,05</a:t>
                      </a:r>
                      <a:endParaRPr lang="ru-UA" sz="1200">
                        <a:effectLst/>
                        <a:latin typeface="Calibri" panose="020F0502020204030204" pitchFamily="34" charset="0"/>
                        <a:ea typeface="SimSun" panose="02010600030101010101" pitchFamily="2" charset="-122"/>
                        <a:cs typeface="Times New Roman" panose="02020603050405020304" pitchFamily="18" charset="0"/>
                      </a:endParaRPr>
                    </a:p>
                  </a:txBody>
                  <a:tcPr marL="68580" marR="68580" marT="0" marB="0"/>
                </a:tc>
                <a:extLst>
                  <a:ext uri="{0D108BD9-81ED-4DB2-BD59-A6C34878D82A}">
                    <a16:rowId xmlns:a16="http://schemas.microsoft.com/office/drawing/2014/main" val="383726689"/>
                  </a:ext>
                </a:extLst>
              </a:tr>
              <a:tr h="285444">
                <a:tc>
                  <a:txBody>
                    <a:bodyPr/>
                    <a:lstStyle/>
                    <a:p>
                      <a:pPr algn="just">
                        <a:lnSpc>
                          <a:spcPct val="113000"/>
                        </a:lnSpc>
                      </a:pPr>
                      <a:r>
                        <a:rPr lang="uk-UA" sz="1200">
                          <a:effectLst/>
                        </a:rPr>
                        <a:t>11.</a:t>
                      </a:r>
                      <a:endParaRPr lang="ru-UA" sz="1200">
                        <a:effectLst/>
                        <a:latin typeface="Calibri" panose="020F0502020204030204" pitchFamily="34" charset="0"/>
                        <a:ea typeface="SimSun" panose="02010600030101010101" pitchFamily="2" charset="-122"/>
                        <a:cs typeface="Times New Roman" panose="02020603050405020304" pitchFamily="18" charset="0"/>
                      </a:endParaRPr>
                    </a:p>
                  </a:txBody>
                  <a:tcPr marL="68580" marR="68580" marT="0" marB="0"/>
                </a:tc>
                <a:tc>
                  <a:txBody>
                    <a:bodyPr/>
                    <a:lstStyle/>
                    <a:p>
                      <a:r>
                        <a:rPr lang="uk-UA" sz="1200">
                          <a:effectLst/>
                        </a:rPr>
                        <a:t>Хто є президентом МОК сьогодні?</a:t>
                      </a:r>
                      <a:endParaRPr lang="ru-UA"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13000"/>
                        </a:lnSpc>
                      </a:pPr>
                      <a:r>
                        <a:rPr lang="uk-UA" sz="1200">
                          <a:effectLst/>
                        </a:rPr>
                        <a:t>42,5</a:t>
                      </a:r>
                      <a:endParaRPr lang="ru-UA" sz="1200">
                        <a:effectLst/>
                        <a:latin typeface="Calibri" panose="020F0502020204030204" pitchFamily="34" charset="0"/>
                        <a:ea typeface="SimSun" panose="02010600030101010101" pitchFamily="2" charset="-122"/>
                        <a:cs typeface="Times New Roman" panose="02020603050405020304" pitchFamily="18" charset="0"/>
                      </a:endParaRPr>
                    </a:p>
                  </a:txBody>
                  <a:tcPr marL="68580" marR="68580" marT="0" marB="0"/>
                </a:tc>
                <a:tc>
                  <a:txBody>
                    <a:bodyPr/>
                    <a:lstStyle/>
                    <a:p>
                      <a:pPr algn="ctr">
                        <a:lnSpc>
                          <a:spcPct val="113000"/>
                        </a:lnSpc>
                      </a:pPr>
                      <a:r>
                        <a:rPr lang="uk-UA" sz="1200">
                          <a:effectLst/>
                        </a:rPr>
                        <a:t>83,5</a:t>
                      </a:r>
                      <a:endParaRPr lang="ru-UA" sz="1200">
                        <a:effectLst/>
                        <a:latin typeface="Calibri" panose="020F0502020204030204" pitchFamily="34" charset="0"/>
                        <a:ea typeface="SimSun" panose="02010600030101010101" pitchFamily="2" charset="-122"/>
                        <a:cs typeface="Times New Roman" panose="02020603050405020304" pitchFamily="18" charset="0"/>
                      </a:endParaRPr>
                    </a:p>
                  </a:txBody>
                  <a:tcPr marL="68580" marR="68580" marT="0" marB="0"/>
                </a:tc>
                <a:tc>
                  <a:txBody>
                    <a:bodyPr/>
                    <a:lstStyle/>
                    <a:p>
                      <a:pPr algn="ctr">
                        <a:lnSpc>
                          <a:spcPct val="113000"/>
                        </a:lnSpc>
                      </a:pPr>
                      <a:r>
                        <a:rPr lang="uk-UA" sz="1200">
                          <a:effectLst/>
                        </a:rPr>
                        <a:t>40,0</a:t>
                      </a:r>
                      <a:endParaRPr lang="ru-UA" sz="1200">
                        <a:effectLst/>
                        <a:latin typeface="Calibri" panose="020F0502020204030204" pitchFamily="34" charset="0"/>
                        <a:ea typeface="SimSun" panose="02010600030101010101" pitchFamily="2" charset="-122"/>
                        <a:cs typeface="Times New Roman" panose="02020603050405020304" pitchFamily="18" charset="0"/>
                      </a:endParaRPr>
                    </a:p>
                  </a:txBody>
                  <a:tcPr marL="68580" marR="68580" marT="0" marB="0"/>
                </a:tc>
                <a:tc>
                  <a:txBody>
                    <a:bodyPr/>
                    <a:lstStyle/>
                    <a:p>
                      <a:pPr marL="78740" algn="l">
                        <a:lnSpc>
                          <a:spcPts val="1580"/>
                        </a:lnSpc>
                      </a:pPr>
                      <a:r>
                        <a:rPr lang="uk-UA" sz="1200" spc="-20">
                          <a:effectLst/>
                        </a:rPr>
                        <a:t>3,26</a:t>
                      </a:r>
                      <a:endParaRPr lang="ru-UA"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13000"/>
                        </a:lnSpc>
                      </a:pPr>
                      <a:r>
                        <a:rPr lang="de-DE" sz="1200" spc="-10">
                          <a:effectLst/>
                        </a:rPr>
                        <a:t>&lt;0,05</a:t>
                      </a:r>
                      <a:endParaRPr lang="ru-UA" sz="1200">
                        <a:effectLst/>
                        <a:latin typeface="Calibri" panose="020F0502020204030204" pitchFamily="34" charset="0"/>
                        <a:ea typeface="SimSun" panose="02010600030101010101" pitchFamily="2" charset="-122"/>
                        <a:cs typeface="Times New Roman" panose="02020603050405020304" pitchFamily="18" charset="0"/>
                      </a:endParaRPr>
                    </a:p>
                  </a:txBody>
                  <a:tcPr marL="68580" marR="68580" marT="0" marB="0"/>
                </a:tc>
                <a:extLst>
                  <a:ext uri="{0D108BD9-81ED-4DB2-BD59-A6C34878D82A}">
                    <a16:rowId xmlns:a16="http://schemas.microsoft.com/office/drawing/2014/main" val="3841913977"/>
                  </a:ext>
                </a:extLst>
              </a:tr>
              <a:tr h="762212">
                <a:tc>
                  <a:txBody>
                    <a:bodyPr/>
                    <a:lstStyle/>
                    <a:p>
                      <a:pPr algn="just">
                        <a:lnSpc>
                          <a:spcPct val="113000"/>
                        </a:lnSpc>
                      </a:pPr>
                      <a:r>
                        <a:rPr lang="uk-UA" sz="1200">
                          <a:effectLst/>
                        </a:rPr>
                        <a:t>12.</a:t>
                      </a:r>
                      <a:endParaRPr lang="ru-UA" sz="1200">
                        <a:effectLst/>
                        <a:latin typeface="Calibri" panose="020F0502020204030204" pitchFamily="34" charset="0"/>
                        <a:ea typeface="SimSun" panose="02010600030101010101" pitchFamily="2" charset="-122"/>
                        <a:cs typeface="Times New Roman" panose="02020603050405020304" pitchFamily="18" charset="0"/>
                      </a:endParaRPr>
                    </a:p>
                  </a:txBody>
                  <a:tcPr marL="68580" marR="68580" marT="0" marB="0"/>
                </a:tc>
                <a:tc>
                  <a:txBody>
                    <a:bodyPr/>
                    <a:lstStyle/>
                    <a:p>
                      <a:r>
                        <a:rPr lang="uk-UA" sz="1200" dirty="0">
                          <a:effectLst/>
                        </a:rPr>
                        <a:t>В яких олімпійських іграх українські спортсмени уперше взяли участь незалежною командою?</a:t>
                      </a:r>
                      <a:endParaRPr lang="ru-UA"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13000"/>
                        </a:lnSpc>
                      </a:pPr>
                      <a:r>
                        <a:rPr lang="uk-UA" sz="1200" dirty="0">
                          <a:effectLst/>
                        </a:rPr>
                        <a:t>65,9</a:t>
                      </a:r>
                      <a:endParaRPr lang="ru-UA" sz="1200" dirty="0">
                        <a:effectLst/>
                        <a:latin typeface="Calibri" panose="020F0502020204030204" pitchFamily="34" charset="0"/>
                        <a:ea typeface="SimSun" panose="02010600030101010101" pitchFamily="2" charset="-122"/>
                        <a:cs typeface="Times New Roman" panose="02020603050405020304" pitchFamily="18" charset="0"/>
                      </a:endParaRPr>
                    </a:p>
                  </a:txBody>
                  <a:tcPr marL="68580" marR="68580" marT="0" marB="0"/>
                </a:tc>
                <a:tc>
                  <a:txBody>
                    <a:bodyPr/>
                    <a:lstStyle/>
                    <a:p>
                      <a:pPr algn="ctr">
                        <a:lnSpc>
                          <a:spcPct val="113000"/>
                        </a:lnSpc>
                      </a:pPr>
                      <a:r>
                        <a:rPr lang="uk-UA" sz="1200">
                          <a:effectLst/>
                        </a:rPr>
                        <a:t>88,7</a:t>
                      </a:r>
                      <a:endParaRPr lang="ru-UA" sz="1200">
                        <a:effectLst/>
                        <a:latin typeface="Calibri" panose="020F0502020204030204" pitchFamily="34" charset="0"/>
                        <a:ea typeface="SimSun" panose="02010600030101010101" pitchFamily="2" charset="-122"/>
                        <a:cs typeface="Times New Roman" panose="02020603050405020304" pitchFamily="18" charset="0"/>
                      </a:endParaRPr>
                    </a:p>
                  </a:txBody>
                  <a:tcPr marL="68580" marR="68580" marT="0" marB="0"/>
                </a:tc>
                <a:tc>
                  <a:txBody>
                    <a:bodyPr/>
                    <a:lstStyle/>
                    <a:p>
                      <a:pPr algn="ctr">
                        <a:lnSpc>
                          <a:spcPct val="113000"/>
                        </a:lnSpc>
                      </a:pPr>
                      <a:r>
                        <a:rPr lang="uk-UA" sz="1200">
                          <a:effectLst/>
                        </a:rPr>
                        <a:t>22,8</a:t>
                      </a:r>
                      <a:endParaRPr lang="ru-UA" sz="1200">
                        <a:effectLst/>
                        <a:latin typeface="Calibri" panose="020F0502020204030204" pitchFamily="34" charset="0"/>
                        <a:ea typeface="SimSun" panose="02010600030101010101" pitchFamily="2" charset="-122"/>
                        <a:cs typeface="Times New Roman" panose="02020603050405020304" pitchFamily="18" charset="0"/>
                      </a:endParaRPr>
                    </a:p>
                  </a:txBody>
                  <a:tcPr marL="68580" marR="68580" marT="0" marB="0"/>
                </a:tc>
                <a:tc>
                  <a:txBody>
                    <a:bodyPr/>
                    <a:lstStyle/>
                    <a:p>
                      <a:pPr marL="78740" algn="l">
                        <a:lnSpc>
                          <a:spcPts val="1580"/>
                        </a:lnSpc>
                      </a:pPr>
                      <a:r>
                        <a:rPr lang="uk-UA" sz="1200" spc="-20">
                          <a:effectLst/>
                        </a:rPr>
                        <a:t>2,21</a:t>
                      </a:r>
                      <a:endParaRPr lang="ru-UA"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13000"/>
                        </a:lnSpc>
                      </a:pPr>
                      <a:r>
                        <a:rPr lang="de-DE" sz="1200" spc="-10">
                          <a:effectLst/>
                        </a:rPr>
                        <a:t>&lt;0,05</a:t>
                      </a:r>
                      <a:endParaRPr lang="ru-UA" sz="1200">
                        <a:effectLst/>
                        <a:latin typeface="Calibri" panose="020F0502020204030204" pitchFamily="34" charset="0"/>
                        <a:ea typeface="SimSun" panose="02010600030101010101" pitchFamily="2" charset="-122"/>
                        <a:cs typeface="Times New Roman" panose="02020603050405020304" pitchFamily="18" charset="0"/>
                      </a:endParaRPr>
                    </a:p>
                  </a:txBody>
                  <a:tcPr marL="68580" marR="68580" marT="0" marB="0"/>
                </a:tc>
                <a:extLst>
                  <a:ext uri="{0D108BD9-81ED-4DB2-BD59-A6C34878D82A}">
                    <a16:rowId xmlns:a16="http://schemas.microsoft.com/office/drawing/2014/main" val="1899829947"/>
                  </a:ext>
                </a:extLst>
              </a:tr>
              <a:tr h="762212">
                <a:tc>
                  <a:txBody>
                    <a:bodyPr/>
                    <a:lstStyle/>
                    <a:p>
                      <a:pPr algn="just">
                        <a:lnSpc>
                          <a:spcPct val="113000"/>
                        </a:lnSpc>
                      </a:pPr>
                      <a:r>
                        <a:rPr lang="uk-UA" sz="1200">
                          <a:effectLst/>
                        </a:rPr>
                        <a:t>13.</a:t>
                      </a:r>
                      <a:endParaRPr lang="ru-UA" sz="1200">
                        <a:effectLst/>
                        <a:latin typeface="Calibri" panose="020F0502020204030204" pitchFamily="34" charset="0"/>
                        <a:ea typeface="SimSun" panose="02010600030101010101" pitchFamily="2" charset="-122"/>
                        <a:cs typeface="Times New Roman" panose="02020603050405020304" pitchFamily="18" charset="0"/>
                      </a:endParaRPr>
                    </a:p>
                  </a:txBody>
                  <a:tcPr marL="68580" marR="68580" marT="0" marB="0"/>
                </a:tc>
                <a:tc>
                  <a:txBody>
                    <a:bodyPr/>
                    <a:lstStyle/>
                    <a:p>
                      <a:pPr algn="just"/>
                      <a:r>
                        <a:rPr lang="uk-UA" sz="1200">
                          <a:effectLst/>
                        </a:rPr>
                        <a:t>Який важливий документ прийняв новостворений МОК на І Олімпійському конгресі?</a:t>
                      </a:r>
                      <a:endParaRPr lang="ru-UA" sz="1200">
                        <a:effectLst/>
                        <a:latin typeface="Calibri" panose="020F0502020204030204" pitchFamily="34" charset="0"/>
                        <a:ea typeface="SimSun" panose="02010600030101010101" pitchFamily="2" charset="-122"/>
                        <a:cs typeface="Times New Roman" panose="02020603050405020304" pitchFamily="18" charset="0"/>
                      </a:endParaRPr>
                    </a:p>
                  </a:txBody>
                  <a:tcPr marL="68580" marR="68580" marT="0" marB="0"/>
                </a:tc>
                <a:tc>
                  <a:txBody>
                    <a:bodyPr/>
                    <a:lstStyle/>
                    <a:p>
                      <a:pPr algn="ctr">
                        <a:lnSpc>
                          <a:spcPct val="113000"/>
                        </a:lnSpc>
                      </a:pPr>
                      <a:r>
                        <a:rPr lang="uk-UA" sz="1200" dirty="0">
                          <a:effectLst/>
                        </a:rPr>
                        <a:t>20,3</a:t>
                      </a:r>
                      <a:endParaRPr lang="ru-UA" sz="1200" dirty="0">
                        <a:effectLst/>
                        <a:latin typeface="Calibri" panose="020F0502020204030204" pitchFamily="34" charset="0"/>
                        <a:ea typeface="SimSun" panose="02010600030101010101" pitchFamily="2" charset="-122"/>
                        <a:cs typeface="Times New Roman" panose="02020603050405020304" pitchFamily="18" charset="0"/>
                      </a:endParaRPr>
                    </a:p>
                  </a:txBody>
                  <a:tcPr marL="68580" marR="68580" marT="0" marB="0"/>
                </a:tc>
                <a:tc>
                  <a:txBody>
                    <a:bodyPr/>
                    <a:lstStyle/>
                    <a:p>
                      <a:pPr algn="ctr">
                        <a:lnSpc>
                          <a:spcPct val="113000"/>
                        </a:lnSpc>
                      </a:pPr>
                      <a:r>
                        <a:rPr lang="uk-UA" sz="1200" dirty="0">
                          <a:effectLst/>
                        </a:rPr>
                        <a:t>87,9</a:t>
                      </a:r>
                      <a:endParaRPr lang="ru-UA" sz="1200" dirty="0">
                        <a:effectLst/>
                        <a:latin typeface="Calibri" panose="020F0502020204030204" pitchFamily="34" charset="0"/>
                        <a:ea typeface="SimSun" panose="02010600030101010101" pitchFamily="2" charset="-122"/>
                        <a:cs typeface="Times New Roman" panose="02020603050405020304" pitchFamily="18" charset="0"/>
                      </a:endParaRPr>
                    </a:p>
                  </a:txBody>
                  <a:tcPr marL="68580" marR="68580" marT="0" marB="0"/>
                </a:tc>
                <a:tc>
                  <a:txBody>
                    <a:bodyPr/>
                    <a:lstStyle/>
                    <a:p>
                      <a:pPr algn="ctr">
                        <a:lnSpc>
                          <a:spcPct val="113000"/>
                        </a:lnSpc>
                      </a:pPr>
                      <a:r>
                        <a:rPr lang="uk-UA" sz="1200">
                          <a:effectLst/>
                        </a:rPr>
                        <a:t>67,6</a:t>
                      </a:r>
                      <a:endParaRPr lang="ru-UA" sz="1200">
                        <a:effectLst/>
                        <a:latin typeface="Calibri" panose="020F0502020204030204" pitchFamily="34" charset="0"/>
                        <a:ea typeface="SimSun" panose="02010600030101010101" pitchFamily="2" charset="-122"/>
                        <a:cs typeface="Times New Roman" panose="02020603050405020304" pitchFamily="18" charset="0"/>
                      </a:endParaRPr>
                    </a:p>
                  </a:txBody>
                  <a:tcPr marL="68580" marR="68580" marT="0" marB="0"/>
                </a:tc>
                <a:tc>
                  <a:txBody>
                    <a:bodyPr/>
                    <a:lstStyle/>
                    <a:p>
                      <a:pPr marL="78740" algn="l">
                        <a:lnSpc>
                          <a:spcPts val="1580"/>
                        </a:lnSpc>
                      </a:pPr>
                      <a:r>
                        <a:rPr lang="uk-UA" sz="1200" spc="-20">
                          <a:effectLst/>
                        </a:rPr>
                        <a:t>2,43</a:t>
                      </a:r>
                      <a:endParaRPr lang="ru-UA"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13000"/>
                        </a:lnSpc>
                      </a:pPr>
                      <a:r>
                        <a:rPr lang="de-DE" sz="1200" spc="-10">
                          <a:effectLst/>
                        </a:rPr>
                        <a:t>&lt;0,05</a:t>
                      </a:r>
                      <a:endParaRPr lang="ru-UA" sz="1200">
                        <a:effectLst/>
                        <a:latin typeface="Calibri" panose="020F0502020204030204" pitchFamily="34" charset="0"/>
                        <a:ea typeface="SimSun" panose="02010600030101010101" pitchFamily="2" charset="-122"/>
                        <a:cs typeface="Times New Roman" panose="02020603050405020304" pitchFamily="18" charset="0"/>
                      </a:endParaRPr>
                    </a:p>
                  </a:txBody>
                  <a:tcPr marL="68580" marR="68580" marT="0" marB="0"/>
                </a:tc>
                <a:extLst>
                  <a:ext uri="{0D108BD9-81ED-4DB2-BD59-A6C34878D82A}">
                    <a16:rowId xmlns:a16="http://schemas.microsoft.com/office/drawing/2014/main" val="2730771854"/>
                  </a:ext>
                </a:extLst>
              </a:tr>
              <a:tr h="508142">
                <a:tc>
                  <a:txBody>
                    <a:bodyPr/>
                    <a:lstStyle/>
                    <a:p>
                      <a:pPr algn="just">
                        <a:lnSpc>
                          <a:spcPct val="113000"/>
                        </a:lnSpc>
                      </a:pPr>
                      <a:r>
                        <a:rPr lang="uk-UA" sz="1200">
                          <a:effectLst/>
                        </a:rPr>
                        <a:t>14.</a:t>
                      </a:r>
                      <a:endParaRPr lang="ru-UA" sz="1200">
                        <a:effectLst/>
                        <a:latin typeface="Calibri" panose="020F0502020204030204" pitchFamily="34" charset="0"/>
                        <a:ea typeface="SimSun" panose="02010600030101010101" pitchFamily="2" charset="-122"/>
                        <a:cs typeface="Times New Roman" panose="02020603050405020304" pitchFamily="18" charset="0"/>
                      </a:endParaRPr>
                    </a:p>
                  </a:txBody>
                  <a:tcPr marL="68580" marR="68580" marT="0" marB="0"/>
                </a:tc>
                <a:tc>
                  <a:txBody>
                    <a:bodyPr/>
                    <a:lstStyle/>
                    <a:p>
                      <a:r>
                        <a:rPr lang="uk-UA" sz="1200">
                          <a:effectLst/>
                        </a:rPr>
                        <a:t>Де знаходиться найбільший Олімпійський музей ?</a:t>
                      </a:r>
                      <a:endParaRPr lang="ru-UA"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13000"/>
                        </a:lnSpc>
                      </a:pPr>
                      <a:r>
                        <a:rPr lang="uk-UA" sz="1200">
                          <a:effectLst/>
                        </a:rPr>
                        <a:t>32,4</a:t>
                      </a:r>
                      <a:endParaRPr lang="ru-UA" sz="1200">
                        <a:effectLst/>
                        <a:latin typeface="Calibri" panose="020F0502020204030204" pitchFamily="34" charset="0"/>
                        <a:ea typeface="SimSun" panose="02010600030101010101" pitchFamily="2" charset="-122"/>
                        <a:cs typeface="Times New Roman" panose="02020603050405020304" pitchFamily="18" charset="0"/>
                      </a:endParaRPr>
                    </a:p>
                  </a:txBody>
                  <a:tcPr marL="68580" marR="68580" marT="0" marB="0"/>
                </a:tc>
                <a:tc>
                  <a:txBody>
                    <a:bodyPr/>
                    <a:lstStyle/>
                    <a:p>
                      <a:pPr algn="ctr">
                        <a:lnSpc>
                          <a:spcPct val="113000"/>
                        </a:lnSpc>
                      </a:pPr>
                      <a:r>
                        <a:rPr lang="uk-UA" sz="1200">
                          <a:effectLst/>
                        </a:rPr>
                        <a:t>84,2</a:t>
                      </a:r>
                      <a:endParaRPr lang="ru-UA" sz="1200">
                        <a:effectLst/>
                        <a:latin typeface="Calibri" panose="020F0502020204030204" pitchFamily="34" charset="0"/>
                        <a:ea typeface="SimSun" panose="02010600030101010101" pitchFamily="2" charset="-122"/>
                        <a:cs typeface="Times New Roman" panose="02020603050405020304" pitchFamily="18" charset="0"/>
                      </a:endParaRPr>
                    </a:p>
                  </a:txBody>
                  <a:tcPr marL="68580" marR="68580" marT="0" marB="0"/>
                </a:tc>
                <a:tc>
                  <a:txBody>
                    <a:bodyPr/>
                    <a:lstStyle/>
                    <a:p>
                      <a:pPr algn="ctr">
                        <a:lnSpc>
                          <a:spcPct val="113000"/>
                        </a:lnSpc>
                      </a:pPr>
                      <a:r>
                        <a:rPr lang="uk-UA" sz="1200" dirty="0">
                          <a:effectLst/>
                        </a:rPr>
                        <a:t>51,8</a:t>
                      </a:r>
                      <a:endParaRPr lang="ru-UA" sz="1200" dirty="0">
                        <a:effectLst/>
                        <a:latin typeface="Calibri" panose="020F0502020204030204" pitchFamily="34" charset="0"/>
                        <a:ea typeface="SimSun" panose="02010600030101010101" pitchFamily="2" charset="-122"/>
                        <a:cs typeface="Times New Roman" panose="02020603050405020304" pitchFamily="18" charset="0"/>
                      </a:endParaRPr>
                    </a:p>
                  </a:txBody>
                  <a:tcPr marL="68580" marR="68580" marT="0" marB="0"/>
                </a:tc>
                <a:tc>
                  <a:txBody>
                    <a:bodyPr/>
                    <a:lstStyle/>
                    <a:p>
                      <a:pPr marL="78740" algn="l">
                        <a:lnSpc>
                          <a:spcPts val="1580"/>
                        </a:lnSpc>
                      </a:pPr>
                      <a:r>
                        <a:rPr lang="uk-UA" sz="1200" spc="-20">
                          <a:effectLst/>
                        </a:rPr>
                        <a:t>2,61</a:t>
                      </a:r>
                      <a:endParaRPr lang="ru-UA"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13000"/>
                        </a:lnSpc>
                      </a:pPr>
                      <a:r>
                        <a:rPr lang="de-DE" sz="1200" spc="-10">
                          <a:effectLst/>
                        </a:rPr>
                        <a:t>&lt;0,05</a:t>
                      </a:r>
                      <a:endParaRPr lang="ru-UA" sz="1200">
                        <a:effectLst/>
                        <a:latin typeface="Calibri" panose="020F0502020204030204" pitchFamily="34" charset="0"/>
                        <a:ea typeface="SimSun" panose="02010600030101010101" pitchFamily="2" charset="-122"/>
                        <a:cs typeface="Times New Roman" panose="02020603050405020304" pitchFamily="18" charset="0"/>
                      </a:endParaRPr>
                    </a:p>
                  </a:txBody>
                  <a:tcPr marL="68580" marR="68580" marT="0" marB="0"/>
                </a:tc>
                <a:extLst>
                  <a:ext uri="{0D108BD9-81ED-4DB2-BD59-A6C34878D82A}">
                    <a16:rowId xmlns:a16="http://schemas.microsoft.com/office/drawing/2014/main" val="200462164"/>
                  </a:ext>
                </a:extLst>
              </a:tr>
              <a:tr h="508142">
                <a:tc>
                  <a:txBody>
                    <a:bodyPr/>
                    <a:lstStyle/>
                    <a:p>
                      <a:pPr algn="just">
                        <a:lnSpc>
                          <a:spcPct val="113000"/>
                        </a:lnSpc>
                      </a:pPr>
                      <a:r>
                        <a:rPr lang="uk-UA" sz="1200">
                          <a:effectLst/>
                        </a:rPr>
                        <a:t>15.</a:t>
                      </a:r>
                      <a:endParaRPr lang="ru-UA" sz="1200">
                        <a:effectLst/>
                        <a:latin typeface="Calibri" panose="020F0502020204030204" pitchFamily="34" charset="0"/>
                        <a:ea typeface="SimSun" panose="02010600030101010101" pitchFamily="2" charset="-122"/>
                        <a:cs typeface="Times New Roman" panose="02020603050405020304" pitchFamily="18" charset="0"/>
                      </a:endParaRPr>
                    </a:p>
                  </a:txBody>
                  <a:tcPr marL="68580" marR="68580" marT="0" marB="0"/>
                </a:tc>
                <a:tc>
                  <a:txBody>
                    <a:bodyPr/>
                    <a:lstStyle/>
                    <a:p>
                      <a:r>
                        <a:rPr lang="uk-UA" sz="1200">
                          <a:effectLst/>
                        </a:rPr>
                        <a:t>Хто керує регіональним осередком НОК у вашій області?</a:t>
                      </a:r>
                      <a:endParaRPr lang="ru-UA"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13000"/>
                        </a:lnSpc>
                      </a:pPr>
                      <a:r>
                        <a:rPr lang="uk-UA" sz="1200">
                          <a:effectLst/>
                        </a:rPr>
                        <a:t>68,7</a:t>
                      </a:r>
                      <a:endParaRPr lang="ru-UA" sz="1200">
                        <a:effectLst/>
                        <a:latin typeface="Calibri" panose="020F0502020204030204" pitchFamily="34" charset="0"/>
                        <a:ea typeface="SimSun" panose="02010600030101010101" pitchFamily="2" charset="-122"/>
                        <a:cs typeface="Times New Roman" panose="02020603050405020304" pitchFamily="18" charset="0"/>
                      </a:endParaRPr>
                    </a:p>
                  </a:txBody>
                  <a:tcPr marL="68580" marR="68580" marT="0" marB="0"/>
                </a:tc>
                <a:tc>
                  <a:txBody>
                    <a:bodyPr/>
                    <a:lstStyle/>
                    <a:p>
                      <a:pPr algn="ctr">
                        <a:lnSpc>
                          <a:spcPct val="113000"/>
                        </a:lnSpc>
                      </a:pPr>
                      <a:r>
                        <a:rPr lang="uk-UA" sz="1200">
                          <a:effectLst/>
                        </a:rPr>
                        <a:t>98,2</a:t>
                      </a:r>
                      <a:endParaRPr lang="ru-UA" sz="1200">
                        <a:effectLst/>
                        <a:latin typeface="Calibri" panose="020F0502020204030204" pitchFamily="34" charset="0"/>
                        <a:ea typeface="SimSun" panose="02010600030101010101" pitchFamily="2" charset="-122"/>
                        <a:cs typeface="Times New Roman" panose="02020603050405020304" pitchFamily="18" charset="0"/>
                      </a:endParaRPr>
                    </a:p>
                  </a:txBody>
                  <a:tcPr marL="68580" marR="68580" marT="0" marB="0"/>
                </a:tc>
                <a:tc>
                  <a:txBody>
                    <a:bodyPr/>
                    <a:lstStyle/>
                    <a:p>
                      <a:pPr algn="ctr">
                        <a:lnSpc>
                          <a:spcPct val="113000"/>
                        </a:lnSpc>
                      </a:pPr>
                      <a:r>
                        <a:rPr lang="uk-UA" sz="1200">
                          <a:effectLst/>
                        </a:rPr>
                        <a:t>29,5</a:t>
                      </a:r>
                      <a:endParaRPr lang="ru-UA" sz="1200">
                        <a:effectLst/>
                        <a:latin typeface="Calibri" panose="020F0502020204030204" pitchFamily="34" charset="0"/>
                        <a:ea typeface="SimSun" panose="02010600030101010101" pitchFamily="2" charset="-122"/>
                        <a:cs typeface="Times New Roman" panose="02020603050405020304" pitchFamily="18" charset="0"/>
                      </a:endParaRPr>
                    </a:p>
                  </a:txBody>
                  <a:tcPr marL="68580" marR="68580" marT="0" marB="0"/>
                </a:tc>
                <a:tc>
                  <a:txBody>
                    <a:bodyPr/>
                    <a:lstStyle/>
                    <a:p>
                      <a:pPr marL="78740" algn="l">
                        <a:lnSpc>
                          <a:spcPts val="1580"/>
                        </a:lnSpc>
                      </a:pPr>
                      <a:r>
                        <a:rPr lang="uk-UA" sz="1200" spc="-20" dirty="0">
                          <a:effectLst/>
                        </a:rPr>
                        <a:t>2,21</a:t>
                      </a:r>
                      <a:endParaRPr lang="ru-UA"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13000"/>
                        </a:lnSpc>
                      </a:pPr>
                      <a:r>
                        <a:rPr lang="de-DE" sz="1200" spc="-10" dirty="0">
                          <a:effectLst/>
                        </a:rPr>
                        <a:t>&lt;0,05</a:t>
                      </a:r>
                      <a:endParaRPr lang="ru-UA" sz="1200" dirty="0">
                        <a:effectLst/>
                        <a:latin typeface="Calibri" panose="020F0502020204030204" pitchFamily="34" charset="0"/>
                        <a:ea typeface="SimSun" panose="02010600030101010101" pitchFamily="2" charset="-122"/>
                        <a:cs typeface="Times New Roman" panose="02020603050405020304" pitchFamily="18" charset="0"/>
                      </a:endParaRPr>
                    </a:p>
                  </a:txBody>
                  <a:tcPr marL="68580" marR="68580" marT="0" marB="0"/>
                </a:tc>
                <a:extLst>
                  <a:ext uri="{0D108BD9-81ED-4DB2-BD59-A6C34878D82A}">
                    <a16:rowId xmlns:a16="http://schemas.microsoft.com/office/drawing/2014/main" val="1787235607"/>
                  </a:ext>
                </a:extLst>
              </a:tr>
              <a:tr h="285444">
                <a:tc>
                  <a:txBody>
                    <a:bodyPr/>
                    <a:lstStyle/>
                    <a:p>
                      <a:pPr algn="just">
                        <a:lnSpc>
                          <a:spcPct val="113000"/>
                        </a:lnSpc>
                      </a:pPr>
                      <a:r>
                        <a:rPr lang="uk-UA" sz="1200">
                          <a:effectLst/>
                        </a:rPr>
                        <a:t> </a:t>
                      </a:r>
                      <a:endParaRPr lang="ru-UA" sz="1200">
                        <a:effectLst/>
                        <a:latin typeface="Calibri" panose="020F0502020204030204" pitchFamily="34" charset="0"/>
                        <a:ea typeface="SimSun" panose="02010600030101010101" pitchFamily="2" charset="-122"/>
                        <a:cs typeface="Times New Roman" panose="02020603050405020304" pitchFamily="18" charset="0"/>
                      </a:endParaRPr>
                    </a:p>
                  </a:txBody>
                  <a:tcPr marL="68580" marR="68580" marT="0" marB="0"/>
                </a:tc>
                <a:tc>
                  <a:txBody>
                    <a:bodyPr/>
                    <a:lstStyle/>
                    <a:p>
                      <a:pPr algn="r"/>
                      <a:r>
                        <a:rPr lang="de-DE" sz="1200">
                          <a:effectLst/>
                        </a:rPr>
                        <a:t>Середнє значення:</a:t>
                      </a:r>
                      <a:endParaRPr lang="ru-UA"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13000"/>
                        </a:lnSpc>
                      </a:pPr>
                      <a:r>
                        <a:rPr lang="uk-UA" sz="1200">
                          <a:effectLst/>
                        </a:rPr>
                        <a:t>42,9</a:t>
                      </a:r>
                      <a:endParaRPr lang="ru-UA" sz="1200">
                        <a:effectLst/>
                        <a:latin typeface="Calibri" panose="020F0502020204030204" pitchFamily="34" charset="0"/>
                        <a:ea typeface="SimSun" panose="02010600030101010101" pitchFamily="2" charset="-122"/>
                        <a:cs typeface="Times New Roman" panose="02020603050405020304" pitchFamily="18" charset="0"/>
                      </a:endParaRPr>
                    </a:p>
                  </a:txBody>
                  <a:tcPr marL="68580" marR="68580" marT="0" marB="0"/>
                </a:tc>
                <a:tc>
                  <a:txBody>
                    <a:bodyPr/>
                    <a:lstStyle/>
                    <a:p>
                      <a:pPr algn="ctr">
                        <a:lnSpc>
                          <a:spcPct val="113000"/>
                        </a:lnSpc>
                      </a:pPr>
                      <a:r>
                        <a:rPr lang="uk-UA" sz="1200">
                          <a:effectLst/>
                        </a:rPr>
                        <a:t>85,7</a:t>
                      </a:r>
                      <a:endParaRPr lang="ru-UA" sz="1200">
                        <a:effectLst/>
                        <a:latin typeface="Calibri" panose="020F0502020204030204" pitchFamily="34" charset="0"/>
                        <a:ea typeface="SimSun" panose="02010600030101010101" pitchFamily="2" charset="-122"/>
                        <a:cs typeface="Times New Roman" panose="02020603050405020304" pitchFamily="18" charset="0"/>
                      </a:endParaRPr>
                    </a:p>
                  </a:txBody>
                  <a:tcPr marL="68580" marR="68580" marT="0" marB="0"/>
                </a:tc>
                <a:tc>
                  <a:txBody>
                    <a:bodyPr/>
                    <a:lstStyle/>
                    <a:p>
                      <a:pPr algn="ctr">
                        <a:lnSpc>
                          <a:spcPct val="113000"/>
                        </a:lnSpc>
                      </a:pPr>
                      <a:r>
                        <a:rPr lang="uk-UA" sz="1200">
                          <a:effectLst/>
                        </a:rPr>
                        <a:t>38,8</a:t>
                      </a:r>
                      <a:endParaRPr lang="ru-UA" sz="1200">
                        <a:effectLst/>
                        <a:latin typeface="Calibri" panose="020F0502020204030204" pitchFamily="34" charset="0"/>
                        <a:ea typeface="SimSun" panose="02010600030101010101" pitchFamily="2" charset="-122"/>
                        <a:cs typeface="Times New Roman" panose="02020603050405020304" pitchFamily="18" charset="0"/>
                      </a:endParaRPr>
                    </a:p>
                  </a:txBody>
                  <a:tcPr marL="68580" marR="68580" marT="0" marB="0"/>
                </a:tc>
                <a:tc>
                  <a:txBody>
                    <a:bodyPr/>
                    <a:lstStyle/>
                    <a:p>
                      <a:pPr marL="78740" algn="l">
                        <a:lnSpc>
                          <a:spcPts val="1580"/>
                        </a:lnSpc>
                      </a:pPr>
                      <a:r>
                        <a:rPr lang="uk-UA" sz="1200" spc="-20">
                          <a:effectLst/>
                        </a:rPr>
                        <a:t>2,21</a:t>
                      </a:r>
                      <a:endParaRPr lang="ru-UA"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13000"/>
                        </a:lnSpc>
                      </a:pPr>
                      <a:r>
                        <a:rPr lang="de-DE" sz="1200" spc="-10" dirty="0">
                          <a:effectLst/>
                        </a:rPr>
                        <a:t>&lt;0,05</a:t>
                      </a:r>
                      <a:endParaRPr lang="ru-UA" sz="1200" dirty="0">
                        <a:effectLst/>
                        <a:latin typeface="Calibri" panose="020F0502020204030204" pitchFamily="34" charset="0"/>
                        <a:ea typeface="SimSun" panose="02010600030101010101" pitchFamily="2" charset="-122"/>
                        <a:cs typeface="Times New Roman" panose="02020603050405020304" pitchFamily="18" charset="0"/>
                      </a:endParaRPr>
                    </a:p>
                  </a:txBody>
                  <a:tcPr marL="68580" marR="68580" marT="0" marB="0"/>
                </a:tc>
                <a:extLst>
                  <a:ext uri="{0D108BD9-81ED-4DB2-BD59-A6C34878D82A}">
                    <a16:rowId xmlns:a16="http://schemas.microsoft.com/office/drawing/2014/main" val="3042760120"/>
                  </a:ext>
                </a:extLst>
              </a:tr>
            </a:tbl>
          </a:graphicData>
        </a:graphic>
      </p:graphicFrame>
      <p:sp>
        <p:nvSpPr>
          <p:cNvPr id="9" name="TextBox 8">
            <a:extLst>
              <a:ext uri="{FF2B5EF4-FFF2-40B4-BE49-F238E27FC236}">
                <a16:creationId xmlns:a16="http://schemas.microsoft.com/office/drawing/2014/main" id="{711601DD-40B4-503B-31C0-958A9B0BEB44}"/>
              </a:ext>
            </a:extLst>
          </p:cNvPr>
          <p:cNvSpPr txBox="1"/>
          <p:nvPr/>
        </p:nvSpPr>
        <p:spPr>
          <a:xfrm>
            <a:off x="5761310" y="5952104"/>
            <a:ext cx="6230982" cy="940579"/>
          </a:xfrm>
          <a:prstGeom prst="rect">
            <a:avLst/>
          </a:prstGeom>
          <a:noFill/>
        </p:spPr>
        <p:txBody>
          <a:bodyPr wrap="square">
            <a:spAutoFit/>
          </a:bodyPr>
          <a:lstStyle/>
          <a:p>
            <a:pPr marL="590550"/>
            <a:r>
              <a:rPr lang="uk-UA" sz="1800" dirty="0" err="1">
                <a:effectLst/>
                <a:ea typeface="Times New Roman" panose="02020603050405020304" pitchFamily="18" charset="0"/>
              </a:rPr>
              <a:t>Примітка:достовірність</a:t>
            </a:r>
            <a:r>
              <a:rPr lang="uk-UA" sz="1800" dirty="0">
                <a:effectLst/>
                <a:ea typeface="Times New Roman" panose="02020603050405020304" pitchFamily="18" charset="0"/>
              </a:rPr>
              <a:t> з можливістю </a:t>
            </a:r>
            <a:r>
              <a:rPr lang="uk-UA" sz="1800" dirty="0" err="1">
                <a:effectLst/>
                <a:ea typeface="Times New Roman" panose="02020603050405020304" pitchFamily="18" charset="0"/>
              </a:rPr>
              <a:t>р</a:t>
            </a:r>
            <a:r>
              <a:rPr lang="uk-UA" sz="1800" dirty="0">
                <a:effectLst/>
                <a:ea typeface="Times New Roman" panose="02020603050405020304" pitchFamily="18" charset="0"/>
              </a:rPr>
              <a:t>=0,05 усі значення </a:t>
            </a:r>
            <a:r>
              <a:rPr lang="de-DE" sz="1800" dirty="0">
                <a:effectLst/>
                <a:ea typeface="Times New Roman" panose="02020603050405020304" pitchFamily="18" charset="0"/>
              </a:rPr>
              <a:t>t</a:t>
            </a:r>
            <a:r>
              <a:rPr lang="uk-UA" sz="1800" dirty="0">
                <a:effectLst/>
                <a:ea typeface="Times New Roman" panose="02020603050405020304" pitchFamily="18" charset="0"/>
              </a:rPr>
              <a:t>&gt;</a:t>
            </a:r>
            <a:r>
              <a:rPr lang="uk-UA" sz="1800" spc="-20" dirty="0">
                <a:effectLst/>
                <a:ea typeface="Times New Roman" panose="02020603050405020304" pitchFamily="18" charset="0"/>
              </a:rPr>
              <a:t>2,21</a:t>
            </a:r>
            <a:endParaRPr lang="ru-UA" sz="2000" dirty="0">
              <a:effectLst/>
              <a:ea typeface="Times New Roman" panose="02020603050405020304" pitchFamily="18" charset="0"/>
            </a:endParaRPr>
          </a:p>
          <a:p>
            <a:pPr indent="450215" algn="just">
              <a:lnSpc>
                <a:spcPct val="113000"/>
              </a:lnSpc>
            </a:pPr>
            <a:r>
              <a:rPr lang="uk-UA" sz="1800" dirty="0">
                <a:effectLst/>
                <a:highlight>
                  <a:srgbClr val="FFFF00"/>
                </a:highlight>
                <a:latin typeface="Times New Roman" panose="02020603050405020304" pitchFamily="18" charset="0"/>
                <a:ea typeface="SimSun" panose="02010600030101010101" pitchFamily="2" charset="-122"/>
                <a:cs typeface="Times New Roman" panose="02020603050405020304" pitchFamily="18" charset="0"/>
              </a:rPr>
              <a:t> </a:t>
            </a:r>
            <a:endParaRPr lang="ru-UA" sz="2000" dirty="0">
              <a:effectLst/>
              <a:latin typeface="Calibri" panose="020F0502020204030204" pitchFamily="34" charset="0"/>
              <a:ea typeface="SimSun" panose="02010600030101010101" pitchFamily="2" charset="-122"/>
              <a:cs typeface="Times New Roman" panose="02020603050405020304" pitchFamily="18" charset="0"/>
            </a:endParaRPr>
          </a:p>
        </p:txBody>
      </p:sp>
      <p:sp>
        <p:nvSpPr>
          <p:cNvPr id="11" name="TextBox 10">
            <a:extLst>
              <a:ext uri="{FF2B5EF4-FFF2-40B4-BE49-F238E27FC236}">
                <a16:creationId xmlns:a16="http://schemas.microsoft.com/office/drawing/2014/main" id="{54DBD25B-6978-7716-8D32-9E580B48D428}"/>
              </a:ext>
            </a:extLst>
          </p:cNvPr>
          <p:cNvSpPr txBox="1"/>
          <p:nvPr/>
        </p:nvSpPr>
        <p:spPr>
          <a:xfrm>
            <a:off x="293914" y="49754"/>
            <a:ext cx="11201399" cy="1012841"/>
          </a:xfrm>
          <a:prstGeom prst="rect">
            <a:avLst/>
          </a:prstGeom>
          <a:noFill/>
        </p:spPr>
        <p:txBody>
          <a:bodyPr wrap="square">
            <a:spAutoFit/>
          </a:bodyPr>
          <a:lstStyle/>
          <a:p>
            <a:pPr indent="450215" algn="r">
              <a:lnSpc>
                <a:spcPct val="113000"/>
              </a:lnSpc>
            </a:pPr>
            <a:r>
              <a:rPr lang="uk-UA" sz="1800" i="1" dirty="0">
                <a:effectLst/>
                <a:latin typeface="Times New Roman" panose="02020603050405020304" pitchFamily="18" charset="0"/>
                <a:ea typeface="SimSun" panose="02010600030101010101" pitchFamily="2" charset="-122"/>
                <a:cs typeface="Times New Roman" panose="02020603050405020304" pitchFamily="18" charset="0"/>
              </a:rPr>
              <a:t>.</a:t>
            </a:r>
            <a:endParaRPr lang="ru-UA" sz="2000" dirty="0">
              <a:effectLst/>
              <a:latin typeface="Calibri" panose="020F0502020204030204" pitchFamily="34" charset="0"/>
              <a:ea typeface="SimSun" panose="02010600030101010101" pitchFamily="2" charset="-122"/>
              <a:cs typeface="Times New Roman" panose="02020603050405020304" pitchFamily="18" charset="0"/>
            </a:endParaRPr>
          </a:p>
          <a:p>
            <a:pPr indent="450215" algn="ctr">
              <a:lnSpc>
                <a:spcPct val="113000"/>
              </a:lnSpc>
            </a:pPr>
            <a:r>
              <a:rPr lang="uk-UA" sz="1800" dirty="0">
                <a:effectLst/>
                <a:ea typeface="SimSun" panose="02010600030101010101" pitchFamily="2" charset="-122"/>
                <a:cs typeface="Times New Roman" panose="02020603050405020304" pitchFamily="18" charset="0"/>
              </a:rPr>
              <a:t>Рівень обізнаності </a:t>
            </a:r>
            <a:r>
              <a:rPr lang="uk-UA" sz="1800" dirty="0" err="1">
                <a:effectLst/>
                <a:ea typeface="SimSun" panose="02010600030101010101" pitchFamily="2" charset="-122"/>
                <a:cs typeface="Times New Roman" panose="02020603050405020304" pitchFamily="18" charset="0"/>
              </a:rPr>
              <a:t>тренерсько</a:t>
            </a:r>
            <a:r>
              <a:rPr lang="uk-UA" sz="1800" dirty="0">
                <a:effectLst/>
                <a:ea typeface="SimSun" panose="02010600030101010101" pitchFamily="2" charset="-122"/>
                <a:cs typeface="Times New Roman" panose="02020603050405020304" pitchFamily="18" charset="0"/>
              </a:rPr>
              <a:t>-викладацького складу ДЮСШ з питань олімпійської освіти</a:t>
            </a:r>
            <a:endParaRPr lang="ru-UA" sz="2000" dirty="0">
              <a:effectLst/>
              <a:ea typeface="SimSun" panose="02010600030101010101" pitchFamily="2" charset="-122"/>
              <a:cs typeface="Times New Roman" panose="02020603050405020304" pitchFamily="18" charset="0"/>
            </a:endParaRPr>
          </a:p>
          <a:p>
            <a:pPr indent="450215" algn="ctr">
              <a:lnSpc>
                <a:spcPct val="113000"/>
              </a:lnSpc>
            </a:pPr>
            <a:r>
              <a:rPr lang="uk-UA" sz="1800" dirty="0">
                <a:effectLst/>
                <a:ea typeface="SimSun" panose="02010600030101010101" pitchFamily="2" charset="-122"/>
                <a:cs typeface="Times New Roman" panose="02020603050405020304" pitchFamily="18" charset="0"/>
              </a:rPr>
              <a:t> до і після експерименту (правильні відповіді %, </a:t>
            </a:r>
            <a:r>
              <a:rPr lang="de-DE" sz="1800" dirty="0" err="1">
                <a:effectLst/>
                <a:ea typeface="SimSun" panose="02010600030101010101" pitchFamily="2" charset="-122"/>
                <a:cs typeface="Times New Roman" panose="02020603050405020304" pitchFamily="18" charset="0"/>
              </a:rPr>
              <a:t>n</a:t>
            </a:r>
            <a:r>
              <a:rPr lang="uk-UA" sz="1800" dirty="0">
                <a:effectLst/>
                <a:ea typeface="SimSun" panose="02010600030101010101" pitchFamily="2" charset="-122"/>
                <a:cs typeface="Times New Roman" panose="02020603050405020304" pitchFamily="18" charset="0"/>
              </a:rPr>
              <a:t>=7)</a:t>
            </a:r>
            <a:endParaRPr lang="ru-UA" sz="2000" dirty="0">
              <a:effectLst/>
              <a:ea typeface="SimSun" panose="02010600030101010101" pitchFamily="2" charset="-122"/>
              <a:cs typeface="Times New Roman" panose="02020603050405020304" pitchFamily="18" charset="0"/>
            </a:endParaRPr>
          </a:p>
        </p:txBody>
      </p:sp>
    </p:spTree>
    <p:extLst>
      <p:ext uri="{BB962C8B-B14F-4D97-AF65-F5344CB8AC3E}">
        <p14:creationId xmlns:p14="http://schemas.microsoft.com/office/powerpoint/2010/main" val="222260108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41A8D6E-732F-D701-98BA-162AF85E3E58}"/>
              </a:ext>
            </a:extLst>
          </p:cNvPr>
          <p:cNvSpPr>
            <a:spLocks noGrp="1"/>
          </p:cNvSpPr>
          <p:nvPr>
            <p:ph type="title"/>
          </p:nvPr>
        </p:nvSpPr>
        <p:spPr>
          <a:xfrm>
            <a:off x="2041565" y="171672"/>
            <a:ext cx="7729728" cy="1188720"/>
          </a:xfrm>
        </p:spPr>
        <p:txBody>
          <a:bodyPr/>
          <a:lstStyle/>
          <a:p>
            <a:r>
              <a:rPr lang="ru-UA" dirty="0"/>
              <a:t>Висновки</a:t>
            </a:r>
          </a:p>
        </p:txBody>
      </p:sp>
      <p:sp>
        <p:nvSpPr>
          <p:cNvPr id="3" name="Объект 2">
            <a:extLst>
              <a:ext uri="{FF2B5EF4-FFF2-40B4-BE49-F238E27FC236}">
                <a16:creationId xmlns:a16="http://schemas.microsoft.com/office/drawing/2014/main" id="{743F40F4-31E5-F60B-0DE6-5673B10EC30F}"/>
              </a:ext>
            </a:extLst>
          </p:cNvPr>
          <p:cNvSpPr>
            <a:spLocks noGrp="1"/>
          </p:cNvSpPr>
          <p:nvPr>
            <p:ph idx="1"/>
          </p:nvPr>
        </p:nvSpPr>
        <p:spPr>
          <a:xfrm>
            <a:off x="0" y="1360393"/>
            <a:ext cx="12192000" cy="5497608"/>
          </a:xfrm>
        </p:spPr>
        <p:txBody>
          <a:bodyPr>
            <a:normAutofit fontScale="25000" lnSpcReduction="20000"/>
          </a:bodyPr>
          <a:lstStyle/>
          <a:p>
            <a:pPr marL="342900" lvl="0" indent="-342900" algn="just">
              <a:lnSpc>
                <a:spcPct val="150000"/>
              </a:lnSpc>
              <a:buFont typeface="Times New Roman" panose="02020603050405020304" pitchFamily="18" charset="0"/>
              <a:buAutoNum type="arabicPeriod"/>
            </a:pPr>
            <a:r>
              <a:rPr lang="uk-UA" sz="4800" dirty="0">
                <a:effectLst/>
                <a:ea typeface="SimSun" panose="02010600030101010101" pitchFamily="2" charset="-122"/>
                <a:cs typeface="Times New Roman" panose="02020603050405020304" pitchFamily="18" charset="0"/>
              </a:rPr>
              <a:t>За даними літературних джерел та практики спорту з дослідженої теми виявлено сучасний стан впровадження олімпійської освіти в спортивних школах в Україні та за кордоном. </a:t>
            </a:r>
            <a:r>
              <a:rPr lang="uk-UA" sz="4800" dirty="0">
                <a:solidFill>
                  <a:srgbClr val="000000"/>
                </a:solidFill>
                <a:effectLst/>
                <a:ea typeface="SimSun" panose="02010600030101010101" pitchFamily="2" charset="-122"/>
                <a:cs typeface="Times New Roman" panose="02020603050405020304" pitchFamily="18" charset="0"/>
              </a:rPr>
              <a:t>Україна є одним зі світових лідерів за масштабами організації олімпійських досліджень, поширенням ідей </a:t>
            </a:r>
            <a:r>
              <a:rPr lang="uk-UA" sz="4800" dirty="0" err="1">
                <a:solidFill>
                  <a:srgbClr val="000000"/>
                </a:solidFill>
                <a:effectLst/>
                <a:ea typeface="SimSun" panose="02010600030101010101" pitchFamily="2" charset="-122"/>
                <a:cs typeface="Times New Roman" panose="02020603050405020304" pitchFamily="18" charset="0"/>
              </a:rPr>
              <a:t>олімпізму</a:t>
            </a:r>
            <a:r>
              <a:rPr lang="uk-UA" sz="4800" dirty="0">
                <a:solidFill>
                  <a:srgbClr val="000000"/>
                </a:solidFill>
                <a:effectLst/>
                <a:ea typeface="SimSun" panose="02010600030101010101" pitchFamily="2" charset="-122"/>
                <a:cs typeface="Times New Roman" panose="02020603050405020304" pitchFamily="18" charset="0"/>
              </a:rPr>
              <a:t> та розробкою матеріалів, що дозволяють використовувати надбання олімпійського спорту в гуманітарній освіті. Низька науковців в Україні займалася питаннями впровадження олімпійської освіти в навчальні заклади України. Треба відмітити, що визнання досягнення нашої країни в поширенні олімпійських ідей і цінностей стало можливим завдяки активній співпраці Олімпійської академії України з Національним олімпійським комітетом України.  Але </a:t>
            </a:r>
            <a:r>
              <a:rPr lang="uk-UA" sz="4800" dirty="0">
                <a:effectLst/>
                <a:ea typeface="SimSun" panose="02010600030101010101" pitchFamily="2" charset="-122"/>
                <a:cs typeface="Times New Roman" panose="02020603050405020304" pitchFamily="18" charset="0"/>
              </a:rPr>
              <a:t>в українській науковій та методичній літературі малодослідженими залишаються питання щодо впровадження олімпійської освіти в ДЮСШ.</a:t>
            </a:r>
            <a:endParaRPr lang="ru-UA" sz="4800" dirty="0">
              <a:effectLst/>
              <a:ea typeface="SimSun" panose="02010600030101010101" pitchFamily="2" charset="-122"/>
              <a:cs typeface="Times New Roman" panose="02020603050405020304" pitchFamily="18" charset="0"/>
            </a:endParaRPr>
          </a:p>
          <a:p>
            <a:pPr marL="342900" lvl="0" indent="-342900" algn="just">
              <a:lnSpc>
                <a:spcPct val="150000"/>
              </a:lnSpc>
              <a:buFont typeface="Times New Roman" panose="02020603050405020304" pitchFamily="18" charset="0"/>
              <a:buAutoNum type="arabicPeriod"/>
            </a:pPr>
            <a:r>
              <a:rPr lang="uk-UA" sz="4800" dirty="0">
                <a:effectLst/>
                <a:ea typeface="SimSun" panose="02010600030101010101" pitchFamily="2" charset="-122"/>
                <a:cs typeface="Times New Roman" panose="02020603050405020304" pitchFamily="18" charset="0"/>
              </a:rPr>
              <a:t>На шляху впровадження Олімпійської освіти, виходячи з анкетування, існують проблеми. Однією з таких проблем є звичайно військова ситуація в Україні, що обмежує час на проведення масових заходів, часті повітряні тривоги ускладнюють проведення Олімпійських свят, "Олімпійських уроків", інтерактивних занять та ін. заходів. Друга проблема – це проблема фінансування. Відсутність цільового фінансування на освітні компоненти, що необхідні ДЮСШ. Це стосується закупівлі методичних посібників, створення навчальних стендів, організації екскурсій та проведення інтерактивних заходів.  Третя </a:t>
            </a:r>
            <a:r>
              <a:rPr lang="uk-UA" sz="4800">
                <a:effectLst/>
                <a:ea typeface="SimSun" panose="02010600030101010101" pitchFamily="2" charset="-122"/>
                <a:cs typeface="Times New Roman" panose="02020603050405020304" pitchFamily="18" charset="0"/>
              </a:rPr>
              <a:t>проблема </a:t>
            </a:r>
            <a:r>
              <a:rPr lang="uk-UA" sz="4800">
                <a:ea typeface="SimSun" panose="02010600030101010101" pitchFamily="2" charset="-122"/>
                <a:cs typeface="Times New Roman" panose="02020603050405020304" pitchFamily="18" charset="0"/>
              </a:rPr>
              <a:t>полягає</a:t>
            </a:r>
            <a:r>
              <a:rPr lang="uk-UA" sz="4800">
                <a:effectLst/>
                <a:ea typeface="SimSun" panose="02010600030101010101" pitchFamily="2" charset="-122"/>
                <a:cs typeface="Times New Roman" panose="02020603050405020304" pitchFamily="18" charset="0"/>
              </a:rPr>
              <a:t> </a:t>
            </a:r>
            <a:r>
              <a:rPr lang="uk-UA" sz="4800" dirty="0">
                <a:effectLst/>
                <a:ea typeface="SimSun" panose="02010600030101010101" pitchFamily="2" charset="-122"/>
                <a:cs typeface="Times New Roman" panose="02020603050405020304" pitchFamily="18" charset="0"/>
              </a:rPr>
              <a:t>у відношенні тренерів до впровадження ОО в навчально-виховний процес ДЮСШ. Високе навантаження та низька оплата праці призводять до того, що тренери не мають часу чи мотивації для самостійного пошуку, розробки та проведення додаткових освітніх заходів.</a:t>
            </a:r>
            <a:endParaRPr lang="ru-UA" sz="4800" dirty="0">
              <a:effectLst/>
              <a:ea typeface="SimSun" panose="02010600030101010101" pitchFamily="2" charset="-122"/>
              <a:cs typeface="Times New Roman" panose="02020603050405020304" pitchFamily="18" charset="0"/>
            </a:endParaRPr>
          </a:p>
          <a:p>
            <a:pPr marL="342900" lvl="0" indent="-342900" algn="just">
              <a:lnSpc>
                <a:spcPct val="150000"/>
              </a:lnSpc>
              <a:buFont typeface="Times New Roman" panose="02020603050405020304" pitchFamily="18" charset="0"/>
              <a:buAutoNum type="arabicPeriod"/>
            </a:pPr>
            <a:r>
              <a:rPr lang="uk-UA" sz="4800" dirty="0">
                <a:effectLst/>
                <a:ea typeface="Times New Roman" panose="02020603050405020304" pitchFamily="18" charset="0"/>
              </a:rPr>
              <a:t>Більшість тренерів в ДЮСШ, маючи вищу фізкультурну освіту, не отримували спеціалізованої підготовки з Олімпійської освіти. Тренери не володіли інтерактивними методиками викладання ОО. Ситуація, що викликала занепокоєння змінилася на краще після впровадження сучасних і дієвих заходів по програмі моделі впровадження ОО в ДЮСШ. </a:t>
            </a:r>
            <a:endParaRPr lang="ru-UA" sz="4800" dirty="0">
              <a:effectLst/>
              <a:ea typeface="Times New Roman" panose="02020603050405020304" pitchFamily="18" charset="0"/>
            </a:endParaRPr>
          </a:p>
          <a:p>
            <a:pPr marL="342900" lvl="0" indent="-342900" algn="just">
              <a:lnSpc>
                <a:spcPct val="150000"/>
              </a:lnSpc>
              <a:buFont typeface="Times New Roman" panose="02020603050405020304" pitchFamily="18" charset="0"/>
              <a:buAutoNum type="arabicPeriod"/>
              <a:tabLst>
                <a:tab pos="-3870960" algn="l"/>
                <a:tab pos="-3060700" algn="l"/>
              </a:tabLst>
            </a:pPr>
            <a:r>
              <a:rPr lang="uk-UA" sz="4800" dirty="0">
                <a:effectLst/>
                <a:ea typeface="Times New Roman" panose="02020603050405020304" pitchFamily="18" charset="0"/>
              </a:rPr>
              <a:t>Анкетування в кінці формуючого експерименту показало, що на рівень обізнаності з олімпійської тематики вплинули: щотижневі тематичні заняття «5 хвилин про Олімпійський рух» з використання мультимедійних засобів, проведення зустрічей з відомими спортивними діячами — тренерами, спортсменами, журналістами тощо; спортивні свята, вікторини, оформлення стендів на олімпійську тематику, активна робота з тренерським складом. </a:t>
            </a:r>
            <a:endParaRPr lang="ru-UA" sz="4800" dirty="0">
              <a:effectLst/>
              <a:ea typeface="Times New Roman" panose="02020603050405020304" pitchFamily="18" charset="0"/>
            </a:endParaRPr>
          </a:p>
          <a:p>
            <a:pPr marL="342900" lvl="0" indent="-342900" algn="just">
              <a:lnSpc>
                <a:spcPct val="150000"/>
              </a:lnSpc>
              <a:buFont typeface="Times New Roman" panose="02020603050405020304" pitchFamily="18" charset="0"/>
              <a:buAutoNum type="arabicPeriod"/>
            </a:pPr>
            <a:r>
              <a:rPr lang="uk-UA" sz="4800" dirty="0">
                <a:effectLst/>
                <a:ea typeface="Times New Roman" panose="02020603050405020304" pitchFamily="18" charset="0"/>
              </a:rPr>
              <a:t>Впровадження розробленої моделі дало значне достовірне покращення середнього рівня обізнаності спортсменів 13-15 років в кінці експерименту з 31,3 % до 80 %. </a:t>
            </a:r>
            <a:r>
              <a:rPr lang="uk-UA" sz="4800" dirty="0" err="1">
                <a:effectLst/>
                <a:ea typeface="Times New Roman" panose="02020603050405020304" pitchFamily="18" charset="0"/>
              </a:rPr>
              <a:t>Різиця</a:t>
            </a:r>
            <a:r>
              <a:rPr lang="uk-UA" sz="4800" dirty="0">
                <a:effectLst/>
                <a:ea typeface="Times New Roman" panose="02020603050405020304" pitchFamily="18" charset="0"/>
              </a:rPr>
              <a:t> склала 46,7 %  ( </a:t>
            </a:r>
            <a:r>
              <a:rPr lang="en-GB" sz="4800" dirty="0">
                <a:effectLst/>
                <a:ea typeface="Times New Roman" panose="02020603050405020304" pitchFamily="18" charset="0"/>
              </a:rPr>
              <a:t>P</a:t>
            </a:r>
            <a:r>
              <a:rPr lang="uk-UA" sz="4800" spc="-10" dirty="0">
                <a:effectLst/>
                <a:ea typeface="Times New Roman" panose="02020603050405020304" pitchFamily="18" charset="0"/>
              </a:rPr>
              <a:t>&lt;0,05). Що стосується </a:t>
            </a:r>
            <a:r>
              <a:rPr lang="uk-UA" sz="4800" spc="-10" dirty="0" err="1">
                <a:effectLst/>
                <a:ea typeface="Times New Roman" panose="02020603050405020304" pitchFamily="18" charset="0"/>
              </a:rPr>
              <a:t>тренерсько</a:t>
            </a:r>
            <a:r>
              <a:rPr lang="uk-UA" sz="4800" spc="-10" dirty="0">
                <a:effectLst/>
                <a:ea typeface="Times New Roman" panose="02020603050405020304" pitchFamily="18" charset="0"/>
              </a:rPr>
              <a:t>-викладацького складу, то їх показники в середньому покращилися з 42,9% на початку експерименту до 85,7% після експерименту. Різниця склала 38,8% </a:t>
            </a:r>
            <a:r>
              <a:rPr lang="uk-UA" sz="4800" dirty="0">
                <a:effectLst/>
                <a:ea typeface="Times New Roman" panose="02020603050405020304" pitchFamily="18" charset="0"/>
              </a:rPr>
              <a:t>( </a:t>
            </a:r>
            <a:r>
              <a:rPr lang="en-GB" sz="4800" dirty="0">
                <a:effectLst/>
                <a:ea typeface="Times New Roman" panose="02020603050405020304" pitchFamily="18" charset="0"/>
              </a:rPr>
              <a:t>P</a:t>
            </a:r>
            <a:r>
              <a:rPr lang="uk-UA" sz="4800" spc="-10" dirty="0">
                <a:effectLst/>
                <a:ea typeface="Times New Roman" panose="02020603050405020304" pitchFamily="18" charset="0"/>
              </a:rPr>
              <a:t>&lt;0,05).</a:t>
            </a:r>
            <a:r>
              <a:rPr lang="uk-UA" sz="4800" dirty="0">
                <a:effectLst/>
                <a:ea typeface="Times New Roman" panose="02020603050405020304" pitchFamily="18" charset="0"/>
              </a:rPr>
              <a:t> Тобто в цілому  можна говорити про ефективність розробленої моделі в умовах конкретної ДЮСШ.</a:t>
            </a:r>
            <a:endParaRPr lang="ru-UA" sz="4800" dirty="0">
              <a:effectLst/>
              <a:ea typeface="Times New Roman" panose="02020603050405020304" pitchFamily="18" charset="0"/>
            </a:endParaRPr>
          </a:p>
          <a:p>
            <a:br>
              <a:rPr lang="uk-UA" sz="1800" b="1" dirty="0">
                <a:effectLst/>
                <a:latin typeface="Times New Roman" panose="02020603050405020304" pitchFamily="18" charset="0"/>
                <a:ea typeface="Times New Roman" panose="02020603050405020304" pitchFamily="18" charset="0"/>
              </a:rPr>
            </a:br>
            <a:r>
              <a:rPr lang="uk-UA" sz="1800" b="1" dirty="0">
                <a:effectLst/>
                <a:latin typeface="Times New Roman" panose="02020603050405020304" pitchFamily="18" charset="0"/>
                <a:ea typeface="Times New Roman" panose="02020603050405020304" pitchFamily="18" charset="0"/>
              </a:rPr>
              <a:t> </a:t>
            </a:r>
            <a:endParaRPr lang="ru-UA" sz="1800" dirty="0">
              <a:effectLst/>
              <a:latin typeface="Times New Roman" panose="02020603050405020304" pitchFamily="18" charset="0"/>
              <a:ea typeface="Times New Roman" panose="02020603050405020304" pitchFamily="18" charset="0"/>
            </a:endParaRPr>
          </a:p>
          <a:p>
            <a:endParaRPr lang="ru-UA" dirty="0"/>
          </a:p>
        </p:txBody>
      </p:sp>
    </p:spTree>
    <p:extLst>
      <p:ext uri="{BB962C8B-B14F-4D97-AF65-F5344CB8AC3E}">
        <p14:creationId xmlns:p14="http://schemas.microsoft.com/office/powerpoint/2010/main" val="274362903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B18F79E-69E5-B009-3105-8637C7B8681D}"/>
              </a:ext>
            </a:extLst>
          </p:cNvPr>
          <p:cNvSpPr>
            <a:spLocks noGrp="1"/>
          </p:cNvSpPr>
          <p:nvPr>
            <p:ph type="title"/>
          </p:nvPr>
        </p:nvSpPr>
        <p:spPr>
          <a:xfrm>
            <a:off x="2231136" y="2403527"/>
            <a:ext cx="7729728" cy="1188720"/>
          </a:xfrm>
        </p:spPr>
        <p:txBody>
          <a:bodyPr/>
          <a:lstStyle/>
          <a:p>
            <a:r>
              <a:rPr lang="ru-UA" dirty="0"/>
              <a:t>Дякую за увагу!!!</a:t>
            </a:r>
          </a:p>
        </p:txBody>
      </p:sp>
      <p:pic>
        <p:nvPicPr>
          <p:cNvPr id="5" name="Рисунок 4">
            <a:extLst>
              <a:ext uri="{FF2B5EF4-FFF2-40B4-BE49-F238E27FC236}">
                <a16:creationId xmlns:a16="http://schemas.microsoft.com/office/drawing/2014/main" id="{3A7C1221-A9D4-8B42-A6D5-E671844F5E0A}"/>
              </a:ext>
            </a:extLst>
          </p:cNvPr>
          <p:cNvPicPr>
            <a:picLocks noChangeAspect="1"/>
          </p:cNvPicPr>
          <p:nvPr/>
        </p:nvPicPr>
        <p:blipFill>
          <a:blip r:embed="rId2"/>
          <a:stretch>
            <a:fillRect/>
          </a:stretch>
        </p:blipFill>
        <p:spPr>
          <a:xfrm>
            <a:off x="8728972" y="0"/>
            <a:ext cx="3609165" cy="3592247"/>
          </a:xfrm>
          <a:prstGeom prst="rect">
            <a:avLst/>
          </a:prstGeom>
        </p:spPr>
      </p:pic>
      <p:pic>
        <p:nvPicPr>
          <p:cNvPr id="7" name="Рисунок 6">
            <a:extLst>
              <a:ext uri="{FF2B5EF4-FFF2-40B4-BE49-F238E27FC236}">
                <a16:creationId xmlns:a16="http://schemas.microsoft.com/office/drawing/2014/main" id="{CAA6B168-5D53-E109-191C-A770C5B65AF6}"/>
              </a:ext>
            </a:extLst>
          </p:cNvPr>
          <p:cNvPicPr>
            <a:picLocks noChangeAspect="1"/>
          </p:cNvPicPr>
          <p:nvPr/>
        </p:nvPicPr>
        <p:blipFill>
          <a:blip r:embed="rId3"/>
          <a:stretch>
            <a:fillRect/>
          </a:stretch>
        </p:blipFill>
        <p:spPr>
          <a:xfrm>
            <a:off x="0" y="15329"/>
            <a:ext cx="4254398" cy="6104965"/>
          </a:xfrm>
          <a:prstGeom prst="rect">
            <a:avLst/>
          </a:prstGeom>
        </p:spPr>
      </p:pic>
      <p:pic>
        <p:nvPicPr>
          <p:cNvPr id="9" name="Рисунок 8">
            <a:extLst>
              <a:ext uri="{FF2B5EF4-FFF2-40B4-BE49-F238E27FC236}">
                <a16:creationId xmlns:a16="http://schemas.microsoft.com/office/drawing/2014/main" id="{4E959DF9-8ED7-7361-6D43-C99FABA00690}"/>
              </a:ext>
            </a:extLst>
          </p:cNvPr>
          <p:cNvPicPr>
            <a:picLocks noChangeAspect="1"/>
          </p:cNvPicPr>
          <p:nvPr/>
        </p:nvPicPr>
        <p:blipFill>
          <a:blip r:embed="rId4"/>
          <a:stretch>
            <a:fillRect/>
          </a:stretch>
        </p:blipFill>
        <p:spPr>
          <a:xfrm>
            <a:off x="8004611" y="4109847"/>
            <a:ext cx="4223311" cy="2797944"/>
          </a:xfrm>
          <a:prstGeom prst="rect">
            <a:avLst/>
          </a:prstGeom>
        </p:spPr>
      </p:pic>
      <p:pic>
        <p:nvPicPr>
          <p:cNvPr id="11" name="Рисунок 10">
            <a:extLst>
              <a:ext uri="{FF2B5EF4-FFF2-40B4-BE49-F238E27FC236}">
                <a16:creationId xmlns:a16="http://schemas.microsoft.com/office/drawing/2014/main" id="{71F1567E-831B-EF39-3CBC-CEA730721D04}"/>
              </a:ext>
            </a:extLst>
          </p:cNvPr>
          <p:cNvPicPr>
            <a:picLocks noChangeAspect="1"/>
          </p:cNvPicPr>
          <p:nvPr/>
        </p:nvPicPr>
        <p:blipFill>
          <a:blip r:embed="rId5"/>
          <a:stretch>
            <a:fillRect/>
          </a:stretch>
        </p:blipFill>
        <p:spPr>
          <a:xfrm>
            <a:off x="4758360" y="3627309"/>
            <a:ext cx="2855044" cy="3280482"/>
          </a:xfrm>
          <a:prstGeom prst="rect">
            <a:avLst/>
          </a:prstGeom>
        </p:spPr>
      </p:pic>
      <p:pic>
        <p:nvPicPr>
          <p:cNvPr id="13" name="Рисунок 12">
            <a:extLst>
              <a:ext uri="{FF2B5EF4-FFF2-40B4-BE49-F238E27FC236}">
                <a16:creationId xmlns:a16="http://schemas.microsoft.com/office/drawing/2014/main" id="{8EE3161C-ED49-85EB-5AC2-800268FBA5FD}"/>
              </a:ext>
            </a:extLst>
          </p:cNvPr>
          <p:cNvPicPr>
            <a:picLocks noChangeAspect="1"/>
          </p:cNvPicPr>
          <p:nvPr/>
        </p:nvPicPr>
        <p:blipFill>
          <a:blip r:embed="rId6"/>
          <a:stretch>
            <a:fillRect/>
          </a:stretch>
        </p:blipFill>
        <p:spPr>
          <a:xfrm>
            <a:off x="3996523" y="41891"/>
            <a:ext cx="3459582" cy="2654148"/>
          </a:xfrm>
          <a:prstGeom prst="rect">
            <a:avLst/>
          </a:prstGeom>
        </p:spPr>
      </p:pic>
    </p:spTree>
    <p:extLst>
      <p:ext uri="{BB962C8B-B14F-4D97-AF65-F5344CB8AC3E}">
        <p14:creationId xmlns:p14="http://schemas.microsoft.com/office/powerpoint/2010/main" val="37817339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221048A-9238-F87B-2F30-1B2035968514}"/>
              </a:ext>
            </a:extLst>
          </p:cNvPr>
          <p:cNvSpPr>
            <a:spLocks noGrp="1"/>
          </p:cNvSpPr>
          <p:nvPr>
            <p:ph type="title"/>
          </p:nvPr>
        </p:nvSpPr>
        <p:spPr>
          <a:xfrm>
            <a:off x="1460427" y="389927"/>
            <a:ext cx="7729728" cy="1188720"/>
          </a:xfrm>
        </p:spPr>
        <p:txBody>
          <a:bodyPr/>
          <a:lstStyle/>
          <a:p>
            <a:r>
              <a:rPr lang="ru-UA" dirty="0"/>
              <a:t>Актуальність</a:t>
            </a:r>
          </a:p>
        </p:txBody>
      </p:sp>
      <p:sp>
        <p:nvSpPr>
          <p:cNvPr id="3" name="Объект 2">
            <a:extLst>
              <a:ext uri="{FF2B5EF4-FFF2-40B4-BE49-F238E27FC236}">
                <a16:creationId xmlns:a16="http://schemas.microsoft.com/office/drawing/2014/main" id="{3DF70277-9C54-F979-B09F-AEAF55214B4D}"/>
              </a:ext>
            </a:extLst>
          </p:cNvPr>
          <p:cNvSpPr>
            <a:spLocks noGrp="1"/>
          </p:cNvSpPr>
          <p:nvPr>
            <p:ph idx="1"/>
          </p:nvPr>
        </p:nvSpPr>
        <p:spPr>
          <a:xfrm>
            <a:off x="169817" y="2144564"/>
            <a:ext cx="10524897" cy="4504430"/>
          </a:xfrm>
        </p:spPr>
        <p:txBody>
          <a:bodyPr>
            <a:normAutofit fontScale="92500" lnSpcReduction="10000"/>
          </a:bodyPr>
          <a:lstStyle/>
          <a:p>
            <a:pPr indent="450215" algn="just">
              <a:lnSpc>
                <a:spcPct val="113000"/>
              </a:lnSpc>
            </a:pPr>
            <a:r>
              <a:rPr lang="uk-UA" sz="1800" dirty="0">
                <a:solidFill>
                  <a:schemeClr val="tx1">
                    <a:lumMod val="95000"/>
                  </a:schemeClr>
                </a:solidFill>
                <a:effectLst/>
                <a:ea typeface="SimSun" panose="02010600030101010101" pitchFamily="2" charset="-122"/>
                <a:cs typeface="Times New Roman" panose="02020603050405020304" pitchFamily="18" charset="0"/>
              </a:rPr>
              <a:t>Сьогодні, як ніколи, національною ідеєю українського суспільства виступає єднання нації, збереження і вдосконалення держави, захист її територіальної цілісності, самовіддана праця зі зміцнення економіки країни.</a:t>
            </a:r>
            <a:r>
              <a:rPr lang="uk-UA" sz="1800" dirty="0">
                <a:solidFill>
                  <a:schemeClr val="tx1">
                    <a:lumMod val="95000"/>
                  </a:schemeClr>
                </a:solidFill>
                <a:effectLst/>
                <a:ea typeface="SimSun" panose="02010600030101010101" pitchFamily="2" charset="-122"/>
                <a:cs typeface="Calibri" panose="020F0502020204030204" pitchFamily="34" charset="0"/>
              </a:rPr>
              <a:t> В Україні та інших країнах олімпійська освіта впроваджується у спортивних школах на основі принципів Олімпійської хартії, але її сучасний стан неоднорідний і залежить від регіональних ініціатив, методичної підтримки та рівня зацікавленості керівництва. Основна увага приділяється формуванню у молоді цінностей </a:t>
            </a:r>
            <a:r>
              <a:rPr lang="uk-UA" sz="1800" dirty="0" err="1">
                <a:solidFill>
                  <a:schemeClr val="tx1">
                    <a:lumMod val="95000"/>
                  </a:schemeClr>
                </a:solidFill>
                <a:effectLst/>
                <a:ea typeface="SimSun" panose="02010600030101010101" pitchFamily="2" charset="-122"/>
                <a:cs typeface="Calibri" panose="020F0502020204030204" pitchFamily="34" charset="0"/>
              </a:rPr>
              <a:t>олімпізму</a:t>
            </a:r>
            <a:r>
              <a:rPr lang="uk-UA" sz="1800" dirty="0">
                <a:solidFill>
                  <a:schemeClr val="tx1">
                    <a:lumMod val="95000"/>
                  </a:schemeClr>
                </a:solidFill>
                <a:effectLst/>
                <a:ea typeface="SimSun" panose="02010600030101010101" pitchFamily="2" charset="-122"/>
                <a:cs typeface="Calibri" panose="020F0502020204030204" pitchFamily="34" charset="0"/>
              </a:rPr>
              <a:t> через освітні програми та спортивні заходи, але часто не вистачає єдиних стандартів та комплексного підходу до інтеграції олімпійської освіти в дитячі-юнацькі </a:t>
            </a:r>
            <a:r>
              <a:rPr lang="uk-UA" sz="1800" dirty="0" err="1">
                <a:solidFill>
                  <a:schemeClr val="tx1">
                    <a:lumMod val="95000"/>
                  </a:schemeClr>
                </a:solidFill>
                <a:effectLst/>
                <a:ea typeface="SimSun" panose="02010600030101010101" pitchFamily="2" charset="-122"/>
                <a:cs typeface="Calibri" panose="020F0502020204030204" pitchFamily="34" charset="0"/>
              </a:rPr>
              <a:t>щколи</a:t>
            </a:r>
            <a:r>
              <a:rPr lang="uk-UA" sz="1800" dirty="0">
                <a:solidFill>
                  <a:schemeClr val="tx1">
                    <a:lumMod val="95000"/>
                  </a:schemeClr>
                </a:solidFill>
                <a:effectLst/>
                <a:ea typeface="SimSun" panose="02010600030101010101" pitchFamily="2" charset="-122"/>
                <a:cs typeface="Calibri" panose="020F0502020204030204" pitchFamily="34" charset="0"/>
              </a:rPr>
              <a:t> різного рівня. </a:t>
            </a:r>
            <a:endParaRPr lang="ru-UA" sz="1800" dirty="0">
              <a:solidFill>
                <a:schemeClr val="tx1">
                  <a:lumMod val="95000"/>
                </a:schemeClr>
              </a:solidFill>
              <a:effectLst/>
              <a:ea typeface="SimSun" panose="02010600030101010101" pitchFamily="2" charset="-122"/>
              <a:cs typeface="Times New Roman" panose="02020603050405020304" pitchFamily="18" charset="0"/>
            </a:endParaRPr>
          </a:p>
          <a:p>
            <a:pPr indent="450215" algn="just">
              <a:lnSpc>
                <a:spcPct val="113000"/>
              </a:lnSpc>
            </a:pPr>
            <a:r>
              <a:rPr lang="uk-UA" sz="1800" dirty="0">
                <a:solidFill>
                  <a:schemeClr val="tx1">
                    <a:lumMod val="95000"/>
                  </a:schemeClr>
                </a:solidFill>
                <a:effectLst/>
                <a:ea typeface="SimSun" panose="02010600030101010101" pitchFamily="2" charset="-122"/>
                <a:cs typeface="Times New Roman" panose="02020603050405020304" pitchFamily="18" charset="0"/>
              </a:rPr>
              <a:t>Науковці підкреслюють важливість формування всебічно розвиненої особистості юного спортсмена, орієнтованої на принципи чесної гри, поваги та здорового способу життя. Але недостатня розробленість та впровадження системного підходу до олімпійської освіти в ДЮСШ робить її не вирішеною до кінця. Стає потреба в удосконаленні навчально-виховного процесу в ДЮСШ шляхом інтеграції олімпійських ідеалів.</a:t>
            </a:r>
            <a:endParaRPr lang="ru-UA" sz="1800" dirty="0">
              <a:solidFill>
                <a:schemeClr val="tx1">
                  <a:lumMod val="95000"/>
                </a:schemeClr>
              </a:solidFill>
              <a:effectLst/>
              <a:ea typeface="SimSun" panose="02010600030101010101" pitchFamily="2" charset="-122"/>
              <a:cs typeface="Times New Roman" panose="02020603050405020304" pitchFamily="18" charset="0"/>
            </a:endParaRPr>
          </a:p>
          <a:p>
            <a:pPr indent="450215" algn="just">
              <a:lnSpc>
                <a:spcPct val="113000"/>
              </a:lnSpc>
            </a:pPr>
            <a:r>
              <a:rPr lang="uk-UA" sz="1800" dirty="0">
                <a:solidFill>
                  <a:schemeClr val="tx1">
                    <a:lumMod val="95000"/>
                  </a:schemeClr>
                </a:solidFill>
                <a:effectLst/>
                <a:ea typeface="SimSun" panose="02010600030101010101" pitchFamily="2" charset="-122"/>
                <a:cs typeface="Times New Roman" panose="02020603050405020304" pitchFamily="18" charset="0"/>
              </a:rPr>
              <a:t> У зв’язку з цим, можна вважати цю тему дослідження актуальною , а її удосконалення важливим.</a:t>
            </a:r>
            <a:endParaRPr lang="ru-UA" sz="1800" dirty="0">
              <a:solidFill>
                <a:schemeClr val="tx1">
                  <a:lumMod val="95000"/>
                </a:schemeClr>
              </a:solidFill>
              <a:effectLst/>
              <a:ea typeface="SimSun" panose="02010600030101010101" pitchFamily="2" charset="-122"/>
              <a:cs typeface="Times New Roman" panose="02020603050405020304" pitchFamily="18" charset="0"/>
            </a:endParaRPr>
          </a:p>
          <a:p>
            <a:pPr indent="450215" algn="just">
              <a:lnSpc>
                <a:spcPct val="113000"/>
              </a:lnSpc>
            </a:pPr>
            <a:r>
              <a:rPr lang="uk-UA" sz="1800" b="1" kern="1800" dirty="0">
                <a:solidFill>
                  <a:schemeClr val="tx1">
                    <a:lumMod val="95000"/>
                  </a:schemeClr>
                </a:solidFill>
                <a:effectLst/>
                <a:ea typeface="SimSun" panose="02010600030101010101" pitchFamily="2" charset="-122"/>
                <a:cs typeface="Times New Roman" panose="02020603050405020304" pitchFamily="18" charset="0"/>
              </a:rPr>
              <a:t>Мета дослідження</a:t>
            </a:r>
            <a:r>
              <a:rPr lang="uk-UA" sz="1800" dirty="0">
                <a:solidFill>
                  <a:schemeClr val="tx1">
                    <a:lumMod val="95000"/>
                  </a:schemeClr>
                </a:solidFill>
                <a:effectLst/>
                <a:ea typeface="SimSun" panose="02010600030101010101" pitchFamily="2" charset="-122"/>
                <a:cs typeface="Times New Roman" panose="02020603050405020304" pitchFamily="18" charset="0"/>
              </a:rPr>
              <a:t>– дослідити сучасний стан впровадження олімпійської освіти в спортивних школах в Україні. Розробити  модель впровадження олімпійської освіти в навчально-виховний процес ДЮСШ </a:t>
            </a:r>
            <a:r>
              <a:rPr lang="uk-UA" sz="1800" dirty="0" err="1">
                <a:solidFill>
                  <a:schemeClr val="tx1">
                    <a:lumMod val="95000"/>
                  </a:schemeClr>
                </a:solidFill>
                <a:effectLst/>
                <a:ea typeface="SimSun" panose="02010600030101010101" pitchFamily="2" charset="-122"/>
                <a:cs typeface="Times New Roman" panose="02020603050405020304" pitchFamily="18" charset="0"/>
              </a:rPr>
              <a:t>Миколаїва</a:t>
            </a:r>
            <a:r>
              <a:rPr lang="uk-UA" sz="1800" dirty="0">
                <a:solidFill>
                  <a:schemeClr val="tx1">
                    <a:lumMod val="95000"/>
                  </a:schemeClr>
                </a:solidFill>
                <a:effectLst/>
                <a:ea typeface="SimSun" panose="02010600030101010101" pitchFamily="2" charset="-122"/>
                <a:cs typeface="Times New Roman" panose="02020603050405020304" pitchFamily="18" charset="0"/>
              </a:rPr>
              <a:t>.</a:t>
            </a:r>
            <a:endParaRPr lang="ru-UA" sz="1800" dirty="0">
              <a:solidFill>
                <a:schemeClr val="tx1">
                  <a:lumMod val="95000"/>
                </a:schemeClr>
              </a:solidFill>
              <a:effectLst/>
              <a:ea typeface="SimSun" panose="02010600030101010101" pitchFamily="2" charset="-122"/>
              <a:cs typeface="Times New Roman" panose="02020603050405020304" pitchFamily="18" charset="0"/>
            </a:endParaRPr>
          </a:p>
          <a:p>
            <a:endParaRPr lang="ru-UA" dirty="0"/>
          </a:p>
        </p:txBody>
      </p:sp>
      <p:pic>
        <p:nvPicPr>
          <p:cNvPr id="10" name="Рисунок 9">
            <a:extLst>
              <a:ext uri="{FF2B5EF4-FFF2-40B4-BE49-F238E27FC236}">
                <a16:creationId xmlns:a16="http://schemas.microsoft.com/office/drawing/2014/main" id="{AA133427-074F-374D-C699-200C12296D54}"/>
              </a:ext>
            </a:extLst>
          </p:cNvPr>
          <p:cNvPicPr>
            <a:picLocks noChangeAspect="1"/>
          </p:cNvPicPr>
          <p:nvPr/>
        </p:nvPicPr>
        <p:blipFill>
          <a:blip r:embed="rId2"/>
          <a:stretch>
            <a:fillRect/>
          </a:stretch>
        </p:blipFill>
        <p:spPr>
          <a:xfrm>
            <a:off x="9462995" y="209006"/>
            <a:ext cx="2463437" cy="1935558"/>
          </a:xfrm>
          <a:prstGeom prst="rect">
            <a:avLst/>
          </a:prstGeom>
        </p:spPr>
      </p:pic>
    </p:spTree>
    <p:extLst>
      <p:ext uri="{BB962C8B-B14F-4D97-AF65-F5344CB8AC3E}">
        <p14:creationId xmlns:p14="http://schemas.microsoft.com/office/powerpoint/2010/main" val="394876586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212115DB-369D-83E9-AFB2-1218304FA0F7}"/>
              </a:ext>
            </a:extLst>
          </p:cNvPr>
          <p:cNvSpPr>
            <a:spLocks noGrp="1"/>
          </p:cNvSpPr>
          <p:nvPr>
            <p:ph idx="1"/>
          </p:nvPr>
        </p:nvSpPr>
        <p:spPr>
          <a:xfrm>
            <a:off x="0" y="104503"/>
            <a:ext cx="12083143" cy="5464629"/>
          </a:xfrm>
        </p:spPr>
        <p:txBody>
          <a:bodyPr/>
          <a:lstStyle/>
          <a:p>
            <a:pPr indent="450215" algn="just">
              <a:lnSpc>
                <a:spcPct val="113000"/>
              </a:lnSpc>
            </a:pPr>
            <a:r>
              <a:rPr lang="uk-UA" sz="1800" b="1" dirty="0">
                <a:solidFill>
                  <a:schemeClr val="tx1"/>
                </a:solidFill>
                <a:effectLst/>
                <a:ea typeface="SimSun" panose="02010600030101010101" pitchFamily="2" charset="-122"/>
                <a:cs typeface="Times New Roman" panose="02020603050405020304" pitchFamily="18" charset="0"/>
              </a:rPr>
              <a:t>Об'єктом дослідження є:</a:t>
            </a:r>
            <a:r>
              <a:rPr lang="uk-UA" sz="1800" dirty="0">
                <a:solidFill>
                  <a:schemeClr val="tx1"/>
                </a:solidFill>
                <a:effectLst/>
                <a:ea typeface="SimSun" panose="02010600030101010101" pitchFamily="2" charset="-122"/>
                <a:cs typeface="Times New Roman" panose="02020603050405020304" pitchFamily="18" charset="0"/>
              </a:rPr>
              <a:t> навчально-виховний процес у дитячо-юнацьких спортивних школах України.</a:t>
            </a:r>
            <a:endParaRPr lang="ru-UA" sz="1800" dirty="0">
              <a:solidFill>
                <a:schemeClr val="tx1"/>
              </a:solidFill>
              <a:effectLst/>
              <a:ea typeface="SimSun" panose="02010600030101010101" pitchFamily="2" charset="-122"/>
              <a:cs typeface="Times New Roman" panose="02020603050405020304" pitchFamily="18" charset="0"/>
            </a:endParaRPr>
          </a:p>
          <a:p>
            <a:pPr indent="450215" algn="just">
              <a:lnSpc>
                <a:spcPct val="113000"/>
              </a:lnSpc>
            </a:pPr>
            <a:r>
              <a:rPr lang="uk-UA" sz="1800" b="1" dirty="0">
                <a:solidFill>
                  <a:schemeClr val="tx1"/>
                </a:solidFill>
                <a:effectLst/>
                <a:ea typeface="SimSun" panose="02010600030101010101" pitchFamily="2" charset="-122"/>
                <a:cs typeface="Times New Roman" panose="02020603050405020304" pitchFamily="18" charset="0"/>
              </a:rPr>
              <a:t>Предметом дослідження є:</a:t>
            </a:r>
            <a:r>
              <a:rPr lang="uk-UA" sz="1800" dirty="0">
                <a:solidFill>
                  <a:schemeClr val="tx1"/>
                </a:solidFill>
                <a:effectLst/>
                <a:ea typeface="SimSun" panose="02010600030101010101" pitchFamily="2" charset="-122"/>
                <a:cs typeface="Times New Roman" panose="02020603050405020304" pitchFamily="18" charset="0"/>
              </a:rPr>
              <a:t> процес впровадження олімпійської освіти в навчально-виховний процес ДЮСШ.</a:t>
            </a:r>
            <a:endParaRPr lang="ru-UA" sz="1800" dirty="0">
              <a:solidFill>
                <a:schemeClr val="tx1"/>
              </a:solidFill>
              <a:effectLst/>
              <a:ea typeface="SimSun" panose="02010600030101010101" pitchFamily="2" charset="-122"/>
              <a:cs typeface="Times New Roman" panose="02020603050405020304" pitchFamily="18" charset="0"/>
            </a:endParaRPr>
          </a:p>
          <a:p>
            <a:pPr indent="450215" algn="just"/>
            <a:r>
              <a:rPr lang="uk-UA" sz="1800" b="1" kern="1800" dirty="0">
                <a:solidFill>
                  <a:schemeClr val="tx1"/>
                </a:solidFill>
                <a:effectLst/>
                <a:ea typeface="Times New Roman" panose="02020603050405020304" pitchFamily="18" charset="0"/>
              </a:rPr>
              <a:t>Завдання дослідження:</a:t>
            </a:r>
            <a:endParaRPr lang="ru-UA" sz="1800" dirty="0">
              <a:solidFill>
                <a:schemeClr val="tx1"/>
              </a:solidFill>
              <a:effectLst/>
              <a:ea typeface="Times New Roman" panose="02020603050405020304" pitchFamily="18" charset="0"/>
            </a:endParaRPr>
          </a:p>
          <a:p>
            <a:pPr marL="1257300" lvl="2" indent="-342900" algn="just">
              <a:lnSpc>
                <a:spcPct val="113000"/>
              </a:lnSpc>
              <a:buFont typeface="+mj-lt"/>
              <a:buAutoNum type="arabicParenR"/>
              <a:tabLst>
                <a:tab pos="-1710690" algn="l"/>
                <a:tab pos="630555" algn="l"/>
              </a:tabLst>
            </a:pPr>
            <a:r>
              <a:rPr lang="uk-UA" sz="1800" dirty="0">
                <a:solidFill>
                  <a:schemeClr val="tx1"/>
                </a:solidFill>
                <a:effectLst/>
                <a:ea typeface="SimSun" panose="02010600030101010101" pitchFamily="2" charset="-122"/>
                <a:cs typeface="Times New Roman" panose="02020603050405020304" pitchFamily="18" charset="0"/>
              </a:rPr>
              <a:t>Дослідити сучасний стан впровадження олімпійської освіти в спортивних школах в Україні. Виявити основні проблеми та перешкоди на шляху впровадження олімпійської освіти в ДЮСШ України.</a:t>
            </a:r>
          </a:p>
          <a:p>
            <a:pPr marL="1257300" lvl="2" indent="-342900" algn="just">
              <a:lnSpc>
                <a:spcPct val="113000"/>
              </a:lnSpc>
              <a:buFont typeface="+mj-lt"/>
              <a:buAutoNum type="arabicParenR"/>
              <a:tabLst>
                <a:tab pos="-1710690" algn="l"/>
                <a:tab pos="630555" algn="l"/>
              </a:tabLst>
            </a:pPr>
            <a:r>
              <a:rPr lang="uk-UA" sz="1800" dirty="0">
                <a:solidFill>
                  <a:schemeClr val="tx1"/>
                </a:solidFill>
                <a:effectLst/>
                <a:ea typeface="SimSun" panose="02010600030101010101" pitchFamily="2" charset="-122"/>
                <a:cs typeface="Times New Roman" panose="02020603050405020304" pitchFamily="18" charset="0"/>
              </a:rPr>
              <a:t>Розробити модель впровадження олімпійської освіти в навчально-виховний процес ДЮСШ.</a:t>
            </a:r>
          </a:p>
          <a:p>
            <a:pPr marL="1257300" lvl="2" indent="-342900" algn="just">
              <a:lnSpc>
                <a:spcPct val="113000"/>
              </a:lnSpc>
              <a:buFont typeface="+mj-lt"/>
              <a:buAutoNum type="arabicParenR"/>
              <a:tabLst>
                <a:tab pos="-1710690" algn="l"/>
                <a:tab pos="630555" algn="l"/>
              </a:tabLst>
            </a:pPr>
            <a:r>
              <a:rPr lang="uk-UA" sz="1800" dirty="0">
                <a:solidFill>
                  <a:schemeClr val="tx1"/>
                </a:solidFill>
                <a:effectLst/>
                <a:ea typeface="SimSun" panose="02010600030101010101" pitchFamily="2" charset="-122"/>
                <a:cs typeface="Times New Roman" panose="02020603050405020304" pitchFamily="18" charset="0"/>
              </a:rPr>
              <a:t>Експериментально перевірити ефективність розробленої моделі в умовах конкретної ДЮСШ.</a:t>
            </a:r>
            <a:endParaRPr lang="ru-UA" sz="1800" dirty="0">
              <a:solidFill>
                <a:schemeClr val="tx1"/>
              </a:solidFill>
              <a:effectLst/>
              <a:ea typeface="SimSun" panose="02010600030101010101" pitchFamily="2" charset="-122"/>
              <a:cs typeface="Times New Roman" panose="02020603050405020304" pitchFamily="18" charset="0"/>
            </a:endParaRPr>
          </a:p>
          <a:p>
            <a:pPr marL="1257300" lvl="2" indent="-342900" algn="just">
              <a:lnSpc>
                <a:spcPct val="113000"/>
              </a:lnSpc>
              <a:buFont typeface="+mj-lt"/>
              <a:buAutoNum type="arabicParenR"/>
              <a:tabLst>
                <a:tab pos="-1710690" algn="l"/>
                <a:tab pos="630555" algn="l"/>
              </a:tabLst>
            </a:pPr>
            <a:endParaRPr lang="uk-UA" sz="1800" dirty="0">
              <a:solidFill>
                <a:schemeClr val="tx1"/>
              </a:solidFill>
              <a:effectLst/>
              <a:ea typeface="SimSun" panose="02010600030101010101" pitchFamily="2" charset="-122"/>
              <a:cs typeface="Times New Roman" panose="02020603050405020304" pitchFamily="18" charset="0"/>
            </a:endParaRPr>
          </a:p>
          <a:p>
            <a:pPr marL="914400" lvl="2" indent="0" algn="just">
              <a:lnSpc>
                <a:spcPct val="113000"/>
              </a:lnSpc>
              <a:buNone/>
              <a:tabLst>
                <a:tab pos="-1710690" algn="l"/>
                <a:tab pos="630555" algn="l"/>
              </a:tabLst>
            </a:pPr>
            <a:endParaRPr lang="ru-UA" sz="1800" dirty="0">
              <a:solidFill>
                <a:schemeClr val="tx1"/>
              </a:solidFill>
              <a:effectLst/>
              <a:ea typeface="SimSun" panose="02010600030101010101" pitchFamily="2" charset="-122"/>
              <a:cs typeface="Times New Roman" panose="02020603050405020304" pitchFamily="18" charset="0"/>
            </a:endParaRPr>
          </a:p>
          <a:p>
            <a:endParaRPr lang="ru-UA" dirty="0"/>
          </a:p>
        </p:txBody>
      </p:sp>
      <p:pic>
        <p:nvPicPr>
          <p:cNvPr id="5" name="Рисунок 4">
            <a:extLst>
              <a:ext uri="{FF2B5EF4-FFF2-40B4-BE49-F238E27FC236}">
                <a16:creationId xmlns:a16="http://schemas.microsoft.com/office/drawing/2014/main" id="{60557FF9-44E5-5BE0-EA85-9D8827B30A31}"/>
              </a:ext>
            </a:extLst>
          </p:cNvPr>
          <p:cNvPicPr>
            <a:picLocks noChangeAspect="1"/>
          </p:cNvPicPr>
          <p:nvPr/>
        </p:nvPicPr>
        <p:blipFill>
          <a:blip r:embed="rId2"/>
          <a:stretch>
            <a:fillRect/>
          </a:stretch>
        </p:blipFill>
        <p:spPr>
          <a:xfrm>
            <a:off x="0" y="3065649"/>
            <a:ext cx="3908381" cy="3792351"/>
          </a:xfrm>
          <a:prstGeom prst="rect">
            <a:avLst/>
          </a:prstGeom>
        </p:spPr>
      </p:pic>
      <p:pic>
        <p:nvPicPr>
          <p:cNvPr id="7" name="Рисунок 6">
            <a:extLst>
              <a:ext uri="{FF2B5EF4-FFF2-40B4-BE49-F238E27FC236}">
                <a16:creationId xmlns:a16="http://schemas.microsoft.com/office/drawing/2014/main" id="{250BC53C-602D-37F6-6328-76816B68D7F3}"/>
              </a:ext>
            </a:extLst>
          </p:cNvPr>
          <p:cNvPicPr>
            <a:picLocks noChangeAspect="1"/>
          </p:cNvPicPr>
          <p:nvPr/>
        </p:nvPicPr>
        <p:blipFill>
          <a:blip r:embed="rId3"/>
          <a:stretch>
            <a:fillRect/>
          </a:stretch>
        </p:blipFill>
        <p:spPr>
          <a:xfrm>
            <a:off x="8428056" y="2649071"/>
            <a:ext cx="3524978" cy="4208929"/>
          </a:xfrm>
          <a:prstGeom prst="rect">
            <a:avLst/>
          </a:prstGeom>
        </p:spPr>
      </p:pic>
      <p:pic>
        <p:nvPicPr>
          <p:cNvPr id="9" name="Рисунок 8">
            <a:extLst>
              <a:ext uri="{FF2B5EF4-FFF2-40B4-BE49-F238E27FC236}">
                <a16:creationId xmlns:a16="http://schemas.microsoft.com/office/drawing/2014/main" id="{94C8C280-73CB-9DD6-E80B-64FE35803B37}"/>
              </a:ext>
            </a:extLst>
          </p:cNvPr>
          <p:cNvPicPr>
            <a:picLocks noChangeAspect="1"/>
          </p:cNvPicPr>
          <p:nvPr/>
        </p:nvPicPr>
        <p:blipFill>
          <a:blip r:embed="rId4"/>
          <a:stretch>
            <a:fillRect/>
          </a:stretch>
        </p:blipFill>
        <p:spPr>
          <a:xfrm>
            <a:off x="4038601" y="3779230"/>
            <a:ext cx="4947306" cy="2473653"/>
          </a:xfrm>
          <a:prstGeom prst="rect">
            <a:avLst/>
          </a:prstGeom>
        </p:spPr>
      </p:pic>
    </p:spTree>
    <p:extLst>
      <p:ext uri="{BB962C8B-B14F-4D97-AF65-F5344CB8AC3E}">
        <p14:creationId xmlns:p14="http://schemas.microsoft.com/office/powerpoint/2010/main" val="2013760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2233C8A3-A427-5C75-6F0E-EA9A217EA59B}"/>
              </a:ext>
            </a:extLst>
          </p:cNvPr>
          <p:cNvSpPr>
            <a:spLocks noGrp="1"/>
          </p:cNvSpPr>
          <p:nvPr>
            <p:ph idx="1"/>
          </p:nvPr>
        </p:nvSpPr>
        <p:spPr>
          <a:xfrm>
            <a:off x="1167653" y="242047"/>
            <a:ext cx="9856694" cy="6373906"/>
          </a:xfrm>
        </p:spPr>
        <p:txBody>
          <a:bodyPr>
            <a:normAutofit fontScale="92500" lnSpcReduction="10000"/>
          </a:bodyPr>
          <a:lstStyle/>
          <a:p>
            <a:pPr indent="450215" algn="just">
              <a:lnSpc>
                <a:spcPct val="113000"/>
              </a:lnSpc>
              <a:tabLst>
                <a:tab pos="-3510915" algn="l"/>
              </a:tabLst>
            </a:pPr>
            <a:r>
              <a:rPr lang="uk-UA" sz="1800" dirty="0">
                <a:effectLst/>
                <a:ea typeface="SimSun" panose="02010600030101010101" pitchFamily="2" charset="-122"/>
                <a:cs typeface="Times New Roman" panose="02020603050405020304" pitchFamily="18" charset="0"/>
              </a:rPr>
              <a:t>Методи дослідження включали теоретичний аналіз і узагальнення спеціальної наукової та методичної літератури та інтернет ресурсів з проблеми дослідження; вивчення досвіду провідних фахівців за літературними джерелами,</a:t>
            </a:r>
            <a:r>
              <a:rPr lang="uk-UA" sz="1800" dirty="0">
                <a:solidFill>
                  <a:srgbClr val="000000"/>
                </a:solidFill>
                <a:effectLst/>
                <a:ea typeface="SimSun" panose="02010600030101010101" pitchFamily="2" charset="-122"/>
                <a:cs typeface="Times New Roman" panose="02020603050405020304" pitchFamily="18" charset="0"/>
              </a:rPr>
              <a:t> </a:t>
            </a:r>
            <a:r>
              <a:rPr lang="uk-UA" sz="1800" dirty="0">
                <a:effectLst/>
                <a:ea typeface="SimSun" panose="02010600030101010101" pitchFamily="2" charset="-122"/>
                <a:cs typeface="Times New Roman" panose="02020603050405020304" pitchFamily="18" charset="0"/>
              </a:rPr>
              <a:t>анкетування, педагогічний експеримент, статистичну обробку даних.</a:t>
            </a:r>
            <a:endParaRPr lang="ru-UA" sz="1800" dirty="0">
              <a:effectLst/>
              <a:ea typeface="SimSun" panose="02010600030101010101" pitchFamily="2" charset="-122"/>
              <a:cs typeface="Times New Roman" panose="02020603050405020304" pitchFamily="18" charset="0"/>
            </a:endParaRPr>
          </a:p>
          <a:p>
            <a:pPr indent="450215" algn="just"/>
            <a:r>
              <a:rPr lang="uk-UA" sz="1800" b="1" kern="1800" dirty="0">
                <a:solidFill>
                  <a:srgbClr val="000000"/>
                </a:solidFill>
                <a:effectLst/>
                <a:ea typeface="Times New Roman" panose="02020603050405020304" pitchFamily="18" charset="0"/>
              </a:rPr>
              <a:t>Наукова новизна. </a:t>
            </a:r>
            <a:endParaRPr lang="ru-UA" sz="1800" dirty="0">
              <a:effectLst/>
              <a:ea typeface="Times New Roman" panose="02020603050405020304" pitchFamily="18" charset="0"/>
            </a:endParaRPr>
          </a:p>
          <a:p>
            <a:pPr indent="450215" algn="just">
              <a:lnSpc>
                <a:spcPct val="113000"/>
              </a:lnSpc>
            </a:pPr>
            <a:r>
              <a:rPr lang="uk-UA" sz="1800" kern="1800" dirty="0">
                <a:solidFill>
                  <a:srgbClr val="000000"/>
                </a:solidFill>
                <a:effectLst/>
                <a:ea typeface="Times New Roman" panose="02020603050405020304" pitchFamily="18" charset="0"/>
                <a:cs typeface="Times New Roman" panose="02020603050405020304" pitchFamily="18" charset="0"/>
              </a:rPr>
              <a:t>Доповнено</a:t>
            </a:r>
            <a:r>
              <a:rPr lang="uk-UA" sz="1800" dirty="0">
                <a:effectLst/>
                <a:ea typeface="SimSun" panose="02010600030101010101" pitchFamily="2" charset="-122"/>
                <a:cs typeface="Times New Roman" panose="02020603050405020304" pitchFamily="18" charset="0"/>
              </a:rPr>
              <a:t> інформацію про сучасний стан та проблеми впровадження олімпійської освіти в ДЮСШ України. </a:t>
            </a:r>
            <a:r>
              <a:rPr lang="uk-UA" sz="1800" dirty="0" err="1">
                <a:effectLst/>
                <a:ea typeface="SimSun" panose="02010600030101010101" pitchFamily="2" charset="-122"/>
                <a:cs typeface="Times New Roman" panose="02020603050405020304" pitchFamily="18" charset="0"/>
              </a:rPr>
              <a:t>Рзглянуто</a:t>
            </a:r>
            <a:r>
              <a:rPr lang="uk-UA" sz="1800" dirty="0">
                <a:effectLst/>
                <a:ea typeface="SimSun" panose="02010600030101010101" pitchFamily="2" charset="-122"/>
                <a:cs typeface="Times New Roman" panose="02020603050405020304" pitchFamily="18" charset="0"/>
              </a:rPr>
              <a:t> нові підходи до розробки та впровадження олімпійської освіти в ДЮСШ з метою удосконалення навчально-виховного процесу в ДЮСШ шляхом інтеграції олімпійських ідеалів. Розроблено авторську модель впровадження олімпійської освіти в навчально-виховний процес конкретної ДЮСШ м. Львова.</a:t>
            </a:r>
            <a:endParaRPr lang="ru-UA" sz="1800" dirty="0">
              <a:effectLst/>
              <a:ea typeface="SimSun" panose="02010600030101010101" pitchFamily="2" charset="-122"/>
              <a:cs typeface="Times New Roman" panose="02020603050405020304" pitchFamily="18" charset="0"/>
            </a:endParaRPr>
          </a:p>
          <a:p>
            <a:pPr indent="450215" algn="just"/>
            <a:r>
              <a:rPr lang="uk-UA" sz="1800" b="1" kern="1800" dirty="0">
                <a:solidFill>
                  <a:srgbClr val="000000"/>
                </a:solidFill>
                <a:effectLst/>
                <a:ea typeface="Times New Roman" panose="02020603050405020304" pitchFamily="18" charset="0"/>
              </a:rPr>
              <a:t>Практичне значення отриманих результатів. </a:t>
            </a:r>
            <a:endParaRPr lang="ru-UA" sz="1800" dirty="0">
              <a:effectLst/>
              <a:ea typeface="Times New Roman" panose="02020603050405020304" pitchFamily="18" charset="0"/>
            </a:endParaRPr>
          </a:p>
          <a:p>
            <a:pPr indent="450215" algn="just">
              <a:lnSpc>
                <a:spcPct val="113000"/>
              </a:lnSpc>
            </a:pPr>
            <a:r>
              <a:rPr lang="uk-UA" sz="1800" kern="1800" dirty="0">
                <a:solidFill>
                  <a:srgbClr val="000000"/>
                </a:solidFill>
                <a:effectLst/>
                <a:ea typeface="SimSun" panose="02010600030101010101" pitchFamily="2" charset="-122"/>
                <a:cs typeface="Times New Roman" panose="02020603050405020304" pitchFamily="18" charset="0"/>
              </a:rPr>
              <a:t>Матеріали роботи можуть бути використані </a:t>
            </a:r>
            <a:r>
              <a:rPr lang="uk-UA" sz="1800" dirty="0">
                <a:effectLst/>
                <a:ea typeface="SimSun" panose="02010600030101010101" pitchFamily="2" charset="-122"/>
                <a:cs typeface="Times New Roman" panose="02020603050405020304" pitchFamily="18" charset="0"/>
              </a:rPr>
              <a:t>під час планування та організації навчально-виховного процесу ДЮСШ України в </a:t>
            </a:r>
            <a:r>
              <a:rPr lang="uk-UA" sz="1800" kern="1800" dirty="0">
                <a:solidFill>
                  <a:srgbClr val="000000"/>
                </a:solidFill>
                <a:effectLst/>
                <a:ea typeface="SimSun" panose="02010600030101010101" pitchFamily="2" charset="-122"/>
                <a:cs typeface="Times New Roman" panose="02020603050405020304" pitchFamily="18" charset="0"/>
              </a:rPr>
              <a:t>роботі тренерів зі спортсменами та в роботі викладачів як теоретичний матеріал для студентів </a:t>
            </a:r>
            <a:r>
              <a:rPr lang="uk-UA" sz="1800" dirty="0">
                <a:effectLst/>
                <a:ea typeface="SimSun" panose="02010600030101010101" pitchFamily="2" charset="-122"/>
                <a:cs typeface="Times New Roman" panose="02020603050405020304" pitchFamily="18" charset="0"/>
              </a:rPr>
              <a:t>спеціальності 017 «Фізична культура і спорт» </a:t>
            </a:r>
            <a:r>
              <a:rPr lang="uk-UA" sz="1800" dirty="0">
                <a:effectLst/>
                <a:ea typeface="MS Mincho" panose="02020609040205080304" pitchFamily="49" charset="-128"/>
                <a:cs typeface="Times New Roman" panose="02020603050405020304" pitchFamily="18" charset="0"/>
              </a:rPr>
              <a:t>при розробці та оновленні лекційного курсу, практичних та самостійних занять з дисциплін «Олімпійський спорт», «Олімпійська освіта»</a:t>
            </a:r>
            <a:endParaRPr lang="ru-UA" sz="1800" dirty="0">
              <a:effectLst/>
              <a:ea typeface="SimSun" panose="02010600030101010101" pitchFamily="2" charset="-122"/>
              <a:cs typeface="Times New Roman" panose="02020603050405020304" pitchFamily="18" charset="0"/>
            </a:endParaRPr>
          </a:p>
          <a:p>
            <a:pPr indent="450215" algn="just"/>
            <a:r>
              <a:rPr lang="uk-UA" sz="1800" b="1" kern="1800" dirty="0">
                <a:solidFill>
                  <a:srgbClr val="000000"/>
                </a:solidFill>
                <a:effectLst/>
                <a:ea typeface="Times New Roman" panose="02020603050405020304" pitchFamily="18" charset="0"/>
              </a:rPr>
              <a:t>Апробація. </a:t>
            </a:r>
            <a:r>
              <a:rPr lang="uk-UA" sz="1800" kern="1800" dirty="0">
                <a:solidFill>
                  <a:srgbClr val="000000"/>
                </a:solidFill>
                <a:effectLst/>
                <a:ea typeface="Times New Roman" panose="02020603050405020304" pitchFamily="18" charset="0"/>
              </a:rPr>
              <a:t>Матеріали дослідження було опубліковано в матеріалах Всеукраїнської науково-практичної конференції студентів, аспірантів і молодих вчених «Розвиток фізичної культури та спорту в сучасних умовах: новітні виклики, проблеми та перспективи»</a:t>
            </a:r>
            <a:r>
              <a:rPr lang="uk-UA" sz="1800" dirty="0">
                <a:effectLst/>
                <a:ea typeface="Times New Roman" panose="02020603050405020304" pitchFamily="18" charset="0"/>
              </a:rPr>
              <a:t> , що відбулася в </a:t>
            </a:r>
            <a:r>
              <a:rPr lang="uk-UA" sz="1800" kern="1800" dirty="0">
                <a:solidFill>
                  <a:srgbClr val="000000"/>
                </a:solidFill>
                <a:effectLst/>
                <a:ea typeface="Times New Roman" panose="02020603050405020304" pitchFamily="18" charset="0"/>
              </a:rPr>
              <a:t>Національному університеті кораблебудування імені адмірала Макарова 31 жовтня 2025 року.</a:t>
            </a:r>
            <a:endParaRPr lang="ru-UA" sz="1800" dirty="0">
              <a:effectLst/>
              <a:ea typeface="Times New Roman" panose="02020603050405020304" pitchFamily="18" charset="0"/>
            </a:endParaRPr>
          </a:p>
          <a:p>
            <a:endParaRPr lang="ru-UA" dirty="0"/>
          </a:p>
        </p:txBody>
      </p:sp>
    </p:spTree>
    <p:extLst>
      <p:ext uri="{BB962C8B-B14F-4D97-AF65-F5344CB8AC3E}">
        <p14:creationId xmlns:p14="http://schemas.microsoft.com/office/powerpoint/2010/main" val="18013930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9865035E-BCDF-CCFC-FF20-596AEC8CBF9F}"/>
              </a:ext>
            </a:extLst>
          </p:cNvPr>
          <p:cNvSpPr>
            <a:spLocks noGrp="1"/>
          </p:cNvSpPr>
          <p:nvPr>
            <p:ph idx="1"/>
          </p:nvPr>
        </p:nvSpPr>
        <p:spPr>
          <a:xfrm>
            <a:off x="1411940" y="860612"/>
            <a:ext cx="8834718" cy="5486400"/>
          </a:xfrm>
        </p:spPr>
        <p:txBody>
          <a:bodyPr>
            <a:normAutofit/>
          </a:bodyPr>
          <a:lstStyle/>
          <a:p>
            <a:pPr indent="450215" algn="just">
              <a:lnSpc>
                <a:spcPct val="113000"/>
              </a:lnSpc>
            </a:pPr>
            <a:r>
              <a:rPr lang="uk-UA" sz="2000" dirty="0">
                <a:effectLst/>
                <a:ea typeface="SimSun" panose="02010600030101010101" pitchFamily="2" charset="-122"/>
                <a:cs typeface="Times New Roman" panose="02020603050405020304" pitchFamily="18" charset="0"/>
              </a:rPr>
              <a:t>У розділі1 здійснено теоретичний аналіз та узагальнення інформації науково-методичної літератури з досліджуваної проблеми. Це дало змогу вивчити сучасний стан впровадження олімпійської освіти в спортивних школах України та виявити основні проблеми та перешкоди на шляху впровадження олімпійської освіти в ДЮСШ України. Вивчався також міжнародний досвід Німеччини і </a:t>
            </a:r>
            <a:r>
              <a:rPr lang="uk-UA" sz="2000" dirty="0" err="1">
                <a:effectLst/>
                <a:ea typeface="SimSun" panose="02010600030101010101" pitchFamily="2" charset="-122"/>
                <a:cs typeface="Times New Roman" panose="02020603050405020304" pitchFamily="18" charset="0"/>
              </a:rPr>
              <a:t>Іспанії.Особлива</a:t>
            </a:r>
            <a:r>
              <a:rPr lang="uk-UA" sz="2000" dirty="0">
                <a:effectLst/>
                <a:ea typeface="SimSun" panose="02010600030101010101" pitchFamily="2" charset="-122"/>
                <a:cs typeface="Times New Roman" panose="02020603050405020304" pitchFamily="18" charset="0"/>
              </a:rPr>
              <a:t> увага зосереджувалася на вивченні наукових </a:t>
            </a:r>
            <a:r>
              <a:rPr lang="uk-UA" sz="2000" dirty="0" err="1">
                <a:effectLst/>
                <a:ea typeface="SimSun" panose="02010600030101010101" pitchFamily="2" charset="-122"/>
                <a:cs typeface="Times New Roman" panose="02020603050405020304" pitchFamily="18" charset="0"/>
              </a:rPr>
              <a:t>Булатової</a:t>
            </a:r>
            <a:r>
              <a:rPr lang="uk-UA" sz="2000" dirty="0">
                <a:effectLst/>
                <a:ea typeface="SimSun" panose="02010600030101010101" pitchFamily="2" charset="-122"/>
                <a:cs typeface="Times New Roman" panose="02020603050405020304" pitchFamily="18" charset="0"/>
              </a:rPr>
              <a:t> , </a:t>
            </a:r>
            <a:r>
              <a:rPr lang="uk-UA" sz="2000" dirty="0" err="1">
                <a:effectLst/>
                <a:ea typeface="SimSun" panose="02010600030101010101" pitchFamily="2" charset="-122"/>
                <a:cs typeface="Times New Roman" panose="02020603050405020304" pitchFamily="18" charset="0"/>
              </a:rPr>
              <a:t>Єрмолової</a:t>
            </a:r>
            <a:r>
              <a:rPr lang="uk-UA" sz="2000" dirty="0">
                <a:effectLst/>
                <a:ea typeface="SimSun" panose="02010600030101010101" pitchFamily="2" charset="-122"/>
                <a:cs typeface="Times New Roman" panose="02020603050405020304" pitchFamily="18" charset="0"/>
              </a:rPr>
              <a:t>, </a:t>
            </a:r>
            <a:r>
              <a:rPr lang="uk-UA" sz="2000" dirty="0">
                <a:solidFill>
                  <a:srgbClr val="231F20"/>
                </a:solidFill>
                <a:effectLst/>
                <a:ea typeface="SimSun" panose="02010600030101010101" pitchFamily="2" charset="-122"/>
                <a:cs typeface="Times New Roman" panose="02020603050405020304" pitchFamily="18" charset="0"/>
              </a:rPr>
              <a:t>Бубки,</a:t>
            </a:r>
            <a:r>
              <a:rPr lang="uk-UA" sz="2000" b="1" dirty="0">
                <a:solidFill>
                  <a:srgbClr val="231F20"/>
                </a:solidFill>
                <a:effectLst/>
                <a:ea typeface="SimSun" panose="02010600030101010101" pitchFamily="2" charset="-122"/>
                <a:cs typeface="Times New Roman" panose="02020603050405020304" pitchFamily="18" charset="0"/>
              </a:rPr>
              <a:t> </a:t>
            </a:r>
            <a:r>
              <a:rPr lang="uk-UA" sz="2000" dirty="0" err="1">
                <a:solidFill>
                  <a:srgbClr val="000000"/>
                </a:solidFill>
                <a:effectLst/>
                <a:ea typeface="SimSun" panose="02010600030101010101" pitchFamily="2" charset="-122"/>
                <a:cs typeface="Times New Roman" panose="02020603050405020304" pitchFamily="18" charset="0"/>
              </a:rPr>
              <a:t>Вацеби</a:t>
            </a:r>
            <a:r>
              <a:rPr lang="uk-UA" sz="2000" dirty="0">
                <a:solidFill>
                  <a:srgbClr val="000000"/>
                </a:solidFill>
                <a:effectLst/>
                <a:ea typeface="SimSun" panose="02010600030101010101" pitchFamily="2" charset="-122"/>
                <a:cs typeface="Times New Roman" panose="02020603050405020304" pitchFamily="18" charset="0"/>
              </a:rPr>
              <a:t> та ін., </a:t>
            </a:r>
            <a:r>
              <a:rPr lang="uk-UA" sz="2000" dirty="0">
                <a:effectLst/>
                <a:ea typeface="SimSun" panose="02010600030101010101" pitchFamily="2" charset="-122"/>
                <a:cs typeface="Times New Roman" panose="02020603050405020304" pitchFamily="18" charset="0"/>
              </a:rPr>
              <a:t>присвячених питанням ролі олімпійської освіти та її впровадженню  у навчально-виховний процес дитячо-юнацьких спортивних  шкіл. Інформація аналізувалася з точки зору можливості розробки нових підходів до впровадження олімпійської освіти в ДЮСШ та з метою удосконалення навчально-виховного процесу.</a:t>
            </a:r>
            <a:endParaRPr lang="ru-UA" sz="2000" dirty="0">
              <a:effectLst/>
              <a:ea typeface="SimSun" panose="02010600030101010101" pitchFamily="2" charset="-122"/>
              <a:cs typeface="Times New Roman" panose="02020603050405020304" pitchFamily="18" charset="0"/>
            </a:endParaRPr>
          </a:p>
          <a:p>
            <a:pPr indent="0" algn="just">
              <a:lnSpc>
                <a:spcPct val="113000"/>
              </a:lnSpc>
              <a:buNone/>
            </a:pPr>
            <a:endParaRPr lang="ru-UA" sz="1800" dirty="0">
              <a:effectLst/>
              <a:ea typeface="SimSun" panose="02010600030101010101" pitchFamily="2" charset="-122"/>
              <a:cs typeface="Times New Roman" panose="02020603050405020304" pitchFamily="18" charset="0"/>
            </a:endParaRPr>
          </a:p>
          <a:p>
            <a:endParaRPr lang="ru-UA" dirty="0"/>
          </a:p>
        </p:txBody>
      </p:sp>
    </p:spTree>
    <p:extLst>
      <p:ext uri="{BB962C8B-B14F-4D97-AF65-F5344CB8AC3E}">
        <p14:creationId xmlns:p14="http://schemas.microsoft.com/office/powerpoint/2010/main" val="42709534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5D0C9BEB-B9C1-4B99-9832-4A50F0A721F1}"/>
              </a:ext>
            </a:extLst>
          </p:cNvPr>
          <p:cNvSpPr>
            <a:spLocks noGrp="1"/>
          </p:cNvSpPr>
          <p:nvPr>
            <p:ph idx="1"/>
          </p:nvPr>
        </p:nvSpPr>
        <p:spPr>
          <a:xfrm>
            <a:off x="195943" y="248194"/>
            <a:ext cx="7267301" cy="6609806"/>
          </a:xfrm>
        </p:spPr>
        <p:txBody>
          <a:bodyPr>
            <a:normAutofit lnSpcReduction="10000"/>
          </a:bodyPr>
          <a:lstStyle/>
          <a:p>
            <a:pPr marL="0" indent="0" algn="just">
              <a:lnSpc>
                <a:spcPct val="113000"/>
              </a:lnSpc>
              <a:buNone/>
            </a:pPr>
            <a:r>
              <a:rPr lang="uk-UA" sz="2200" b="1" dirty="0">
                <a:effectLst/>
                <a:ea typeface="SimSun" panose="02010600030101010101" pitchFamily="2" charset="-122"/>
                <a:cs typeface="Times New Roman" panose="02020603050405020304" pitchFamily="18" charset="0"/>
              </a:rPr>
              <a:t>Організація дослідження</a:t>
            </a:r>
            <a:endParaRPr lang="ru-UA" sz="2200" dirty="0">
              <a:effectLst/>
              <a:ea typeface="SimSun" panose="02010600030101010101" pitchFamily="2" charset="-122"/>
              <a:cs typeface="Times New Roman" panose="02020603050405020304" pitchFamily="18" charset="0"/>
            </a:endParaRPr>
          </a:p>
          <a:p>
            <a:pPr indent="449580" algn="just">
              <a:lnSpc>
                <a:spcPct val="113000"/>
              </a:lnSpc>
            </a:pPr>
            <a:r>
              <a:rPr lang="uk-UA" sz="1800" dirty="0">
                <a:effectLst/>
                <a:ea typeface="SimSun" panose="02010600030101010101" pitchFamily="2" charset="-122"/>
                <a:cs typeface="Times New Roman" panose="02020603050405020304" pitchFamily="18" charset="0"/>
              </a:rPr>
              <a:t>На першому етапі (жовтень–грудень 2024 року) – здійснено аналіз науково-методичної літератури з </a:t>
            </a:r>
            <a:r>
              <a:rPr lang="uk-UA" sz="1800" dirty="0" err="1">
                <a:effectLst/>
                <a:ea typeface="SimSun" panose="02010600030101010101" pitchFamily="2" charset="-122"/>
                <a:cs typeface="Times New Roman" panose="02020603050405020304" pitchFamily="18" charset="0"/>
              </a:rPr>
              <a:t>проблеми,вивчено</a:t>
            </a:r>
            <a:r>
              <a:rPr lang="uk-UA" sz="1800" dirty="0">
                <a:effectLst/>
                <a:ea typeface="SimSun" panose="02010600030101010101" pitchFamily="2" charset="-122"/>
                <a:cs typeface="Times New Roman" panose="02020603050405020304" pitchFamily="18" charset="0"/>
              </a:rPr>
              <a:t> і теоретично </a:t>
            </a:r>
            <a:r>
              <a:rPr lang="uk-UA" sz="1800" dirty="0" err="1">
                <a:effectLst/>
                <a:ea typeface="SimSun" panose="02010600030101010101" pitchFamily="2" charset="-122"/>
                <a:cs typeface="Times New Roman" panose="02020603050405020304" pitchFamily="18" charset="0"/>
              </a:rPr>
              <a:t>осмислено</a:t>
            </a:r>
            <a:r>
              <a:rPr lang="uk-UA" sz="1800" dirty="0">
                <a:effectLst/>
                <a:ea typeface="SimSun" panose="02010600030101010101" pitchFamily="2" charset="-122"/>
                <a:cs typeface="Times New Roman" panose="02020603050405020304" pitchFamily="18" charset="0"/>
              </a:rPr>
              <a:t> суть проблеми, обрано мету, задачі та методи </a:t>
            </a:r>
            <a:r>
              <a:rPr lang="uk-UA" sz="1800" dirty="0" err="1">
                <a:effectLst/>
                <a:ea typeface="SimSun" panose="02010600030101010101" pitchFamily="2" charset="-122"/>
                <a:cs typeface="Times New Roman" panose="02020603050405020304" pitchFamily="18" charset="0"/>
              </a:rPr>
              <a:t>дослідження,розроблено</a:t>
            </a:r>
            <a:r>
              <a:rPr lang="uk-UA" sz="1800" dirty="0">
                <a:effectLst/>
                <a:ea typeface="SimSun" panose="02010600030101010101" pitchFamily="2" charset="-122"/>
                <a:cs typeface="Times New Roman" panose="02020603050405020304" pitchFamily="18" charset="0"/>
              </a:rPr>
              <a:t> план досліджень. Підготовлено питання для анкетування.</a:t>
            </a:r>
            <a:endParaRPr lang="ru-UA" sz="1800" dirty="0">
              <a:effectLst/>
              <a:ea typeface="SimSun" panose="02010600030101010101" pitchFamily="2" charset="-122"/>
              <a:cs typeface="Times New Roman" panose="02020603050405020304" pitchFamily="18" charset="0"/>
            </a:endParaRPr>
          </a:p>
          <a:p>
            <a:pPr indent="450215" algn="just">
              <a:lnSpc>
                <a:spcPct val="113000"/>
              </a:lnSpc>
            </a:pPr>
            <a:r>
              <a:rPr lang="uk-UA" sz="1800" dirty="0">
                <a:effectLst/>
                <a:ea typeface="SimSun" panose="02010600030101010101" pitchFamily="2" charset="-122"/>
                <a:cs typeface="Times New Roman" panose="02020603050405020304" pitchFamily="18" charset="0"/>
              </a:rPr>
              <a:t>На другому етапі (січень – лютий 2025 року) – проведено анкетування та в МСДЮСШОР з легкої атлетики м. Миколаїв, КДЮСШ м. Нова Одеса та ДЮСШ Зимових видів спорту м. Львова. На зазначеному етапі на основі аналізу спеціальної літератури та ґрунтуючись на проведеному дослідженні розроблено авторську модель впровадження олімпійської освіти в навчально-виховний процес ДЮСШ.</a:t>
            </a:r>
            <a:endParaRPr lang="ru-UA" sz="1800" dirty="0">
              <a:effectLst/>
              <a:ea typeface="SimSun" panose="02010600030101010101" pitchFamily="2" charset="-122"/>
              <a:cs typeface="Times New Roman" panose="02020603050405020304" pitchFamily="18" charset="0"/>
            </a:endParaRPr>
          </a:p>
          <a:p>
            <a:pPr indent="450215" algn="just">
              <a:lnSpc>
                <a:spcPct val="113000"/>
              </a:lnSpc>
            </a:pPr>
            <a:r>
              <a:rPr lang="uk-UA" sz="1800" dirty="0">
                <a:effectLst/>
                <a:ea typeface="SimSun" panose="02010600030101010101" pitchFamily="2" charset="-122"/>
                <a:cs typeface="Times New Roman" panose="02020603050405020304" pitchFamily="18" charset="0"/>
              </a:rPr>
              <a:t>На третьому етапі (березень – червень 2025) було проведено формуючий педагогічний експеримент. Його мета полягала у перевірці ефективності розробленої моделі в умовах конкретної ДЮСШ Зимових видів спорту </a:t>
            </a:r>
            <a:r>
              <a:rPr lang="uk-UA" sz="1800" dirty="0" err="1">
                <a:effectLst/>
                <a:ea typeface="SimSun" panose="02010600030101010101" pitchFamily="2" charset="-122"/>
                <a:cs typeface="Times New Roman" panose="02020603050405020304" pitchFamily="18" charset="0"/>
              </a:rPr>
              <a:t>м.Львів</a:t>
            </a:r>
            <a:r>
              <a:rPr lang="uk-UA" sz="1800" dirty="0">
                <a:effectLst/>
                <a:ea typeface="SimSun" panose="02010600030101010101" pitchFamily="2" charset="-122"/>
                <a:cs typeface="Times New Roman" panose="02020603050405020304" pitchFamily="18" charset="0"/>
              </a:rPr>
              <a:t>.</a:t>
            </a:r>
            <a:endParaRPr lang="ru-UA" sz="1800" dirty="0">
              <a:effectLst/>
              <a:ea typeface="SimSun" panose="02010600030101010101" pitchFamily="2" charset="-122"/>
              <a:cs typeface="Times New Roman" panose="02020603050405020304" pitchFamily="18" charset="0"/>
            </a:endParaRPr>
          </a:p>
          <a:p>
            <a:pPr indent="450215" algn="just"/>
            <a:r>
              <a:rPr lang="uk-UA" sz="1800" dirty="0">
                <a:effectLst/>
                <a:ea typeface="Times New Roman" panose="02020603050405020304" pitchFamily="18" charset="0"/>
              </a:rPr>
              <a:t>На заключному четвертому етапі дослідження (липень – листопад 2025 рр.) було проведено аналіз всього матеріалу з використанням методів математичної статистики та закінчено написання всіх розділів кваліфікаційної роботи.</a:t>
            </a:r>
            <a:endParaRPr lang="ru-UA" sz="1800" dirty="0">
              <a:effectLst/>
              <a:ea typeface="Times New Roman" panose="02020603050405020304" pitchFamily="18" charset="0"/>
            </a:endParaRPr>
          </a:p>
          <a:p>
            <a:endParaRPr lang="ru-UA" dirty="0"/>
          </a:p>
        </p:txBody>
      </p:sp>
      <p:pic>
        <p:nvPicPr>
          <p:cNvPr id="5" name="Рисунок 4">
            <a:extLst>
              <a:ext uri="{FF2B5EF4-FFF2-40B4-BE49-F238E27FC236}">
                <a16:creationId xmlns:a16="http://schemas.microsoft.com/office/drawing/2014/main" id="{2207E8C4-1405-1B4F-0C85-B52807FC57E4}"/>
              </a:ext>
            </a:extLst>
          </p:cNvPr>
          <p:cNvPicPr>
            <a:picLocks noChangeAspect="1"/>
          </p:cNvPicPr>
          <p:nvPr/>
        </p:nvPicPr>
        <p:blipFill>
          <a:blip r:embed="rId2"/>
          <a:stretch>
            <a:fillRect/>
          </a:stretch>
        </p:blipFill>
        <p:spPr>
          <a:xfrm>
            <a:off x="7463244" y="757646"/>
            <a:ext cx="4728756" cy="4728756"/>
          </a:xfrm>
          <a:prstGeom prst="rect">
            <a:avLst/>
          </a:prstGeom>
        </p:spPr>
      </p:pic>
    </p:spTree>
    <p:extLst>
      <p:ext uri="{BB962C8B-B14F-4D97-AF65-F5344CB8AC3E}">
        <p14:creationId xmlns:p14="http://schemas.microsoft.com/office/powerpoint/2010/main" val="23261944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Таблица 3">
            <a:extLst>
              <a:ext uri="{FF2B5EF4-FFF2-40B4-BE49-F238E27FC236}">
                <a16:creationId xmlns:a16="http://schemas.microsoft.com/office/drawing/2014/main" id="{F4160CAE-CFDA-99E9-E82D-3F8560AB3A1E}"/>
              </a:ext>
            </a:extLst>
          </p:cNvPr>
          <p:cNvGraphicFramePr>
            <a:graphicFrameLocks noGrp="1"/>
          </p:cNvGraphicFramePr>
          <p:nvPr>
            <p:extLst>
              <p:ext uri="{D42A27DB-BD31-4B8C-83A1-F6EECF244321}">
                <p14:modId xmlns:p14="http://schemas.microsoft.com/office/powerpoint/2010/main" val="1216366272"/>
              </p:ext>
            </p:extLst>
          </p:nvPr>
        </p:nvGraphicFramePr>
        <p:xfrm>
          <a:off x="5347063" y="111028"/>
          <a:ext cx="6844937" cy="6635943"/>
        </p:xfrm>
        <a:graphic>
          <a:graphicData uri="http://schemas.openxmlformats.org/drawingml/2006/table">
            <a:tbl>
              <a:tblPr>
                <a:tableStyleId>{5C22544A-7EE6-4342-B048-85BDC9FD1C3A}</a:tableStyleId>
              </a:tblPr>
              <a:tblGrid>
                <a:gridCol w="387113">
                  <a:extLst>
                    <a:ext uri="{9D8B030D-6E8A-4147-A177-3AD203B41FA5}">
                      <a16:colId xmlns:a16="http://schemas.microsoft.com/office/drawing/2014/main" val="1443609121"/>
                    </a:ext>
                  </a:extLst>
                </a:gridCol>
                <a:gridCol w="4768407">
                  <a:extLst>
                    <a:ext uri="{9D8B030D-6E8A-4147-A177-3AD203B41FA5}">
                      <a16:colId xmlns:a16="http://schemas.microsoft.com/office/drawing/2014/main" val="4199201101"/>
                    </a:ext>
                  </a:extLst>
                </a:gridCol>
                <a:gridCol w="1689417">
                  <a:extLst>
                    <a:ext uri="{9D8B030D-6E8A-4147-A177-3AD203B41FA5}">
                      <a16:colId xmlns:a16="http://schemas.microsoft.com/office/drawing/2014/main" val="52580863"/>
                    </a:ext>
                  </a:extLst>
                </a:gridCol>
              </a:tblGrid>
              <a:tr h="205151">
                <a:tc>
                  <a:txBody>
                    <a:bodyPr/>
                    <a:lstStyle/>
                    <a:p>
                      <a:pPr algn="just">
                        <a:lnSpc>
                          <a:spcPct val="113000"/>
                        </a:lnSpc>
                      </a:pPr>
                      <a:r>
                        <a:rPr lang="uk-UA" sz="1200">
                          <a:effectLst/>
                        </a:rPr>
                        <a:t>№</a:t>
                      </a:r>
                      <a:endParaRPr lang="ru-UA" sz="1200">
                        <a:effectLst/>
                        <a:latin typeface="Calibri" panose="020F0502020204030204" pitchFamily="34" charset="0"/>
                        <a:ea typeface="SimSun" panose="02010600030101010101" pitchFamily="2" charset="-122"/>
                        <a:cs typeface="Times New Roman" panose="02020603050405020304" pitchFamily="18" charset="0"/>
                      </a:endParaRPr>
                    </a:p>
                  </a:txBody>
                  <a:tcPr marL="49547" marR="49547" marT="0" marB="0"/>
                </a:tc>
                <a:tc>
                  <a:txBody>
                    <a:bodyPr/>
                    <a:lstStyle/>
                    <a:p>
                      <a:pPr algn="ctr">
                        <a:lnSpc>
                          <a:spcPct val="113000"/>
                        </a:lnSpc>
                      </a:pPr>
                      <a:r>
                        <a:rPr lang="uk-UA" sz="1200">
                          <a:effectLst/>
                        </a:rPr>
                        <a:t>Запитання</a:t>
                      </a:r>
                      <a:endParaRPr lang="ru-UA" sz="1200">
                        <a:effectLst/>
                        <a:latin typeface="Calibri" panose="020F0502020204030204" pitchFamily="34" charset="0"/>
                        <a:ea typeface="SimSun" panose="02010600030101010101" pitchFamily="2" charset="-122"/>
                        <a:cs typeface="Times New Roman" panose="02020603050405020304" pitchFamily="18" charset="0"/>
                      </a:endParaRPr>
                    </a:p>
                  </a:txBody>
                  <a:tcPr marL="49547" marR="49547" marT="0" marB="0"/>
                </a:tc>
                <a:tc>
                  <a:txBody>
                    <a:bodyPr/>
                    <a:lstStyle/>
                    <a:p>
                      <a:pPr algn="ctr">
                        <a:lnSpc>
                          <a:spcPct val="113000"/>
                        </a:lnSpc>
                      </a:pPr>
                      <a:r>
                        <a:rPr lang="de-DE" sz="1200">
                          <a:effectLst/>
                        </a:rPr>
                        <a:t>± </a:t>
                      </a:r>
                      <a:r>
                        <a:rPr lang="en-GB" sz="1200">
                          <a:effectLst/>
                        </a:rPr>
                        <a:t>m</a:t>
                      </a:r>
                      <a:r>
                        <a:rPr lang="uk-UA" sz="1200">
                          <a:effectLst/>
                        </a:rPr>
                        <a:t> (%)</a:t>
                      </a:r>
                      <a:endParaRPr lang="de-DE" sz="1200">
                        <a:effectLst/>
                        <a:latin typeface="Times New Roman" panose="02020603050405020304" pitchFamily="18" charset="0"/>
                        <a:ea typeface="SimSun" panose="02010600030101010101" pitchFamily="2" charset="-122"/>
                        <a:cs typeface="Times New Roman" panose="02020603050405020304" pitchFamily="18" charset="0"/>
                      </a:endParaRPr>
                    </a:p>
                  </a:txBody>
                  <a:tcPr marL="49547" marR="49547" marT="0" marB="0"/>
                </a:tc>
                <a:extLst>
                  <a:ext uri="{0D108BD9-81ED-4DB2-BD59-A6C34878D82A}">
                    <a16:rowId xmlns:a16="http://schemas.microsoft.com/office/drawing/2014/main" val="929906382"/>
                  </a:ext>
                </a:extLst>
              </a:tr>
              <a:tr h="258756">
                <a:tc>
                  <a:txBody>
                    <a:bodyPr/>
                    <a:lstStyle/>
                    <a:p>
                      <a:pPr algn="just">
                        <a:lnSpc>
                          <a:spcPct val="150000"/>
                        </a:lnSpc>
                      </a:pPr>
                      <a:r>
                        <a:rPr lang="uk-UA" sz="1200">
                          <a:effectLst/>
                        </a:rPr>
                        <a:t>1.</a:t>
                      </a:r>
                      <a:endParaRPr lang="ru-UA" sz="1200">
                        <a:effectLst/>
                        <a:latin typeface="Calibri" panose="020F0502020204030204" pitchFamily="34" charset="0"/>
                        <a:ea typeface="SimSun" panose="02010600030101010101" pitchFamily="2" charset="-122"/>
                        <a:cs typeface="Times New Roman" panose="02020603050405020304" pitchFamily="18" charset="0"/>
                      </a:endParaRPr>
                    </a:p>
                  </a:txBody>
                  <a:tcPr marL="49547" marR="49547" marT="0" marB="0"/>
                </a:tc>
                <a:tc>
                  <a:txBody>
                    <a:bodyPr/>
                    <a:lstStyle/>
                    <a:p>
                      <a:pPr algn="just">
                        <a:lnSpc>
                          <a:spcPct val="150000"/>
                        </a:lnSpc>
                      </a:pPr>
                      <a:r>
                        <a:rPr lang="uk-UA" sz="1200">
                          <a:effectLst/>
                        </a:rPr>
                        <a:t>Які поняття об’єднує олімпізм?</a:t>
                      </a:r>
                      <a:endParaRPr lang="ru-UA" sz="1200">
                        <a:effectLst/>
                        <a:latin typeface="Calibri" panose="020F0502020204030204" pitchFamily="34" charset="0"/>
                        <a:ea typeface="SimSun" panose="02010600030101010101" pitchFamily="2" charset="-122"/>
                        <a:cs typeface="Times New Roman" panose="02020603050405020304" pitchFamily="18" charset="0"/>
                      </a:endParaRPr>
                    </a:p>
                  </a:txBody>
                  <a:tcPr marL="49547" marR="49547" marT="0" marB="0"/>
                </a:tc>
                <a:tc>
                  <a:txBody>
                    <a:bodyPr/>
                    <a:lstStyle/>
                    <a:p>
                      <a:pPr algn="ctr">
                        <a:lnSpc>
                          <a:spcPct val="150000"/>
                        </a:lnSpc>
                      </a:pPr>
                      <a:r>
                        <a:rPr lang="uk-UA" sz="1200">
                          <a:effectLst/>
                        </a:rPr>
                        <a:t>15,3</a:t>
                      </a:r>
                      <a:r>
                        <a:rPr lang="de-DE" sz="1200">
                          <a:effectLst/>
                        </a:rPr>
                        <a:t>±</a:t>
                      </a:r>
                      <a:r>
                        <a:rPr lang="uk-UA" sz="1200">
                          <a:effectLst/>
                        </a:rPr>
                        <a:t>3,5</a:t>
                      </a:r>
                      <a:endParaRPr lang="ru-UA" sz="1200">
                        <a:effectLst/>
                        <a:latin typeface="Calibri" panose="020F0502020204030204" pitchFamily="34" charset="0"/>
                        <a:ea typeface="SimSun" panose="02010600030101010101" pitchFamily="2" charset="-122"/>
                        <a:cs typeface="Times New Roman" panose="02020603050405020304" pitchFamily="18" charset="0"/>
                      </a:endParaRPr>
                    </a:p>
                  </a:txBody>
                  <a:tcPr marL="49547" marR="49547" marT="0" marB="0"/>
                </a:tc>
                <a:extLst>
                  <a:ext uri="{0D108BD9-81ED-4DB2-BD59-A6C34878D82A}">
                    <a16:rowId xmlns:a16="http://schemas.microsoft.com/office/drawing/2014/main" val="947705307"/>
                  </a:ext>
                </a:extLst>
              </a:tr>
              <a:tr h="258756">
                <a:tc>
                  <a:txBody>
                    <a:bodyPr/>
                    <a:lstStyle/>
                    <a:p>
                      <a:pPr algn="just">
                        <a:lnSpc>
                          <a:spcPct val="150000"/>
                        </a:lnSpc>
                      </a:pPr>
                      <a:r>
                        <a:rPr lang="uk-UA" sz="1200">
                          <a:effectLst/>
                        </a:rPr>
                        <a:t>2.</a:t>
                      </a:r>
                      <a:endParaRPr lang="ru-UA" sz="1200">
                        <a:effectLst/>
                        <a:latin typeface="Calibri" panose="020F0502020204030204" pitchFamily="34" charset="0"/>
                        <a:ea typeface="SimSun" panose="02010600030101010101" pitchFamily="2" charset="-122"/>
                        <a:cs typeface="Times New Roman" panose="02020603050405020304" pitchFamily="18" charset="0"/>
                      </a:endParaRPr>
                    </a:p>
                  </a:txBody>
                  <a:tcPr marL="49547" marR="49547" marT="0" marB="0"/>
                </a:tc>
                <a:tc>
                  <a:txBody>
                    <a:bodyPr/>
                    <a:lstStyle/>
                    <a:p>
                      <a:pPr algn="just">
                        <a:lnSpc>
                          <a:spcPct val="150000"/>
                        </a:lnSpc>
                      </a:pPr>
                      <a:r>
                        <a:rPr lang="uk-UA" sz="1200" dirty="0">
                          <a:effectLst/>
                        </a:rPr>
                        <a:t>Як звучить олімпійське гасло?</a:t>
                      </a:r>
                      <a:endParaRPr lang="ru-UA" sz="1200" dirty="0">
                        <a:effectLst/>
                        <a:latin typeface="Calibri" panose="020F0502020204030204" pitchFamily="34" charset="0"/>
                        <a:ea typeface="SimSun" panose="02010600030101010101" pitchFamily="2" charset="-122"/>
                        <a:cs typeface="Times New Roman" panose="02020603050405020304" pitchFamily="18" charset="0"/>
                      </a:endParaRPr>
                    </a:p>
                  </a:txBody>
                  <a:tcPr marL="49547" marR="49547" marT="0" marB="0"/>
                </a:tc>
                <a:tc>
                  <a:txBody>
                    <a:bodyPr/>
                    <a:lstStyle/>
                    <a:p>
                      <a:pPr algn="ctr">
                        <a:lnSpc>
                          <a:spcPct val="150000"/>
                        </a:lnSpc>
                      </a:pPr>
                      <a:r>
                        <a:rPr lang="uk-UA" sz="1200">
                          <a:effectLst/>
                        </a:rPr>
                        <a:t>25,2</a:t>
                      </a:r>
                      <a:r>
                        <a:rPr lang="de-DE" sz="1200">
                          <a:effectLst/>
                        </a:rPr>
                        <a:t>±</a:t>
                      </a:r>
                      <a:r>
                        <a:rPr lang="uk-UA" sz="1200">
                          <a:effectLst/>
                        </a:rPr>
                        <a:t>8,4</a:t>
                      </a:r>
                      <a:endParaRPr lang="ru-UA" sz="1200">
                        <a:effectLst/>
                        <a:latin typeface="Calibri" panose="020F0502020204030204" pitchFamily="34" charset="0"/>
                        <a:ea typeface="SimSun" panose="02010600030101010101" pitchFamily="2" charset="-122"/>
                        <a:cs typeface="Times New Roman" panose="02020603050405020304" pitchFamily="18" charset="0"/>
                      </a:endParaRPr>
                    </a:p>
                  </a:txBody>
                  <a:tcPr marL="49547" marR="49547" marT="0" marB="0"/>
                </a:tc>
                <a:extLst>
                  <a:ext uri="{0D108BD9-81ED-4DB2-BD59-A6C34878D82A}">
                    <a16:rowId xmlns:a16="http://schemas.microsoft.com/office/drawing/2014/main" val="3102400292"/>
                  </a:ext>
                </a:extLst>
              </a:tr>
              <a:tr h="258756">
                <a:tc>
                  <a:txBody>
                    <a:bodyPr/>
                    <a:lstStyle/>
                    <a:p>
                      <a:pPr algn="just">
                        <a:lnSpc>
                          <a:spcPct val="150000"/>
                        </a:lnSpc>
                      </a:pPr>
                      <a:r>
                        <a:rPr lang="uk-UA" sz="1200">
                          <a:effectLst/>
                        </a:rPr>
                        <a:t>3.</a:t>
                      </a:r>
                      <a:endParaRPr lang="ru-UA" sz="1200">
                        <a:effectLst/>
                        <a:latin typeface="Calibri" panose="020F0502020204030204" pitchFamily="34" charset="0"/>
                        <a:ea typeface="SimSun" panose="02010600030101010101" pitchFamily="2" charset="-122"/>
                        <a:cs typeface="Times New Roman" panose="02020603050405020304" pitchFamily="18" charset="0"/>
                      </a:endParaRPr>
                    </a:p>
                  </a:txBody>
                  <a:tcPr marL="49547" marR="49547" marT="0" marB="0"/>
                </a:tc>
                <a:tc>
                  <a:txBody>
                    <a:bodyPr/>
                    <a:lstStyle/>
                    <a:p>
                      <a:r>
                        <a:rPr lang="uk-UA" sz="1200">
                          <a:effectLst/>
                        </a:rPr>
                        <a:t>Що символізують олімпійські кільця?</a:t>
                      </a:r>
                      <a:endParaRPr lang="ru-UA"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547" marR="49547" marT="0" marB="0"/>
                </a:tc>
                <a:tc>
                  <a:txBody>
                    <a:bodyPr/>
                    <a:lstStyle/>
                    <a:p>
                      <a:pPr algn="ctr">
                        <a:lnSpc>
                          <a:spcPct val="150000"/>
                        </a:lnSpc>
                      </a:pPr>
                      <a:r>
                        <a:rPr lang="uk-UA" sz="1200">
                          <a:effectLst/>
                        </a:rPr>
                        <a:t>32,3</a:t>
                      </a:r>
                      <a:r>
                        <a:rPr lang="de-DE" sz="1200">
                          <a:effectLst/>
                        </a:rPr>
                        <a:t>±</a:t>
                      </a:r>
                      <a:r>
                        <a:rPr lang="uk-UA" sz="1200">
                          <a:effectLst/>
                        </a:rPr>
                        <a:t>10,1</a:t>
                      </a:r>
                      <a:endParaRPr lang="ru-UA" sz="1200">
                        <a:effectLst/>
                        <a:latin typeface="Calibri" panose="020F0502020204030204" pitchFamily="34" charset="0"/>
                        <a:ea typeface="SimSun" panose="02010600030101010101" pitchFamily="2" charset="-122"/>
                        <a:cs typeface="Times New Roman" panose="02020603050405020304" pitchFamily="18" charset="0"/>
                      </a:endParaRPr>
                    </a:p>
                  </a:txBody>
                  <a:tcPr marL="49547" marR="49547" marT="0" marB="0"/>
                </a:tc>
                <a:extLst>
                  <a:ext uri="{0D108BD9-81ED-4DB2-BD59-A6C34878D82A}">
                    <a16:rowId xmlns:a16="http://schemas.microsoft.com/office/drawing/2014/main" val="3256083891"/>
                  </a:ext>
                </a:extLst>
              </a:tr>
              <a:tr h="386924">
                <a:tc>
                  <a:txBody>
                    <a:bodyPr/>
                    <a:lstStyle/>
                    <a:p>
                      <a:pPr algn="just">
                        <a:lnSpc>
                          <a:spcPct val="150000"/>
                        </a:lnSpc>
                      </a:pPr>
                      <a:r>
                        <a:rPr lang="uk-UA" sz="1200">
                          <a:effectLst/>
                        </a:rPr>
                        <a:t>4.</a:t>
                      </a:r>
                      <a:endParaRPr lang="ru-UA" sz="1200">
                        <a:effectLst/>
                        <a:latin typeface="Calibri" panose="020F0502020204030204" pitchFamily="34" charset="0"/>
                        <a:ea typeface="SimSun" panose="02010600030101010101" pitchFamily="2" charset="-122"/>
                        <a:cs typeface="Times New Roman" panose="02020603050405020304" pitchFamily="18" charset="0"/>
                      </a:endParaRPr>
                    </a:p>
                  </a:txBody>
                  <a:tcPr marL="49547" marR="49547" marT="0" marB="0"/>
                </a:tc>
                <a:tc>
                  <a:txBody>
                    <a:bodyPr/>
                    <a:lstStyle/>
                    <a:p>
                      <a:r>
                        <a:rPr lang="uk-UA" sz="1200">
                          <a:effectLst/>
                        </a:rPr>
                        <a:t>Чи знаєте ви щось про Олімпійські ігри древньої Греції?</a:t>
                      </a:r>
                      <a:endParaRPr lang="ru-UA"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547" marR="49547" marT="0" marB="0"/>
                </a:tc>
                <a:tc>
                  <a:txBody>
                    <a:bodyPr/>
                    <a:lstStyle/>
                    <a:p>
                      <a:pPr algn="ctr">
                        <a:lnSpc>
                          <a:spcPct val="150000"/>
                        </a:lnSpc>
                      </a:pPr>
                      <a:r>
                        <a:rPr lang="uk-UA" sz="1200" dirty="0">
                          <a:effectLst/>
                        </a:rPr>
                        <a:t>24,7</a:t>
                      </a:r>
                      <a:r>
                        <a:rPr lang="de-DE" sz="1200" dirty="0">
                          <a:effectLst/>
                        </a:rPr>
                        <a:t>±</a:t>
                      </a:r>
                      <a:r>
                        <a:rPr lang="uk-UA" sz="1200" dirty="0">
                          <a:effectLst/>
                        </a:rPr>
                        <a:t>10,2</a:t>
                      </a:r>
                      <a:endParaRPr lang="ru-UA" sz="1200" dirty="0">
                        <a:effectLst/>
                        <a:latin typeface="Calibri" panose="020F0502020204030204" pitchFamily="34" charset="0"/>
                        <a:ea typeface="SimSun" panose="02010600030101010101" pitchFamily="2" charset="-122"/>
                        <a:cs typeface="Times New Roman" panose="02020603050405020304" pitchFamily="18" charset="0"/>
                      </a:endParaRPr>
                    </a:p>
                  </a:txBody>
                  <a:tcPr marL="49547" marR="49547" marT="0" marB="0"/>
                </a:tc>
                <a:extLst>
                  <a:ext uri="{0D108BD9-81ED-4DB2-BD59-A6C34878D82A}">
                    <a16:rowId xmlns:a16="http://schemas.microsoft.com/office/drawing/2014/main" val="2220085359"/>
                  </a:ext>
                </a:extLst>
              </a:tr>
              <a:tr h="258756">
                <a:tc>
                  <a:txBody>
                    <a:bodyPr/>
                    <a:lstStyle/>
                    <a:p>
                      <a:pPr algn="just">
                        <a:lnSpc>
                          <a:spcPct val="150000"/>
                        </a:lnSpc>
                      </a:pPr>
                      <a:r>
                        <a:rPr lang="uk-UA" sz="1200">
                          <a:effectLst/>
                        </a:rPr>
                        <a:t>5.</a:t>
                      </a:r>
                      <a:endParaRPr lang="ru-UA" sz="1200">
                        <a:effectLst/>
                        <a:latin typeface="Calibri" panose="020F0502020204030204" pitchFamily="34" charset="0"/>
                        <a:ea typeface="SimSun" panose="02010600030101010101" pitchFamily="2" charset="-122"/>
                        <a:cs typeface="Times New Roman" panose="02020603050405020304" pitchFamily="18" charset="0"/>
                      </a:endParaRPr>
                    </a:p>
                  </a:txBody>
                  <a:tcPr marL="49547" marR="49547" marT="0" marB="0"/>
                </a:tc>
                <a:tc>
                  <a:txBody>
                    <a:bodyPr/>
                    <a:lstStyle/>
                    <a:p>
                      <a:pPr algn="just">
                        <a:lnSpc>
                          <a:spcPct val="113000"/>
                        </a:lnSpc>
                      </a:pPr>
                      <a:r>
                        <a:rPr lang="uk-UA" sz="1200">
                          <a:effectLst/>
                        </a:rPr>
                        <a:t>Де запалюють олімпійський вогонь?</a:t>
                      </a:r>
                      <a:endParaRPr lang="ru-UA" sz="1200">
                        <a:effectLst/>
                        <a:latin typeface="Calibri" panose="020F0502020204030204" pitchFamily="34" charset="0"/>
                        <a:ea typeface="SimSun" panose="02010600030101010101" pitchFamily="2" charset="-122"/>
                        <a:cs typeface="Times New Roman" panose="02020603050405020304" pitchFamily="18" charset="0"/>
                      </a:endParaRPr>
                    </a:p>
                  </a:txBody>
                  <a:tcPr marL="49547" marR="49547" marT="0" marB="0"/>
                </a:tc>
                <a:tc>
                  <a:txBody>
                    <a:bodyPr/>
                    <a:lstStyle/>
                    <a:p>
                      <a:pPr algn="ctr">
                        <a:lnSpc>
                          <a:spcPct val="150000"/>
                        </a:lnSpc>
                      </a:pPr>
                      <a:r>
                        <a:rPr lang="uk-UA" sz="1200">
                          <a:effectLst/>
                        </a:rPr>
                        <a:t>30,3</a:t>
                      </a:r>
                      <a:r>
                        <a:rPr lang="de-DE" sz="1200">
                          <a:effectLst/>
                        </a:rPr>
                        <a:t>±</a:t>
                      </a:r>
                      <a:r>
                        <a:rPr lang="uk-UA" sz="1200">
                          <a:effectLst/>
                        </a:rPr>
                        <a:t>3.2</a:t>
                      </a:r>
                      <a:endParaRPr lang="ru-UA" sz="1200">
                        <a:effectLst/>
                        <a:latin typeface="Calibri" panose="020F0502020204030204" pitchFamily="34" charset="0"/>
                        <a:ea typeface="SimSun" panose="02010600030101010101" pitchFamily="2" charset="-122"/>
                        <a:cs typeface="Times New Roman" panose="02020603050405020304" pitchFamily="18" charset="0"/>
                      </a:endParaRPr>
                    </a:p>
                  </a:txBody>
                  <a:tcPr marL="49547" marR="49547" marT="0" marB="0"/>
                </a:tc>
                <a:extLst>
                  <a:ext uri="{0D108BD9-81ED-4DB2-BD59-A6C34878D82A}">
                    <a16:rowId xmlns:a16="http://schemas.microsoft.com/office/drawing/2014/main" val="1916641461"/>
                  </a:ext>
                </a:extLst>
              </a:tr>
              <a:tr h="386924">
                <a:tc>
                  <a:txBody>
                    <a:bodyPr/>
                    <a:lstStyle/>
                    <a:p>
                      <a:pPr algn="just">
                        <a:lnSpc>
                          <a:spcPct val="150000"/>
                        </a:lnSpc>
                      </a:pPr>
                      <a:r>
                        <a:rPr lang="uk-UA" sz="1200">
                          <a:effectLst/>
                        </a:rPr>
                        <a:t>6.</a:t>
                      </a:r>
                      <a:endParaRPr lang="ru-UA" sz="1200">
                        <a:effectLst/>
                        <a:latin typeface="Calibri" panose="020F0502020204030204" pitchFamily="34" charset="0"/>
                        <a:ea typeface="SimSun" panose="02010600030101010101" pitchFamily="2" charset="-122"/>
                        <a:cs typeface="Times New Roman" panose="02020603050405020304" pitchFamily="18" charset="0"/>
                      </a:endParaRPr>
                    </a:p>
                  </a:txBody>
                  <a:tcPr marL="49547" marR="49547" marT="0" marB="0"/>
                </a:tc>
                <a:tc>
                  <a:txBody>
                    <a:bodyPr/>
                    <a:lstStyle/>
                    <a:p>
                      <a:r>
                        <a:rPr lang="uk-UA" sz="1200" dirty="0">
                          <a:effectLst/>
                        </a:rPr>
                        <a:t>Що промовляють спортсмени та судді на церемонії відкриття олімпійських змагань?</a:t>
                      </a:r>
                      <a:endParaRPr lang="ru-UA"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547" marR="49547" marT="0" marB="0"/>
                </a:tc>
                <a:tc>
                  <a:txBody>
                    <a:bodyPr/>
                    <a:lstStyle/>
                    <a:p>
                      <a:pPr algn="ctr">
                        <a:lnSpc>
                          <a:spcPct val="150000"/>
                        </a:lnSpc>
                      </a:pPr>
                      <a:r>
                        <a:rPr lang="uk-UA" sz="1200">
                          <a:effectLst/>
                        </a:rPr>
                        <a:t>20,5</a:t>
                      </a:r>
                      <a:r>
                        <a:rPr lang="de-DE" sz="1200">
                          <a:effectLst/>
                        </a:rPr>
                        <a:t>±</a:t>
                      </a:r>
                      <a:r>
                        <a:rPr lang="uk-UA" sz="1200">
                          <a:effectLst/>
                        </a:rPr>
                        <a:t>5,4</a:t>
                      </a:r>
                      <a:endParaRPr lang="ru-UA" sz="1200">
                        <a:effectLst/>
                        <a:latin typeface="Calibri" panose="020F0502020204030204" pitchFamily="34" charset="0"/>
                        <a:ea typeface="SimSun" panose="02010600030101010101" pitchFamily="2" charset="-122"/>
                        <a:cs typeface="Times New Roman" panose="02020603050405020304" pitchFamily="18" charset="0"/>
                      </a:endParaRPr>
                    </a:p>
                  </a:txBody>
                  <a:tcPr marL="49547" marR="49547" marT="0" marB="0"/>
                </a:tc>
                <a:extLst>
                  <a:ext uri="{0D108BD9-81ED-4DB2-BD59-A6C34878D82A}">
                    <a16:rowId xmlns:a16="http://schemas.microsoft.com/office/drawing/2014/main" val="1029250034"/>
                  </a:ext>
                </a:extLst>
              </a:tr>
              <a:tr h="386924">
                <a:tc>
                  <a:txBody>
                    <a:bodyPr/>
                    <a:lstStyle/>
                    <a:p>
                      <a:pPr algn="just">
                        <a:lnSpc>
                          <a:spcPct val="150000"/>
                        </a:lnSpc>
                      </a:pPr>
                      <a:r>
                        <a:rPr lang="uk-UA" sz="1200">
                          <a:effectLst/>
                        </a:rPr>
                        <a:t>7.</a:t>
                      </a:r>
                      <a:endParaRPr lang="ru-UA" sz="1200">
                        <a:effectLst/>
                        <a:latin typeface="Calibri" panose="020F0502020204030204" pitchFamily="34" charset="0"/>
                        <a:ea typeface="SimSun" panose="02010600030101010101" pitchFamily="2" charset="-122"/>
                        <a:cs typeface="Times New Roman" panose="02020603050405020304" pitchFamily="18" charset="0"/>
                      </a:endParaRPr>
                    </a:p>
                  </a:txBody>
                  <a:tcPr marL="49547" marR="49547" marT="0" marB="0"/>
                </a:tc>
                <a:tc>
                  <a:txBody>
                    <a:bodyPr/>
                    <a:lstStyle/>
                    <a:p>
                      <a:r>
                        <a:rPr lang="uk-UA" sz="1200">
                          <a:effectLst/>
                        </a:rPr>
                        <a:t> Кого вважають засновником сучасного олімпійського руху?</a:t>
                      </a:r>
                      <a:endParaRPr lang="ru-UA"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547" marR="49547" marT="0" marB="0"/>
                </a:tc>
                <a:tc>
                  <a:txBody>
                    <a:bodyPr/>
                    <a:lstStyle/>
                    <a:p>
                      <a:pPr algn="ctr">
                        <a:lnSpc>
                          <a:spcPct val="150000"/>
                        </a:lnSpc>
                      </a:pPr>
                      <a:r>
                        <a:rPr lang="uk-UA" sz="1200">
                          <a:effectLst/>
                        </a:rPr>
                        <a:t>15,5</a:t>
                      </a:r>
                      <a:r>
                        <a:rPr lang="de-DE" sz="1200">
                          <a:effectLst/>
                        </a:rPr>
                        <a:t>±</a:t>
                      </a:r>
                      <a:r>
                        <a:rPr lang="uk-UA" sz="1200">
                          <a:effectLst/>
                        </a:rPr>
                        <a:t>2,3</a:t>
                      </a:r>
                      <a:endParaRPr lang="ru-UA" sz="1200">
                        <a:effectLst/>
                        <a:latin typeface="Calibri" panose="020F0502020204030204" pitchFamily="34" charset="0"/>
                        <a:ea typeface="SimSun" panose="02010600030101010101" pitchFamily="2" charset="-122"/>
                        <a:cs typeface="Times New Roman" panose="02020603050405020304" pitchFamily="18" charset="0"/>
                      </a:endParaRPr>
                    </a:p>
                  </a:txBody>
                  <a:tcPr marL="49547" marR="49547" marT="0" marB="0"/>
                </a:tc>
                <a:extLst>
                  <a:ext uri="{0D108BD9-81ED-4DB2-BD59-A6C34878D82A}">
                    <a16:rowId xmlns:a16="http://schemas.microsoft.com/office/drawing/2014/main" val="2517132844"/>
                  </a:ext>
                </a:extLst>
              </a:tr>
              <a:tr h="423802">
                <a:tc>
                  <a:txBody>
                    <a:bodyPr/>
                    <a:lstStyle/>
                    <a:p>
                      <a:pPr algn="just">
                        <a:lnSpc>
                          <a:spcPct val="150000"/>
                        </a:lnSpc>
                      </a:pPr>
                      <a:r>
                        <a:rPr lang="uk-UA" sz="1200">
                          <a:effectLst/>
                        </a:rPr>
                        <a:t>8.</a:t>
                      </a:r>
                      <a:endParaRPr lang="ru-UA" sz="1200">
                        <a:effectLst/>
                        <a:latin typeface="Calibri" panose="020F0502020204030204" pitchFamily="34" charset="0"/>
                        <a:ea typeface="SimSun" panose="02010600030101010101" pitchFamily="2" charset="-122"/>
                        <a:cs typeface="Times New Roman" panose="02020603050405020304" pitchFamily="18" charset="0"/>
                      </a:endParaRPr>
                    </a:p>
                  </a:txBody>
                  <a:tcPr marL="49547" marR="49547" marT="0" marB="0"/>
                </a:tc>
                <a:tc>
                  <a:txBody>
                    <a:bodyPr/>
                    <a:lstStyle/>
                    <a:p>
                      <a:pPr>
                        <a:lnSpc>
                          <a:spcPct val="113000"/>
                        </a:lnSpc>
                      </a:pPr>
                      <a:r>
                        <a:rPr lang="uk-UA" sz="1200">
                          <a:effectLst/>
                        </a:rPr>
                        <a:t>Де  і коли проводилися перші сучасні Олімпійські ігри ?</a:t>
                      </a:r>
                      <a:endParaRPr lang="ru-UA" sz="1200">
                        <a:effectLst/>
                        <a:latin typeface="Calibri" panose="020F0502020204030204" pitchFamily="34" charset="0"/>
                        <a:ea typeface="SimSun" panose="02010600030101010101" pitchFamily="2" charset="-122"/>
                        <a:cs typeface="Times New Roman" panose="02020603050405020304" pitchFamily="18" charset="0"/>
                      </a:endParaRPr>
                    </a:p>
                  </a:txBody>
                  <a:tcPr marL="49547" marR="49547" marT="0" marB="0"/>
                </a:tc>
                <a:tc>
                  <a:txBody>
                    <a:bodyPr/>
                    <a:lstStyle/>
                    <a:p>
                      <a:pPr algn="ctr">
                        <a:lnSpc>
                          <a:spcPct val="150000"/>
                        </a:lnSpc>
                      </a:pPr>
                      <a:r>
                        <a:rPr lang="uk-UA" sz="1200">
                          <a:effectLst/>
                        </a:rPr>
                        <a:t>14,4</a:t>
                      </a:r>
                      <a:r>
                        <a:rPr lang="de-DE" sz="1200">
                          <a:effectLst/>
                        </a:rPr>
                        <a:t>±</a:t>
                      </a:r>
                      <a:r>
                        <a:rPr lang="uk-UA" sz="1200">
                          <a:effectLst/>
                        </a:rPr>
                        <a:t>1,8</a:t>
                      </a:r>
                      <a:endParaRPr lang="ru-UA" sz="1200">
                        <a:effectLst/>
                        <a:latin typeface="Calibri" panose="020F0502020204030204" pitchFamily="34" charset="0"/>
                        <a:ea typeface="SimSun" panose="02010600030101010101" pitchFamily="2" charset="-122"/>
                        <a:cs typeface="Times New Roman" panose="02020603050405020304" pitchFamily="18" charset="0"/>
                      </a:endParaRPr>
                    </a:p>
                  </a:txBody>
                  <a:tcPr marL="49547" marR="49547" marT="0" marB="0"/>
                </a:tc>
                <a:extLst>
                  <a:ext uri="{0D108BD9-81ED-4DB2-BD59-A6C34878D82A}">
                    <a16:rowId xmlns:a16="http://schemas.microsoft.com/office/drawing/2014/main" val="1606773535"/>
                  </a:ext>
                </a:extLst>
              </a:tr>
              <a:tr h="258756">
                <a:tc>
                  <a:txBody>
                    <a:bodyPr/>
                    <a:lstStyle/>
                    <a:p>
                      <a:pPr algn="just">
                        <a:lnSpc>
                          <a:spcPct val="150000"/>
                        </a:lnSpc>
                      </a:pPr>
                      <a:r>
                        <a:rPr lang="uk-UA" sz="1200">
                          <a:effectLst/>
                        </a:rPr>
                        <a:t>9.</a:t>
                      </a:r>
                      <a:endParaRPr lang="ru-UA" sz="1200">
                        <a:effectLst/>
                        <a:latin typeface="Calibri" panose="020F0502020204030204" pitchFamily="34" charset="0"/>
                        <a:ea typeface="SimSun" panose="02010600030101010101" pitchFamily="2" charset="-122"/>
                        <a:cs typeface="Times New Roman" panose="02020603050405020304" pitchFamily="18" charset="0"/>
                      </a:endParaRPr>
                    </a:p>
                  </a:txBody>
                  <a:tcPr marL="49547" marR="49547" marT="0" marB="0"/>
                </a:tc>
                <a:tc>
                  <a:txBody>
                    <a:bodyPr/>
                    <a:lstStyle/>
                    <a:p>
                      <a:pPr algn="just">
                        <a:lnSpc>
                          <a:spcPct val="150000"/>
                        </a:lnSpc>
                      </a:pPr>
                      <a:r>
                        <a:rPr lang="uk-UA" sz="1200">
                          <a:effectLst/>
                        </a:rPr>
                        <a:t>Що таке «Олімпійська хартія»?</a:t>
                      </a:r>
                      <a:endParaRPr lang="ru-UA" sz="1200">
                        <a:effectLst/>
                        <a:latin typeface="Calibri" panose="020F0502020204030204" pitchFamily="34" charset="0"/>
                        <a:ea typeface="SimSun" panose="02010600030101010101" pitchFamily="2" charset="-122"/>
                        <a:cs typeface="Times New Roman" panose="02020603050405020304" pitchFamily="18" charset="0"/>
                      </a:endParaRPr>
                    </a:p>
                  </a:txBody>
                  <a:tcPr marL="49547" marR="49547" marT="0" marB="0"/>
                </a:tc>
                <a:tc>
                  <a:txBody>
                    <a:bodyPr/>
                    <a:lstStyle/>
                    <a:p>
                      <a:pPr algn="ctr">
                        <a:lnSpc>
                          <a:spcPct val="150000"/>
                        </a:lnSpc>
                      </a:pPr>
                      <a:r>
                        <a:rPr lang="uk-UA" sz="1200">
                          <a:effectLst/>
                        </a:rPr>
                        <a:t>4,9</a:t>
                      </a:r>
                      <a:r>
                        <a:rPr lang="de-DE" sz="1200">
                          <a:effectLst/>
                        </a:rPr>
                        <a:t>±</a:t>
                      </a:r>
                      <a:r>
                        <a:rPr lang="uk-UA" sz="1200">
                          <a:effectLst/>
                        </a:rPr>
                        <a:t>2,5</a:t>
                      </a:r>
                      <a:endParaRPr lang="ru-UA" sz="1200">
                        <a:effectLst/>
                        <a:latin typeface="Calibri" panose="020F0502020204030204" pitchFamily="34" charset="0"/>
                        <a:ea typeface="SimSun" panose="02010600030101010101" pitchFamily="2" charset="-122"/>
                        <a:cs typeface="Times New Roman" panose="02020603050405020304" pitchFamily="18" charset="0"/>
                      </a:endParaRPr>
                    </a:p>
                  </a:txBody>
                  <a:tcPr marL="49547" marR="49547" marT="0" marB="0"/>
                </a:tc>
                <a:extLst>
                  <a:ext uri="{0D108BD9-81ED-4DB2-BD59-A6C34878D82A}">
                    <a16:rowId xmlns:a16="http://schemas.microsoft.com/office/drawing/2014/main" val="833810505"/>
                  </a:ext>
                </a:extLst>
              </a:tr>
              <a:tr h="548947">
                <a:tc>
                  <a:txBody>
                    <a:bodyPr/>
                    <a:lstStyle/>
                    <a:p>
                      <a:pPr algn="just">
                        <a:lnSpc>
                          <a:spcPct val="150000"/>
                        </a:lnSpc>
                      </a:pPr>
                      <a:r>
                        <a:rPr lang="uk-UA" sz="1200">
                          <a:effectLst/>
                        </a:rPr>
                        <a:t>10.</a:t>
                      </a:r>
                      <a:endParaRPr lang="ru-UA" sz="1200">
                        <a:effectLst/>
                        <a:latin typeface="Calibri" panose="020F0502020204030204" pitchFamily="34" charset="0"/>
                        <a:ea typeface="SimSun" panose="02010600030101010101" pitchFamily="2" charset="-122"/>
                        <a:cs typeface="Times New Roman" panose="02020603050405020304" pitchFamily="18" charset="0"/>
                      </a:endParaRPr>
                    </a:p>
                  </a:txBody>
                  <a:tcPr marL="49547" marR="49547" marT="0" marB="0"/>
                </a:tc>
                <a:tc>
                  <a:txBody>
                    <a:bodyPr/>
                    <a:lstStyle/>
                    <a:p>
                      <a:r>
                        <a:rPr lang="uk-UA" sz="1200">
                          <a:effectLst/>
                        </a:rPr>
                        <a:t>Яким покаранням підлягає атлет у випадку виявлення вживання допінгу?</a:t>
                      </a:r>
                      <a:endParaRPr lang="ru-UA"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547" marR="49547" marT="0" marB="0"/>
                </a:tc>
                <a:tc>
                  <a:txBody>
                    <a:bodyPr/>
                    <a:lstStyle/>
                    <a:p>
                      <a:pPr algn="ctr">
                        <a:lnSpc>
                          <a:spcPct val="150000"/>
                        </a:lnSpc>
                      </a:pPr>
                      <a:r>
                        <a:rPr lang="uk-UA" sz="1200">
                          <a:effectLst/>
                        </a:rPr>
                        <a:t>42,7</a:t>
                      </a:r>
                      <a:r>
                        <a:rPr lang="de-DE" sz="1200">
                          <a:effectLst/>
                        </a:rPr>
                        <a:t>±</a:t>
                      </a:r>
                      <a:r>
                        <a:rPr lang="uk-UA" sz="1200">
                          <a:effectLst/>
                        </a:rPr>
                        <a:t>5,6</a:t>
                      </a:r>
                      <a:endParaRPr lang="ru-UA" sz="1200">
                        <a:effectLst/>
                        <a:latin typeface="Calibri" panose="020F0502020204030204" pitchFamily="34" charset="0"/>
                        <a:ea typeface="SimSun" panose="02010600030101010101" pitchFamily="2" charset="-122"/>
                        <a:cs typeface="Times New Roman" panose="02020603050405020304" pitchFamily="18" charset="0"/>
                      </a:endParaRPr>
                    </a:p>
                  </a:txBody>
                  <a:tcPr marL="49547" marR="49547" marT="0" marB="0"/>
                </a:tc>
                <a:extLst>
                  <a:ext uri="{0D108BD9-81ED-4DB2-BD59-A6C34878D82A}">
                    <a16:rowId xmlns:a16="http://schemas.microsoft.com/office/drawing/2014/main" val="3775008578"/>
                  </a:ext>
                </a:extLst>
              </a:tr>
              <a:tr h="548947">
                <a:tc>
                  <a:txBody>
                    <a:bodyPr/>
                    <a:lstStyle/>
                    <a:p>
                      <a:pPr algn="just">
                        <a:lnSpc>
                          <a:spcPct val="150000"/>
                        </a:lnSpc>
                      </a:pPr>
                      <a:r>
                        <a:rPr lang="uk-UA" sz="1200">
                          <a:effectLst/>
                        </a:rPr>
                        <a:t>11.</a:t>
                      </a:r>
                      <a:endParaRPr lang="ru-UA" sz="1200">
                        <a:effectLst/>
                        <a:latin typeface="Calibri" panose="020F0502020204030204" pitchFamily="34" charset="0"/>
                        <a:ea typeface="SimSun" panose="02010600030101010101" pitchFamily="2" charset="-122"/>
                        <a:cs typeface="Times New Roman" panose="02020603050405020304" pitchFamily="18" charset="0"/>
                      </a:endParaRPr>
                    </a:p>
                  </a:txBody>
                  <a:tcPr marL="49547" marR="49547" marT="0" marB="0"/>
                </a:tc>
                <a:tc>
                  <a:txBody>
                    <a:bodyPr/>
                    <a:lstStyle/>
                    <a:p>
                      <a:r>
                        <a:rPr lang="uk-UA" sz="1200">
                          <a:effectLst/>
                        </a:rPr>
                        <a:t>Що означає словосполучення </a:t>
                      </a:r>
                      <a:r>
                        <a:rPr lang="de-DE" sz="1200">
                          <a:effectLst/>
                        </a:rPr>
                        <a:t>FairPlay</a:t>
                      </a:r>
                      <a:r>
                        <a:rPr lang="uk-UA" sz="1200">
                          <a:effectLst/>
                        </a:rPr>
                        <a:t> (Фейр Плей)?</a:t>
                      </a:r>
                      <a:endParaRPr lang="ru-UA"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547" marR="49547" marT="0" marB="0"/>
                </a:tc>
                <a:tc>
                  <a:txBody>
                    <a:bodyPr/>
                    <a:lstStyle/>
                    <a:p>
                      <a:pPr algn="ctr">
                        <a:lnSpc>
                          <a:spcPct val="150000"/>
                        </a:lnSpc>
                      </a:pPr>
                      <a:r>
                        <a:rPr lang="uk-UA" sz="1200">
                          <a:effectLst/>
                        </a:rPr>
                        <a:t>25,6</a:t>
                      </a:r>
                      <a:r>
                        <a:rPr lang="de-DE" sz="1200">
                          <a:effectLst/>
                        </a:rPr>
                        <a:t>±</a:t>
                      </a:r>
                      <a:r>
                        <a:rPr lang="uk-UA" sz="1200">
                          <a:effectLst/>
                        </a:rPr>
                        <a:t>2,2</a:t>
                      </a:r>
                      <a:endParaRPr lang="ru-UA" sz="1200">
                        <a:effectLst/>
                        <a:latin typeface="Calibri" panose="020F0502020204030204" pitchFamily="34" charset="0"/>
                        <a:ea typeface="SimSun" panose="02010600030101010101" pitchFamily="2" charset="-122"/>
                        <a:cs typeface="Times New Roman" panose="02020603050405020304" pitchFamily="18" charset="0"/>
                      </a:endParaRPr>
                    </a:p>
                  </a:txBody>
                  <a:tcPr marL="49547" marR="49547" marT="0" marB="0"/>
                </a:tc>
                <a:extLst>
                  <a:ext uri="{0D108BD9-81ED-4DB2-BD59-A6C34878D82A}">
                    <a16:rowId xmlns:a16="http://schemas.microsoft.com/office/drawing/2014/main" val="328577830"/>
                  </a:ext>
                </a:extLst>
              </a:tr>
              <a:tr h="548947">
                <a:tc>
                  <a:txBody>
                    <a:bodyPr/>
                    <a:lstStyle/>
                    <a:p>
                      <a:pPr algn="just">
                        <a:lnSpc>
                          <a:spcPct val="150000"/>
                        </a:lnSpc>
                      </a:pPr>
                      <a:r>
                        <a:rPr lang="uk-UA" sz="1200">
                          <a:effectLst/>
                        </a:rPr>
                        <a:t>12.</a:t>
                      </a:r>
                      <a:endParaRPr lang="ru-UA" sz="1200">
                        <a:effectLst/>
                        <a:latin typeface="Calibri" panose="020F0502020204030204" pitchFamily="34" charset="0"/>
                        <a:ea typeface="SimSun" panose="02010600030101010101" pitchFamily="2" charset="-122"/>
                        <a:cs typeface="Times New Roman" panose="02020603050405020304" pitchFamily="18" charset="0"/>
                      </a:endParaRPr>
                    </a:p>
                  </a:txBody>
                  <a:tcPr marL="49547" marR="49547" marT="0" marB="0"/>
                </a:tc>
                <a:tc>
                  <a:txBody>
                    <a:bodyPr/>
                    <a:lstStyle/>
                    <a:p>
                      <a:r>
                        <a:rPr lang="uk-UA" sz="1200">
                          <a:effectLst/>
                        </a:rPr>
                        <a:t>Чи можна перемагати в чесній боротьбі на Олімпійських іграх?</a:t>
                      </a:r>
                      <a:endParaRPr lang="ru-UA"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547" marR="49547" marT="0" marB="0"/>
                </a:tc>
                <a:tc>
                  <a:txBody>
                    <a:bodyPr/>
                    <a:lstStyle/>
                    <a:p>
                      <a:pPr algn="ctr">
                        <a:lnSpc>
                          <a:spcPct val="150000"/>
                        </a:lnSpc>
                      </a:pPr>
                      <a:r>
                        <a:rPr lang="uk-UA" sz="1200">
                          <a:effectLst/>
                        </a:rPr>
                        <a:t>62,7</a:t>
                      </a:r>
                      <a:r>
                        <a:rPr lang="de-DE" sz="1200">
                          <a:effectLst/>
                        </a:rPr>
                        <a:t>±</a:t>
                      </a:r>
                      <a:r>
                        <a:rPr lang="uk-UA" sz="1200">
                          <a:effectLst/>
                        </a:rPr>
                        <a:t> 5,3</a:t>
                      </a:r>
                      <a:endParaRPr lang="ru-UA" sz="1200">
                        <a:effectLst/>
                        <a:latin typeface="Calibri" panose="020F0502020204030204" pitchFamily="34" charset="0"/>
                        <a:ea typeface="SimSun" panose="02010600030101010101" pitchFamily="2" charset="-122"/>
                        <a:cs typeface="Times New Roman" panose="02020603050405020304" pitchFamily="18" charset="0"/>
                      </a:endParaRPr>
                    </a:p>
                  </a:txBody>
                  <a:tcPr marL="49547" marR="49547" marT="0" marB="0"/>
                </a:tc>
                <a:extLst>
                  <a:ext uri="{0D108BD9-81ED-4DB2-BD59-A6C34878D82A}">
                    <a16:rowId xmlns:a16="http://schemas.microsoft.com/office/drawing/2014/main" val="1149655059"/>
                  </a:ext>
                </a:extLst>
              </a:tr>
              <a:tr h="548947">
                <a:tc>
                  <a:txBody>
                    <a:bodyPr/>
                    <a:lstStyle/>
                    <a:p>
                      <a:pPr algn="just">
                        <a:lnSpc>
                          <a:spcPct val="150000"/>
                        </a:lnSpc>
                      </a:pPr>
                      <a:r>
                        <a:rPr lang="uk-UA" sz="1200">
                          <a:effectLst/>
                        </a:rPr>
                        <a:t>13.</a:t>
                      </a:r>
                      <a:endParaRPr lang="ru-UA" sz="1200">
                        <a:effectLst/>
                        <a:latin typeface="Calibri" panose="020F0502020204030204" pitchFamily="34" charset="0"/>
                        <a:ea typeface="SimSun" panose="02010600030101010101" pitchFamily="2" charset="-122"/>
                        <a:cs typeface="Times New Roman" panose="02020603050405020304" pitchFamily="18" charset="0"/>
                      </a:endParaRPr>
                    </a:p>
                  </a:txBody>
                  <a:tcPr marL="49547" marR="49547" marT="0" marB="0"/>
                </a:tc>
                <a:tc>
                  <a:txBody>
                    <a:bodyPr/>
                    <a:lstStyle/>
                    <a:p>
                      <a:r>
                        <a:rPr lang="uk-UA" sz="1200">
                          <a:effectLst/>
                        </a:rPr>
                        <a:t>Кого з чемпіонів, або призерів Олімпійських ігор  свого міста (області) Ви знаєте?</a:t>
                      </a:r>
                      <a:endParaRPr lang="ru-UA"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547" marR="49547" marT="0" marB="0"/>
                </a:tc>
                <a:tc>
                  <a:txBody>
                    <a:bodyPr/>
                    <a:lstStyle/>
                    <a:p>
                      <a:pPr algn="ctr">
                        <a:lnSpc>
                          <a:spcPct val="150000"/>
                        </a:lnSpc>
                      </a:pPr>
                      <a:r>
                        <a:rPr lang="uk-UA" sz="1200">
                          <a:effectLst/>
                        </a:rPr>
                        <a:t>46,3</a:t>
                      </a:r>
                      <a:r>
                        <a:rPr lang="de-DE" sz="1200">
                          <a:effectLst/>
                        </a:rPr>
                        <a:t>±</a:t>
                      </a:r>
                      <a:r>
                        <a:rPr lang="uk-UA" sz="1200">
                          <a:effectLst/>
                        </a:rPr>
                        <a:t>8,2</a:t>
                      </a:r>
                      <a:endParaRPr lang="ru-UA" sz="1200">
                        <a:effectLst/>
                        <a:latin typeface="Calibri" panose="020F0502020204030204" pitchFamily="34" charset="0"/>
                        <a:ea typeface="SimSun" panose="02010600030101010101" pitchFamily="2" charset="-122"/>
                        <a:cs typeface="Times New Roman" panose="02020603050405020304" pitchFamily="18" charset="0"/>
                      </a:endParaRPr>
                    </a:p>
                  </a:txBody>
                  <a:tcPr marL="49547" marR="49547" marT="0" marB="0"/>
                </a:tc>
                <a:extLst>
                  <a:ext uri="{0D108BD9-81ED-4DB2-BD59-A6C34878D82A}">
                    <a16:rowId xmlns:a16="http://schemas.microsoft.com/office/drawing/2014/main" val="1712863215"/>
                  </a:ext>
                </a:extLst>
              </a:tr>
              <a:tr h="548947">
                <a:tc>
                  <a:txBody>
                    <a:bodyPr/>
                    <a:lstStyle/>
                    <a:p>
                      <a:pPr algn="just">
                        <a:lnSpc>
                          <a:spcPct val="150000"/>
                        </a:lnSpc>
                      </a:pPr>
                      <a:r>
                        <a:rPr lang="uk-UA" sz="1200">
                          <a:effectLst/>
                        </a:rPr>
                        <a:t>14.</a:t>
                      </a:r>
                      <a:endParaRPr lang="ru-UA" sz="1200">
                        <a:effectLst/>
                        <a:latin typeface="Calibri" panose="020F0502020204030204" pitchFamily="34" charset="0"/>
                        <a:ea typeface="SimSun" panose="02010600030101010101" pitchFamily="2" charset="-122"/>
                        <a:cs typeface="Times New Roman" panose="02020603050405020304" pitchFamily="18" charset="0"/>
                      </a:endParaRPr>
                    </a:p>
                  </a:txBody>
                  <a:tcPr marL="49547" marR="49547" marT="0" marB="0"/>
                </a:tc>
                <a:tc>
                  <a:txBody>
                    <a:bodyPr/>
                    <a:lstStyle/>
                    <a:p>
                      <a:r>
                        <a:rPr lang="uk-UA" sz="1200">
                          <a:effectLst/>
                        </a:rPr>
                        <a:t>Чи знаєте Ви які фізичні якості потрібні  Вам у Вашому виді спорту ?</a:t>
                      </a:r>
                      <a:endParaRPr lang="ru-UA"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547" marR="49547" marT="0" marB="0"/>
                </a:tc>
                <a:tc>
                  <a:txBody>
                    <a:bodyPr/>
                    <a:lstStyle/>
                    <a:p>
                      <a:pPr algn="ctr">
                        <a:lnSpc>
                          <a:spcPct val="150000"/>
                        </a:lnSpc>
                      </a:pPr>
                      <a:r>
                        <a:rPr lang="uk-UA" sz="1200">
                          <a:effectLst/>
                        </a:rPr>
                        <a:t>30,1</a:t>
                      </a:r>
                      <a:r>
                        <a:rPr lang="de-DE" sz="1200">
                          <a:effectLst/>
                        </a:rPr>
                        <a:t>±</a:t>
                      </a:r>
                      <a:r>
                        <a:rPr lang="uk-UA" sz="1200">
                          <a:effectLst/>
                        </a:rPr>
                        <a:t>5,5</a:t>
                      </a:r>
                      <a:endParaRPr lang="ru-UA" sz="1200">
                        <a:effectLst/>
                        <a:latin typeface="Calibri" panose="020F0502020204030204" pitchFamily="34" charset="0"/>
                        <a:ea typeface="SimSun" panose="02010600030101010101" pitchFamily="2" charset="-122"/>
                        <a:cs typeface="Times New Roman" panose="02020603050405020304" pitchFamily="18" charset="0"/>
                      </a:endParaRPr>
                    </a:p>
                  </a:txBody>
                  <a:tcPr marL="49547" marR="49547" marT="0" marB="0"/>
                </a:tc>
                <a:extLst>
                  <a:ext uri="{0D108BD9-81ED-4DB2-BD59-A6C34878D82A}">
                    <a16:rowId xmlns:a16="http://schemas.microsoft.com/office/drawing/2014/main" val="892465719"/>
                  </a:ext>
                </a:extLst>
              </a:tr>
              <a:tr h="548947">
                <a:tc>
                  <a:txBody>
                    <a:bodyPr/>
                    <a:lstStyle/>
                    <a:p>
                      <a:pPr algn="just">
                        <a:lnSpc>
                          <a:spcPct val="150000"/>
                        </a:lnSpc>
                      </a:pPr>
                      <a:r>
                        <a:rPr lang="uk-UA" sz="1200">
                          <a:effectLst/>
                        </a:rPr>
                        <a:t>15.</a:t>
                      </a:r>
                      <a:endParaRPr lang="ru-UA" sz="1200">
                        <a:effectLst/>
                        <a:latin typeface="Calibri" panose="020F0502020204030204" pitchFamily="34" charset="0"/>
                        <a:ea typeface="SimSun" panose="02010600030101010101" pitchFamily="2" charset="-122"/>
                        <a:cs typeface="Times New Roman" panose="02020603050405020304" pitchFamily="18" charset="0"/>
                      </a:endParaRPr>
                    </a:p>
                  </a:txBody>
                  <a:tcPr marL="49547" marR="49547" marT="0" marB="0"/>
                </a:tc>
                <a:tc>
                  <a:txBody>
                    <a:bodyPr/>
                    <a:lstStyle/>
                    <a:p>
                      <a:r>
                        <a:rPr lang="uk-UA" sz="1200">
                          <a:effectLst/>
                        </a:rPr>
                        <a:t>Чи знаєте Ви яким має бути режим спортсмена (сон, харчування, відпочинок)?</a:t>
                      </a:r>
                      <a:endParaRPr lang="ru-UA"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547" marR="49547" marT="0" marB="0"/>
                </a:tc>
                <a:tc>
                  <a:txBody>
                    <a:bodyPr/>
                    <a:lstStyle/>
                    <a:p>
                      <a:pPr algn="ctr">
                        <a:lnSpc>
                          <a:spcPct val="150000"/>
                        </a:lnSpc>
                      </a:pPr>
                      <a:r>
                        <a:rPr lang="uk-UA" sz="1200">
                          <a:effectLst/>
                        </a:rPr>
                        <a:t>45,2</a:t>
                      </a:r>
                      <a:r>
                        <a:rPr lang="de-DE" sz="1200">
                          <a:effectLst/>
                        </a:rPr>
                        <a:t>±</a:t>
                      </a:r>
                      <a:r>
                        <a:rPr lang="uk-UA" sz="1200">
                          <a:effectLst/>
                        </a:rPr>
                        <a:t>7,9</a:t>
                      </a:r>
                      <a:endParaRPr lang="ru-UA" sz="1200">
                        <a:effectLst/>
                        <a:latin typeface="Calibri" panose="020F0502020204030204" pitchFamily="34" charset="0"/>
                        <a:ea typeface="SimSun" panose="02010600030101010101" pitchFamily="2" charset="-122"/>
                        <a:cs typeface="Times New Roman" panose="02020603050405020304" pitchFamily="18" charset="0"/>
                      </a:endParaRPr>
                    </a:p>
                  </a:txBody>
                  <a:tcPr marL="49547" marR="49547" marT="0" marB="0"/>
                </a:tc>
                <a:extLst>
                  <a:ext uri="{0D108BD9-81ED-4DB2-BD59-A6C34878D82A}">
                    <a16:rowId xmlns:a16="http://schemas.microsoft.com/office/drawing/2014/main" val="3714511248"/>
                  </a:ext>
                </a:extLst>
              </a:tr>
              <a:tr h="258756">
                <a:tc>
                  <a:txBody>
                    <a:bodyPr/>
                    <a:lstStyle/>
                    <a:p>
                      <a:pPr algn="just">
                        <a:lnSpc>
                          <a:spcPct val="150000"/>
                        </a:lnSpc>
                      </a:pPr>
                      <a:r>
                        <a:rPr lang="uk-UA" sz="1200">
                          <a:effectLst/>
                        </a:rPr>
                        <a:t> </a:t>
                      </a:r>
                      <a:endParaRPr lang="ru-UA" sz="1200">
                        <a:effectLst/>
                        <a:latin typeface="Calibri" panose="020F0502020204030204" pitchFamily="34" charset="0"/>
                        <a:ea typeface="SimSun" panose="02010600030101010101" pitchFamily="2" charset="-122"/>
                        <a:cs typeface="Times New Roman" panose="02020603050405020304" pitchFamily="18" charset="0"/>
                      </a:endParaRPr>
                    </a:p>
                  </a:txBody>
                  <a:tcPr marL="49547" marR="49547" marT="0" marB="0"/>
                </a:tc>
                <a:tc>
                  <a:txBody>
                    <a:bodyPr/>
                    <a:lstStyle/>
                    <a:p>
                      <a:pPr algn="r"/>
                      <a:r>
                        <a:rPr lang="uk-UA" sz="1200">
                          <a:effectLst/>
                        </a:rPr>
                        <a:t>Середнє значення за всі запитання</a:t>
                      </a:r>
                      <a:endParaRPr lang="ru-UA"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547" marR="49547" marT="0" marB="0"/>
                </a:tc>
                <a:tc>
                  <a:txBody>
                    <a:bodyPr/>
                    <a:lstStyle/>
                    <a:p>
                      <a:pPr algn="ctr">
                        <a:lnSpc>
                          <a:spcPct val="150000"/>
                        </a:lnSpc>
                      </a:pPr>
                      <a:r>
                        <a:rPr lang="uk-UA" sz="1200" dirty="0">
                          <a:effectLst/>
                        </a:rPr>
                        <a:t>29,05</a:t>
                      </a:r>
                      <a:r>
                        <a:rPr lang="de-DE" sz="1200" dirty="0">
                          <a:effectLst/>
                        </a:rPr>
                        <a:t>±</a:t>
                      </a:r>
                      <a:r>
                        <a:rPr lang="uk-UA" sz="1200" dirty="0">
                          <a:effectLst/>
                        </a:rPr>
                        <a:t>5,5</a:t>
                      </a:r>
                      <a:endParaRPr lang="ru-UA" sz="1200" dirty="0">
                        <a:effectLst/>
                        <a:latin typeface="Calibri" panose="020F0502020204030204" pitchFamily="34" charset="0"/>
                        <a:ea typeface="SimSun" panose="02010600030101010101" pitchFamily="2" charset="-122"/>
                        <a:cs typeface="Times New Roman" panose="02020603050405020304" pitchFamily="18" charset="0"/>
                      </a:endParaRPr>
                    </a:p>
                  </a:txBody>
                  <a:tcPr marL="49547" marR="49547" marT="0" marB="0"/>
                </a:tc>
                <a:extLst>
                  <a:ext uri="{0D108BD9-81ED-4DB2-BD59-A6C34878D82A}">
                    <a16:rowId xmlns:a16="http://schemas.microsoft.com/office/drawing/2014/main" val="2378044451"/>
                  </a:ext>
                </a:extLst>
              </a:tr>
            </a:tbl>
          </a:graphicData>
        </a:graphic>
      </p:graphicFrame>
      <p:sp>
        <p:nvSpPr>
          <p:cNvPr id="5" name="Rectangle 2">
            <a:extLst>
              <a:ext uri="{FF2B5EF4-FFF2-40B4-BE49-F238E27FC236}">
                <a16:creationId xmlns:a16="http://schemas.microsoft.com/office/drawing/2014/main" id="{8242AB8F-0C55-E7D2-41EC-86236287FE74}"/>
              </a:ext>
            </a:extLst>
          </p:cNvPr>
          <p:cNvSpPr>
            <a:spLocks noChangeArrowheads="1"/>
          </p:cNvSpPr>
          <p:nvPr/>
        </p:nvSpPr>
        <p:spPr bwMode="auto">
          <a:xfrm>
            <a:off x="3989388" y="2465435"/>
            <a:ext cx="15567270" cy="6476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ru-UA"/>
          </a:p>
        </p:txBody>
      </p:sp>
      <p:sp>
        <p:nvSpPr>
          <p:cNvPr id="6" name="Rectangle 3">
            <a:extLst>
              <a:ext uri="{FF2B5EF4-FFF2-40B4-BE49-F238E27FC236}">
                <a16:creationId xmlns:a16="http://schemas.microsoft.com/office/drawing/2014/main" id="{37AC00D5-BC11-BAEC-8901-DC9E42E96A75}"/>
              </a:ext>
            </a:extLst>
          </p:cNvPr>
          <p:cNvSpPr>
            <a:spLocks noChangeArrowheads="1"/>
          </p:cNvSpPr>
          <p:nvPr/>
        </p:nvSpPr>
        <p:spPr bwMode="auto">
          <a:xfrm>
            <a:off x="3989388" y="2922635"/>
            <a:ext cx="15567270" cy="6476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ru-UA"/>
          </a:p>
        </p:txBody>
      </p:sp>
      <p:sp>
        <p:nvSpPr>
          <p:cNvPr id="8" name="TextBox 7">
            <a:extLst>
              <a:ext uri="{FF2B5EF4-FFF2-40B4-BE49-F238E27FC236}">
                <a16:creationId xmlns:a16="http://schemas.microsoft.com/office/drawing/2014/main" id="{85AEC1A8-5008-22CD-F693-BDCFEDBD6140}"/>
              </a:ext>
            </a:extLst>
          </p:cNvPr>
          <p:cNvSpPr txBox="1"/>
          <p:nvPr/>
        </p:nvSpPr>
        <p:spPr>
          <a:xfrm>
            <a:off x="627018" y="111028"/>
            <a:ext cx="3840331" cy="1638910"/>
          </a:xfrm>
          <a:prstGeom prst="rect">
            <a:avLst/>
          </a:prstGeom>
          <a:noFill/>
        </p:spPr>
        <p:txBody>
          <a:bodyPr wrap="square">
            <a:spAutoFit/>
          </a:bodyPr>
          <a:lstStyle/>
          <a:p>
            <a:pPr indent="450215" algn="ctr">
              <a:lnSpc>
                <a:spcPct val="113000"/>
              </a:lnSpc>
            </a:pPr>
            <a:r>
              <a:rPr lang="uk-UA" sz="1800" dirty="0">
                <a:effectLst/>
                <a:ea typeface="SimSun" panose="02010600030101010101" pitchFamily="2" charset="-122"/>
                <a:cs typeface="Times New Roman" panose="02020603050405020304" pitchFamily="18" charset="0"/>
              </a:rPr>
              <a:t>Рівень обізнаності з </a:t>
            </a:r>
            <a:r>
              <a:rPr lang="uk-UA" sz="1800" dirty="0" err="1">
                <a:effectLst/>
                <a:ea typeface="SimSun" panose="02010600030101010101" pitchFamily="2" charset="-122"/>
                <a:cs typeface="Times New Roman" panose="02020603050405020304" pitchFamily="18" charset="0"/>
              </a:rPr>
              <a:t>олімпійскої</a:t>
            </a:r>
            <a:r>
              <a:rPr lang="uk-UA" sz="1800" dirty="0">
                <a:effectLst/>
                <a:ea typeface="SimSun" panose="02010600030101010101" pitchFamily="2" charset="-122"/>
                <a:cs typeface="Times New Roman" panose="02020603050405020304" pitchFamily="18" charset="0"/>
              </a:rPr>
              <a:t> тематики спортсменів 12-15 років ДЮСШ з питань олімпійської освіти в констатуючому експерименті </a:t>
            </a:r>
            <a:endParaRPr lang="ru-UA" sz="1800" dirty="0">
              <a:effectLst/>
              <a:ea typeface="SimSun" panose="02010600030101010101" pitchFamily="2" charset="-122"/>
              <a:cs typeface="Times New Roman" panose="02020603050405020304" pitchFamily="18" charset="0"/>
            </a:endParaRPr>
          </a:p>
          <a:p>
            <a:pPr indent="450215" algn="ctr">
              <a:lnSpc>
                <a:spcPct val="113000"/>
              </a:lnSpc>
            </a:pPr>
            <a:r>
              <a:rPr lang="uk-UA" sz="1800" dirty="0">
                <a:effectLst/>
                <a:ea typeface="SimSun" panose="02010600030101010101" pitchFamily="2" charset="-122"/>
                <a:cs typeface="Times New Roman" panose="02020603050405020304" pitchFamily="18" charset="0"/>
              </a:rPr>
              <a:t>(правильні відповіді %,  </a:t>
            </a:r>
            <a:r>
              <a:rPr lang="de-DE" sz="1800" dirty="0" err="1">
                <a:effectLst/>
                <a:ea typeface="SimSun" panose="02010600030101010101" pitchFamily="2" charset="-122"/>
                <a:cs typeface="Times New Roman" panose="02020603050405020304" pitchFamily="18" charset="0"/>
              </a:rPr>
              <a:t>n</a:t>
            </a:r>
            <a:r>
              <a:rPr lang="uk-UA" sz="1800" dirty="0">
                <a:effectLst/>
                <a:ea typeface="SimSun" panose="02010600030101010101" pitchFamily="2" charset="-122"/>
                <a:cs typeface="Times New Roman" panose="02020603050405020304" pitchFamily="18" charset="0"/>
              </a:rPr>
              <a:t>= 45).</a:t>
            </a:r>
            <a:endParaRPr lang="ru-UA" sz="1800" dirty="0">
              <a:effectLst/>
              <a:ea typeface="SimSun" panose="02010600030101010101" pitchFamily="2" charset="-122"/>
              <a:cs typeface="Times New Roman" panose="02020603050405020304" pitchFamily="18" charset="0"/>
            </a:endParaRPr>
          </a:p>
        </p:txBody>
      </p:sp>
      <p:pic>
        <p:nvPicPr>
          <p:cNvPr id="10" name="Рисунок 9">
            <a:extLst>
              <a:ext uri="{FF2B5EF4-FFF2-40B4-BE49-F238E27FC236}">
                <a16:creationId xmlns:a16="http://schemas.microsoft.com/office/drawing/2014/main" id="{79604811-5E65-536B-D676-4038E54C4F47}"/>
              </a:ext>
            </a:extLst>
          </p:cNvPr>
          <p:cNvPicPr>
            <a:picLocks noChangeAspect="1"/>
          </p:cNvPicPr>
          <p:nvPr/>
        </p:nvPicPr>
        <p:blipFill>
          <a:blip r:embed="rId2"/>
          <a:stretch>
            <a:fillRect/>
          </a:stretch>
        </p:blipFill>
        <p:spPr>
          <a:xfrm>
            <a:off x="1136550" y="2030915"/>
            <a:ext cx="3030501" cy="4707574"/>
          </a:xfrm>
          <a:prstGeom prst="rect">
            <a:avLst/>
          </a:prstGeom>
        </p:spPr>
      </p:pic>
    </p:spTree>
    <p:extLst>
      <p:ext uri="{BB962C8B-B14F-4D97-AF65-F5344CB8AC3E}">
        <p14:creationId xmlns:p14="http://schemas.microsoft.com/office/powerpoint/2010/main" val="106544371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Объект 3">
            <a:extLst>
              <a:ext uri="{FF2B5EF4-FFF2-40B4-BE49-F238E27FC236}">
                <a16:creationId xmlns:a16="http://schemas.microsoft.com/office/drawing/2014/main" id="{6B95477B-ECAB-0508-7C49-41C58AE43EAC}"/>
              </a:ext>
            </a:extLst>
          </p:cNvPr>
          <p:cNvGraphicFramePr>
            <a:graphicFrameLocks noGrp="1"/>
          </p:cNvGraphicFramePr>
          <p:nvPr>
            <p:ph idx="1"/>
            <p:extLst>
              <p:ext uri="{D42A27DB-BD31-4B8C-83A1-F6EECF244321}">
                <p14:modId xmlns:p14="http://schemas.microsoft.com/office/powerpoint/2010/main" val="3133736568"/>
              </p:ext>
            </p:extLst>
          </p:nvPr>
        </p:nvGraphicFramePr>
        <p:xfrm>
          <a:off x="-1" y="27904"/>
          <a:ext cx="8540930" cy="6830095"/>
        </p:xfrm>
        <a:graphic>
          <a:graphicData uri="http://schemas.openxmlformats.org/drawingml/2006/table">
            <a:tbl>
              <a:tblPr firstRow="1" firstCol="1" bandRow="1">
                <a:tableStyleId>{5C22544A-7EE6-4342-B048-85BDC9FD1C3A}</a:tableStyleId>
              </a:tblPr>
              <a:tblGrid>
                <a:gridCol w="141286">
                  <a:extLst>
                    <a:ext uri="{9D8B030D-6E8A-4147-A177-3AD203B41FA5}">
                      <a16:colId xmlns:a16="http://schemas.microsoft.com/office/drawing/2014/main" val="3887298084"/>
                    </a:ext>
                  </a:extLst>
                </a:gridCol>
                <a:gridCol w="5432584">
                  <a:extLst>
                    <a:ext uri="{9D8B030D-6E8A-4147-A177-3AD203B41FA5}">
                      <a16:colId xmlns:a16="http://schemas.microsoft.com/office/drawing/2014/main" val="1761961267"/>
                    </a:ext>
                  </a:extLst>
                </a:gridCol>
                <a:gridCol w="593412">
                  <a:extLst>
                    <a:ext uri="{9D8B030D-6E8A-4147-A177-3AD203B41FA5}">
                      <a16:colId xmlns:a16="http://schemas.microsoft.com/office/drawing/2014/main" val="2781707979"/>
                    </a:ext>
                  </a:extLst>
                </a:gridCol>
                <a:gridCol w="593412">
                  <a:extLst>
                    <a:ext uri="{9D8B030D-6E8A-4147-A177-3AD203B41FA5}">
                      <a16:colId xmlns:a16="http://schemas.microsoft.com/office/drawing/2014/main" val="2655442912"/>
                    </a:ext>
                  </a:extLst>
                </a:gridCol>
                <a:gridCol w="593412">
                  <a:extLst>
                    <a:ext uri="{9D8B030D-6E8A-4147-A177-3AD203B41FA5}">
                      <a16:colId xmlns:a16="http://schemas.microsoft.com/office/drawing/2014/main" val="1200404366"/>
                    </a:ext>
                  </a:extLst>
                </a:gridCol>
                <a:gridCol w="593412">
                  <a:extLst>
                    <a:ext uri="{9D8B030D-6E8A-4147-A177-3AD203B41FA5}">
                      <a16:colId xmlns:a16="http://schemas.microsoft.com/office/drawing/2014/main" val="2716978905"/>
                    </a:ext>
                  </a:extLst>
                </a:gridCol>
                <a:gridCol w="593412">
                  <a:extLst>
                    <a:ext uri="{9D8B030D-6E8A-4147-A177-3AD203B41FA5}">
                      <a16:colId xmlns:a16="http://schemas.microsoft.com/office/drawing/2014/main" val="2474555132"/>
                    </a:ext>
                  </a:extLst>
                </a:gridCol>
              </a:tblGrid>
              <a:tr h="230480">
                <a:tc>
                  <a:txBody>
                    <a:bodyPr/>
                    <a:lstStyle/>
                    <a:p>
                      <a:r>
                        <a:rPr lang="uk-UA" sz="800">
                          <a:effectLst/>
                        </a:rPr>
                        <a:t>№</a:t>
                      </a:r>
                      <a:endParaRPr lang="ru-UA" sz="700">
                        <a:effectLst/>
                        <a:latin typeface="Calibri" panose="020F0502020204030204" pitchFamily="34" charset="0"/>
                        <a:ea typeface="Times New Roman" panose="02020603050405020304" pitchFamily="18" charset="0"/>
                        <a:cs typeface="Times New Roman" panose="02020603050405020304" pitchFamily="18" charset="0"/>
                      </a:endParaRPr>
                    </a:p>
                  </a:txBody>
                  <a:tcPr marL="51123" marR="51123" marT="0" marB="0"/>
                </a:tc>
                <a:tc>
                  <a:txBody>
                    <a:bodyPr/>
                    <a:lstStyle/>
                    <a:p>
                      <a:pPr algn="ctr"/>
                      <a:r>
                        <a:rPr lang="de-DE" sz="1200">
                          <a:effectLst/>
                        </a:rPr>
                        <a:t>Твердження</a:t>
                      </a:r>
                      <a:endParaRPr lang="ru-UA"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51123" marR="51123" marT="0" marB="0"/>
                </a:tc>
                <a:tc>
                  <a:txBody>
                    <a:bodyPr/>
                    <a:lstStyle/>
                    <a:p>
                      <a:r>
                        <a:rPr lang="uk-UA" sz="1200">
                          <a:effectLst/>
                        </a:rPr>
                        <a:t>1</a:t>
                      </a:r>
                      <a:endParaRPr lang="ru-UA"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51123" marR="51123" marT="0" marB="0"/>
                </a:tc>
                <a:tc>
                  <a:txBody>
                    <a:bodyPr/>
                    <a:lstStyle/>
                    <a:p>
                      <a:r>
                        <a:rPr lang="uk-UA" sz="1200">
                          <a:effectLst/>
                        </a:rPr>
                        <a:t>2</a:t>
                      </a:r>
                      <a:endParaRPr lang="ru-UA"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51123" marR="51123" marT="0" marB="0"/>
                </a:tc>
                <a:tc>
                  <a:txBody>
                    <a:bodyPr/>
                    <a:lstStyle/>
                    <a:p>
                      <a:r>
                        <a:rPr lang="uk-UA" sz="1200">
                          <a:effectLst/>
                        </a:rPr>
                        <a:t>3</a:t>
                      </a:r>
                      <a:endParaRPr lang="ru-UA"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51123" marR="51123" marT="0" marB="0"/>
                </a:tc>
                <a:tc>
                  <a:txBody>
                    <a:bodyPr/>
                    <a:lstStyle/>
                    <a:p>
                      <a:r>
                        <a:rPr lang="uk-UA" sz="1200">
                          <a:effectLst/>
                        </a:rPr>
                        <a:t>4</a:t>
                      </a:r>
                      <a:endParaRPr lang="ru-UA"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51123" marR="51123" marT="0" marB="0"/>
                </a:tc>
                <a:tc>
                  <a:txBody>
                    <a:bodyPr/>
                    <a:lstStyle/>
                    <a:p>
                      <a:r>
                        <a:rPr lang="uk-UA" sz="1200">
                          <a:effectLst/>
                        </a:rPr>
                        <a:t>5</a:t>
                      </a:r>
                      <a:endParaRPr lang="ru-UA"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51123" marR="51123" marT="0" marB="0"/>
                </a:tc>
                <a:extLst>
                  <a:ext uri="{0D108BD9-81ED-4DB2-BD59-A6C34878D82A}">
                    <a16:rowId xmlns:a16="http://schemas.microsoft.com/office/drawing/2014/main" val="2919606955"/>
                  </a:ext>
                </a:extLst>
              </a:tr>
              <a:tr h="691442">
                <a:tc>
                  <a:txBody>
                    <a:bodyPr/>
                    <a:lstStyle/>
                    <a:p>
                      <a:r>
                        <a:rPr lang="uk-UA" sz="800">
                          <a:effectLst/>
                        </a:rPr>
                        <a:t>1</a:t>
                      </a:r>
                      <a:endParaRPr lang="ru-UA" sz="700">
                        <a:effectLst/>
                        <a:latin typeface="Calibri" panose="020F0502020204030204" pitchFamily="34" charset="0"/>
                        <a:ea typeface="Times New Roman" panose="02020603050405020304" pitchFamily="18" charset="0"/>
                        <a:cs typeface="Times New Roman" panose="02020603050405020304" pitchFamily="18" charset="0"/>
                      </a:endParaRPr>
                    </a:p>
                  </a:txBody>
                  <a:tcPr marL="51123" marR="51123" marT="0" marB="0"/>
                </a:tc>
                <a:tc>
                  <a:txBody>
                    <a:bodyPr/>
                    <a:lstStyle/>
                    <a:p>
                      <a:r>
                        <a:rPr lang="uk-UA" sz="1200" dirty="0">
                          <a:effectLst/>
                        </a:rPr>
                        <a:t>Пріоритет керівництва ДЮСШ надається виключно спортивному результату, а не виховному процесу (включно з ОО).</a:t>
                      </a:r>
                      <a:endParaRPr lang="ru-UA" sz="1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1123" marR="51123" marT="0" marB="0"/>
                </a:tc>
                <a:tc>
                  <a:txBody>
                    <a:bodyPr/>
                    <a:lstStyle/>
                    <a:p>
                      <a:r>
                        <a:rPr lang="uk-UA" sz="1200">
                          <a:effectLst/>
                        </a:rPr>
                        <a:t> </a:t>
                      </a:r>
                      <a:endParaRPr lang="ru-UA"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51123" marR="51123" marT="0" marB="0"/>
                </a:tc>
                <a:tc>
                  <a:txBody>
                    <a:bodyPr/>
                    <a:lstStyle/>
                    <a:p>
                      <a:r>
                        <a:rPr lang="uk-UA" sz="1200">
                          <a:effectLst/>
                        </a:rPr>
                        <a:t> </a:t>
                      </a:r>
                      <a:endParaRPr lang="ru-UA"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51123" marR="51123" marT="0" marB="0"/>
                </a:tc>
                <a:tc>
                  <a:txBody>
                    <a:bodyPr/>
                    <a:lstStyle/>
                    <a:p>
                      <a:r>
                        <a:rPr lang="uk-UA" sz="1200">
                          <a:effectLst/>
                        </a:rPr>
                        <a:t> </a:t>
                      </a:r>
                      <a:endParaRPr lang="ru-UA"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51123" marR="51123" marT="0" marB="0"/>
                </a:tc>
                <a:tc>
                  <a:txBody>
                    <a:bodyPr/>
                    <a:lstStyle/>
                    <a:p>
                      <a:r>
                        <a:rPr lang="uk-UA" sz="1200">
                          <a:effectLst/>
                        </a:rPr>
                        <a:t> </a:t>
                      </a:r>
                      <a:endParaRPr lang="ru-UA"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51123" marR="51123" marT="0" marB="0"/>
                </a:tc>
                <a:tc>
                  <a:txBody>
                    <a:bodyPr/>
                    <a:lstStyle/>
                    <a:p>
                      <a:r>
                        <a:rPr lang="uk-UA" sz="1200">
                          <a:effectLst/>
                        </a:rPr>
                        <a:t> </a:t>
                      </a:r>
                      <a:endParaRPr lang="ru-UA"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51123" marR="51123" marT="0" marB="0"/>
                </a:tc>
                <a:extLst>
                  <a:ext uri="{0D108BD9-81ED-4DB2-BD59-A6C34878D82A}">
                    <a16:rowId xmlns:a16="http://schemas.microsoft.com/office/drawing/2014/main" val="3934042594"/>
                  </a:ext>
                </a:extLst>
              </a:tr>
              <a:tr h="674577">
                <a:tc>
                  <a:txBody>
                    <a:bodyPr/>
                    <a:lstStyle/>
                    <a:p>
                      <a:r>
                        <a:rPr lang="uk-UA" sz="800">
                          <a:effectLst/>
                        </a:rPr>
                        <a:t>2</a:t>
                      </a:r>
                      <a:endParaRPr lang="ru-UA" sz="700">
                        <a:effectLst/>
                        <a:latin typeface="Calibri" panose="020F0502020204030204" pitchFamily="34" charset="0"/>
                        <a:ea typeface="Times New Roman" panose="02020603050405020304" pitchFamily="18" charset="0"/>
                        <a:cs typeface="Times New Roman" panose="02020603050405020304" pitchFamily="18" charset="0"/>
                      </a:endParaRPr>
                    </a:p>
                  </a:txBody>
                  <a:tcPr marL="51123" marR="51123" marT="0" marB="0"/>
                </a:tc>
                <a:tc>
                  <a:txBody>
                    <a:bodyPr/>
                    <a:lstStyle/>
                    <a:p>
                      <a:r>
                        <a:rPr lang="uk-UA" sz="1200">
                          <a:effectLst/>
                        </a:rPr>
                        <a:t>Відсутність чітко виділених годин у навчальних планах для проведення "Олімпійських уроків" чи бесід.</a:t>
                      </a:r>
                      <a:endParaRPr lang="ru-UA"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51123" marR="51123" marT="0" marB="0"/>
                </a:tc>
                <a:tc>
                  <a:txBody>
                    <a:bodyPr/>
                    <a:lstStyle/>
                    <a:p>
                      <a:r>
                        <a:rPr lang="uk-UA" sz="1200">
                          <a:effectLst/>
                        </a:rPr>
                        <a:t> </a:t>
                      </a:r>
                      <a:endParaRPr lang="ru-UA"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51123" marR="51123" marT="0" marB="0"/>
                </a:tc>
                <a:tc>
                  <a:txBody>
                    <a:bodyPr/>
                    <a:lstStyle/>
                    <a:p>
                      <a:r>
                        <a:rPr lang="uk-UA" sz="1200">
                          <a:effectLst/>
                        </a:rPr>
                        <a:t> </a:t>
                      </a:r>
                      <a:endParaRPr lang="ru-UA"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51123" marR="51123" marT="0" marB="0"/>
                </a:tc>
                <a:tc>
                  <a:txBody>
                    <a:bodyPr/>
                    <a:lstStyle/>
                    <a:p>
                      <a:r>
                        <a:rPr lang="uk-UA" sz="1200">
                          <a:effectLst/>
                        </a:rPr>
                        <a:t> </a:t>
                      </a:r>
                      <a:endParaRPr lang="ru-UA"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51123" marR="51123" marT="0" marB="0"/>
                </a:tc>
                <a:tc>
                  <a:txBody>
                    <a:bodyPr/>
                    <a:lstStyle/>
                    <a:p>
                      <a:r>
                        <a:rPr lang="uk-UA" sz="1200">
                          <a:effectLst/>
                        </a:rPr>
                        <a:t> </a:t>
                      </a:r>
                      <a:endParaRPr lang="ru-UA"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51123" marR="51123" marT="0" marB="0"/>
                </a:tc>
                <a:tc>
                  <a:txBody>
                    <a:bodyPr/>
                    <a:lstStyle/>
                    <a:p>
                      <a:r>
                        <a:rPr lang="uk-UA" sz="1200">
                          <a:effectLst/>
                        </a:rPr>
                        <a:t> </a:t>
                      </a:r>
                      <a:endParaRPr lang="ru-UA"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51123" marR="51123" marT="0" marB="0"/>
                </a:tc>
                <a:extLst>
                  <a:ext uri="{0D108BD9-81ED-4DB2-BD59-A6C34878D82A}">
                    <a16:rowId xmlns:a16="http://schemas.microsoft.com/office/drawing/2014/main" val="751222250"/>
                  </a:ext>
                </a:extLst>
              </a:tr>
              <a:tr h="691442">
                <a:tc>
                  <a:txBody>
                    <a:bodyPr/>
                    <a:lstStyle/>
                    <a:p>
                      <a:r>
                        <a:rPr lang="uk-UA" sz="800">
                          <a:effectLst/>
                        </a:rPr>
                        <a:t>3</a:t>
                      </a:r>
                      <a:endParaRPr lang="ru-UA" sz="700">
                        <a:effectLst/>
                        <a:latin typeface="Calibri" panose="020F0502020204030204" pitchFamily="34" charset="0"/>
                        <a:ea typeface="Times New Roman" panose="02020603050405020304" pitchFamily="18" charset="0"/>
                        <a:cs typeface="Times New Roman" panose="02020603050405020304" pitchFamily="18" charset="0"/>
                      </a:endParaRPr>
                    </a:p>
                  </a:txBody>
                  <a:tcPr marL="51123" marR="51123" marT="0" marB="0"/>
                </a:tc>
                <a:tc>
                  <a:txBody>
                    <a:bodyPr/>
                    <a:lstStyle/>
                    <a:p>
                      <a:r>
                        <a:rPr lang="uk-UA" sz="1200">
                          <a:effectLst/>
                        </a:rPr>
                        <a:t>Недостатнє фінансування на придбання методичних матеріалів, символіки та організацію тематичних заходів (екскурсії, вікторини).</a:t>
                      </a:r>
                      <a:endParaRPr lang="ru-UA"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51123" marR="51123" marT="0" marB="0"/>
                </a:tc>
                <a:tc>
                  <a:txBody>
                    <a:bodyPr/>
                    <a:lstStyle/>
                    <a:p>
                      <a:r>
                        <a:rPr lang="uk-UA" sz="1200">
                          <a:effectLst/>
                        </a:rPr>
                        <a:t> </a:t>
                      </a:r>
                      <a:endParaRPr lang="ru-UA"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51123" marR="51123" marT="0" marB="0"/>
                </a:tc>
                <a:tc>
                  <a:txBody>
                    <a:bodyPr/>
                    <a:lstStyle/>
                    <a:p>
                      <a:r>
                        <a:rPr lang="uk-UA" sz="1200">
                          <a:effectLst/>
                        </a:rPr>
                        <a:t> </a:t>
                      </a:r>
                      <a:endParaRPr lang="ru-UA"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51123" marR="51123" marT="0" marB="0"/>
                </a:tc>
                <a:tc>
                  <a:txBody>
                    <a:bodyPr/>
                    <a:lstStyle/>
                    <a:p>
                      <a:r>
                        <a:rPr lang="uk-UA" sz="1200">
                          <a:effectLst/>
                        </a:rPr>
                        <a:t> </a:t>
                      </a:r>
                      <a:endParaRPr lang="ru-UA"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51123" marR="51123" marT="0" marB="0"/>
                </a:tc>
                <a:tc>
                  <a:txBody>
                    <a:bodyPr/>
                    <a:lstStyle/>
                    <a:p>
                      <a:r>
                        <a:rPr lang="uk-UA" sz="1200">
                          <a:effectLst/>
                        </a:rPr>
                        <a:t> </a:t>
                      </a:r>
                      <a:endParaRPr lang="ru-UA"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51123" marR="51123" marT="0" marB="0"/>
                </a:tc>
                <a:tc>
                  <a:txBody>
                    <a:bodyPr/>
                    <a:lstStyle/>
                    <a:p>
                      <a:r>
                        <a:rPr lang="uk-UA" sz="1200">
                          <a:effectLst/>
                        </a:rPr>
                        <a:t> </a:t>
                      </a:r>
                      <a:endParaRPr lang="ru-UA"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51123" marR="51123" marT="0" marB="0"/>
                </a:tc>
                <a:extLst>
                  <a:ext uri="{0D108BD9-81ED-4DB2-BD59-A6C34878D82A}">
                    <a16:rowId xmlns:a16="http://schemas.microsoft.com/office/drawing/2014/main" val="2098975006"/>
                  </a:ext>
                </a:extLst>
              </a:tr>
              <a:tr h="674577">
                <a:tc>
                  <a:txBody>
                    <a:bodyPr/>
                    <a:lstStyle/>
                    <a:p>
                      <a:r>
                        <a:rPr lang="uk-UA" sz="800">
                          <a:effectLst/>
                        </a:rPr>
                        <a:t>4</a:t>
                      </a:r>
                      <a:endParaRPr lang="ru-UA" sz="700">
                        <a:effectLst/>
                        <a:latin typeface="Calibri" panose="020F0502020204030204" pitchFamily="34" charset="0"/>
                        <a:ea typeface="Times New Roman" panose="02020603050405020304" pitchFamily="18" charset="0"/>
                        <a:cs typeface="Times New Roman" panose="02020603050405020304" pitchFamily="18" charset="0"/>
                      </a:endParaRPr>
                    </a:p>
                  </a:txBody>
                  <a:tcPr marL="51123" marR="51123" marT="0" marB="0"/>
                </a:tc>
                <a:tc>
                  <a:txBody>
                    <a:bodyPr/>
                    <a:lstStyle/>
                    <a:p>
                      <a:r>
                        <a:rPr lang="uk-UA" sz="1200">
                          <a:effectLst/>
                        </a:rPr>
                        <a:t>Негативний вплив військових дій (тривоги, обмеження на масові заходи) ускладнює проведення очних занять з ОО).</a:t>
                      </a:r>
                      <a:endParaRPr lang="ru-UA"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51123" marR="51123" marT="0" marB="0"/>
                </a:tc>
                <a:tc>
                  <a:txBody>
                    <a:bodyPr/>
                    <a:lstStyle/>
                    <a:p>
                      <a:r>
                        <a:rPr lang="uk-UA" sz="1200">
                          <a:effectLst/>
                        </a:rPr>
                        <a:t> </a:t>
                      </a:r>
                      <a:endParaRPr lang="ru-UA"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51123" marR="51123" marT="0" marB="0"/>
                </a:tc>
                <a:tc>
                  <a:txBody>
                    <a:bodyPr/>
                    <a:lstStyle/>
                    <a:p>
                      <a:r>
                        <a:rPr lang="uk-UA" sz="1200">
                          <a:effectLst/>
                        </a:rPr>
                        <a:t> </a:t>
                      </a:r>
                      <a:endParaRPr lang="ru-UA"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51123" marR="51123" marT="0" marB="0"/>
                </a:tc>
                <a:tc>
                  <a:txBody>
                    <a:bodyPr/>
                    <a:lstStyle/>
                    <a:p>
                      <a:r>
                        <a:rPr lang="uk-UA" sz="1200">
                          <a:effectLst/>
                        </a:rPr>
                        <a:t> </a:t>
                      </a:r>
                      <a:endParaRPr lang="ru-UA"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51123" marR="51123" marT="0" marB="0"/>
                </a:tc>
                <a:tc>
                  <a:txBody>
                    <a:bodyPr/>
                    <a:lstStyle/>
                    <a:p>
                      <a:r>
                        <a:rPr lang="uk-UA" sz="1200">
                          <a:effectLst/>
                        </a:rPr>
                        <a:t> </a:t>
                      </a:r>
                      <a:endParaRPr lang="ru-UA"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51123" marR="51123" marT="0" marB="0"/>
                </a:tc>
                <a:tc>
                  <a:txBody>
                    <a:bodyPr/>
                    <a:lstStyle/>
                    <a:p>
                      <a:r>
                        <a:rPr lang="uk-UA" sz="1200">
                          <a:effectLst/>
                        </a:rPr>
                        <a:t> </a:t>
                      </a:r>
                      <a:endParaRPr lang="ru-UA"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51123" marR="51123" marT="0" marB="0"/>
                </a:tc>
                <a:extLst>
                  <a:ext uri="{0D108BD9-81ED-4DB2-BD59-A6C34878D82A}">
                    <a16:rowId xmlns:a16="http://schemas.microsoft.com/office/drawing/2014/main" val="1070381157"/>
                  </a:ext>
                </a:extLst>
              </a:tr>
              <a:tr h="674577">
                <a:tc>
                  <a:txBody>
                    <a:bodyPr/>
                    <a:lstStyle/>
                    <a:p>
                      <a:r>
                        <a:rPr lang="uk-UA" sz="800">
                          <a:effectLst/>
                        </a:rPr>
                        <a:t>5</a:t>
                      </a:r>
                      <a:endParaRPr lang="ru-UA" sz="700">
                        <a:effectLst/>
                        <a:latin typeface="Calibri" panose="020F0502020204030204" pitchFamily="34" charset="0"/>
                        <a:ea typeface="Times New Roman" panose="02020603050405020304" pitchFamily="18" charset="0"/>
                        <a:cs typeface="Times New Roman" panose="02020603050405020304" pitchFamily="18" charset="0"/>
                      </a:endParaRPr>
                    </a:p>
                  </a:txBody>
                  <a:tcPr marL="51123" marR="51123" marT="0" marB="0"/>
                </a:tc>
                <a:tc>
                  <a:txBody>
                    <a:bodyPr/>
                    <a:lstStyle/>
                    <a:p>
                      <a:r>
                        <a:rPr lang="uk-UA" sz="1200">
                          <a:effectLst/>
                        </a:rPr>
                        <a:t>Відсутність адаптованих методичних посібників з ОО, спеціально розроблених для Вашого виду спорту.</a:t>
                      </a:r>
                      <a:endParaRPr lang="ru-UA"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51123" marR="51123" marT="0" marB="0"/>
                </a:tc>
                <a:tc>
                  <a:txBody>
                    <a:bodyPr/>
                    <a:lstStyle/>
                    <a:p>
                      <a:r>
                        <a:rPr lang="uk-UA" sz="1200">
                          <a:effectLst/>
                        </a:rPr>
                        <a:t> </a:t>
                      </a:r>
                      <a:endParaRPr lang="ru-UA"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51123" marR="51123" marT="0" marB="0"/>
                </a:tc>
                <a:tc>
                  <a:txBody>
                    <a:bodyPr/>
                    <a:lstStyle/>
                    <a:p>
                      <a:r>
                        <a:rPr lang="uk-UA" sz="1200">
                          <a:effectLst/>
                        </a:rPr>
                        <a:t> </a:t>
                      </a:r>
                      <a:endParaRPr lang="ru-UA"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51123" marR="51123" marT="0" marB="0"/>
                </a:tc>
                <a:tc>
                  <a:txBody>
                    <a:bodyPr/>
                    <a:lstStyle/>
                    <a:p>
                      <a:r>
                        <a:rPr lang="uk-UA" sz="1200">
                          <a:effectLst/>
                        </a:rPr>
                        <a:t> </a:t>
                      </a:r>
                      <a:endParaRPr lang="ru-UA"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51123" marR="51123" marT="0" marB="0"/>
                </a:tc>
                <a:tc>
                  <a:txBody>
                    <a:bodyPr/>
                    <a:lstStyle/>
                    <a:p>
                      <a:r>
                        <a:rPr lang="uk-UA" sz="1200">
                          <a:effectLst/>
                        </a:rPr>
                        <a:t> </a:t>
                      </a:r>
                      <a:endParaRPr lang="ru-UA"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51123" marR="51123" marT="0" marB="0"/>
                </a:tc>
                <a:tc>
                  <a:txBody>
                    <a:bodyPr/>
                    <a:lstStyle/>
                    <a:p>
                      <a:r>
                        <a:rPr lang="uk-UA" sz="1200">
                          <a:effectLst/>
                        </a:rPr>
                        <a:t> </a:t>
                      </a:r>
                      <a:endParaRPr lang="ru-UA"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51123" marR="51123" marT="0" marB="0"/>
                </a:tc>
                <a:extLst>
                  <a:ext uri="{0D108BD9-81ED-4DB2-BD59-A6C34878D82A}">
                    <a16:rowId xmlns:a16="http://schemas.microsoft.com/office/drawing/2014/main" val="1165395438"/>
                  </a:ext>
                </a:extLst>
              </a:tr>
              <a:tr h="460962">
                <a:tc>
                  <a:txBody>
                    <a:bodyPr/>
                    <a:lstStyle/>
                    <a:p>
                      <a:r>
                        <a:rPr lang="uk-UA" sz="800">
                          <a:effectLst/>
                        </a:rPr>
                        <a:t>6</a:t>
                      </a:r>
                      <a:endParaRPr lang="ru-UA" sz="700">
                        <a:effectLst/>
                        <a:latin typeface="Calibri" panose="020F0502020204030204" pitchFamily="34" charset="0"/>
                        <a:ea typeface="Times New Roman" panose="02020603050405020304" pitchFamily="18" charset="0"/>
                        <a:cs typeface="Times New Roman" panose="02020603050405020304" pitchFamily="18" charset="0"/>
                      </a:endParaRPr>
                    </a:p>
                  </a:txBody>
                  <a:tcPr marL="51123" marR="51123" marT="0" marB="0"/>
                </a:tc>
                <a:tc>
                  <a:txBody>
                    <a:bodyPr/>
                    <a:lstStyle/>
                    <a:p>
                      <a:r>
                        <a:rPr lang="uk-UA" sz="1200">
                          <a:effectLst/>
                        </a:rPr>
                        <a:t>Чи мають спортсмени засвоювати олімпійські цінності (повага, чесна гра).</a:t>
                      </a:r>
                      <a:endParaRPr lang="ru-UA"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51123" marR="51123" marT="0" marB="0"/>
                </a:tc>
                <a:tc>
                  <a:txBody>
                    <a:bodyPr/>
                    <a:lstStyle/>
                    <a:p>
                      <a:r>
                        <a:rPr lang="uk-UA" sz="1200">
                          <a:effectLst/>
                        </a:rPr>
                        <a:t> </a:t>
                      </a:r>
                      <a:endParaRPr lang="ru-UA"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51123" marR="51123" marT="0" marB="0"/>
                </a:tc>
                <a:tc>
                  <a:txBody>
                    <a:bodyPr/>
                    <a:lstStyle/>
                    <a:p>
                      <a:r>
                        <a:rPr lang="uk-UA" sz="1200">
                          <a:effectLst/>
                        </a:rPr>
                        <a:t> </a:t>
                      </a:r>
                      <a:endParaRPr lang="ru-UA"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51123" marR="51123" marT="0" marB="0"/>
                </a:tc>
                <a:tc>
                  <a:txBody>
                    <a:bodyPr/>
                    <a:lstStyle/>
                    <a:p>
                      <a:r>
                        <a:rPr lang="uk-UA" sz="1200">
                          <a:effectLst/>
                        </a:rPr>
                        <a:t> </a:t>
                      </a:r>
                      <a:endParaRPr lang="ru-UA"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51123" marR="51123" marT="0" marB="0"/>
                </a:tc>
                <a:tc>
                  <a:txBody>
                    <a:bodyPr/>
                    <a:lstStyle/>
                    <a:p>
                      <a:r>
                        <a:rPr lang="uk-UA" sz="1200">
                          <a:effectLst/>
                        </a:rPr>
                        <a:t> </a:t>
                      </a:r>
                      <a:endParaRPr lang="ru-UA"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51123" marR="51123" marT="0" marB="0"/>
                </a:tc>
                <a:tc>
                  <a:txBody>
                    <a:bodyPr/>
                    <a:lstStyle/>
                    <a:p>
                      <a:r>
                        <a:rPr lang="uk-UA" sz="1200">
                          <a:effectLst/>
                        </a:rPr>
                        <a:t> </a:t>
                      </a:r>
                      <a:endParaRPr lang="ru-UA"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51123" marR="51123" marT="0" marB="0"/>
                </a:tc>
                <a:extLst>
                  <a:ext uri="{0D108BD9-81ED-4DB2-BD59-A6C34878D82A}">
                    <a16:rowId xmlns:a16="http://schemas.microsoft.com/office/drawing/2014/main" val="3871973688"/>
                  </a:ext>
                </a:extLst>
              </a:tr>
              <a:tr h="674577">
                <a:tc>
                  <a:txBody>
                    <a:bodyPr/>
                    <a:lstStyle/>
                    <a:p>
                      <a:r>
                        <a:rPr lang="uk-UA" sz="800">
                          <a:effectLst/>
                        </a:rPr>
                        <a:t>7</a:t>
                      </a:r>
                      <a:endParaRPr lang="ru-UA" sz="700">
                        <a:effectLst/>
                        <a:latin typeface="Calibri" panose="020F0502020204030204" pitchFamily="34" charset="0"/>
                        <a:ea typeface="Times New Roman" panose="02020603050405020304" pitchFamily="18" charset="0"/>
                        <a:cs typeface="Times New Roman" panose="02020603050405020304" pitchFamily="18" charset="0"/>
                      </a:endParaRPr>
                    </a:p>
                  </a:txBody>
                  <a:tcPr marL="51123" marR="51123" marT="0" marB="0"/>
                </a:tc>
                <a:tc>
                  <a:txBody>
                    <a:bodyPr/>
                    <a:lstStyle/>
                    <a:p>
                      <a:r>
                        <a:rPr lang="uk-UA" sz="1200">
                          <a:effectLst/>
                        </a:rPr>
                        <a:t>Тренерський склад не має достатньої спеціалізованої підготовки з Олімпійської освіти (брак курсів, семінарів).</a:t>
                      </a:r>
                      <a:endParaRPr lang="ru-UA"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51123" marR="51123" marT="0" marB="0"/>
                </a:tc>
                <a:tc>
                  <a:txBody>
                    <a:bodyPr/>
                    <a:lstStyle/>
                    <a:p>
                      <a:r>
                        <a:rPr lang="uk-UA" sz="1200">
                          <a:effectLst/>
                        </a:rPr>
                        <a:t> </a:t>
                      </a:r>
                      <a:endParaRPr lang="ru-UA"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51123" marR="51123" marT="0" marB="0"/>
                </a:tc>
                <a:tc>
                  <a:txBody>
                    <a:bodyPr/>
                    <a:lstStyle/>
                    <a:p>
                      <a:r>
                        <a:rPr lang="uk-UA" sz="1200">
                          <a:effectLst/>
                        </a:rPr>
                        <a:t> </a:t>
                      </a:r>
                      <a:endParaRPr lang="ru-UA"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51123" marR="51123" marT="0" marB="0"/>
                </a:tc>
                <a:tc>
                  <a:txBody>
                    <a:bodyPr/>
                    <a:lstStyle/>
                    <a:p>
                      <a:r>
                        <a:rPr lang="uk-UA" sz="1200">
                          <a:effectLst/>
                        </a:rPr>
                        <a:t> </a:t>
                      </a:r>
                      <a:endParaRPr lang="ru-UA"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51123" marR="51123" marT="0" marB="0"/>
                </a:tc>
                <a:tc>
                  <a:txBody>
                    <a:bodyPr/>
                    <a:lstStyle/>
                    <a:p>
                      <a:r>
                        <a:rPr lang="uk-UA" sz="1200">
                          <a:effectLst/>
                        </a:rPr>
                        <a:t> </a:t>
                      </a:r>
                      <a:endParaRPr lang="ru-UA"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51123" marR="51123" marT="0" marB="0"/>
                </a:tc>
                <a:tc>
                  <a:txBody>
                    <a:bodyPr/>
                    <a:lstStyle/>
                    <a:p>
                      <a:r>
                        <a:rPr lang="uk-UA" sz="1200">
                          <a:effectLst/>
                        </a:rPr>
                        <a:t> </a:t>
                      </a:r>
                      <a:endParaRPr lang="ru-UA"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51123" marR="51123" marT="0" marB="0"/>
                </a:tc>
                <a:extLst>
                  <a:ext uri="{0D108BD9-81ED-4DB2-BD59-A6C34878D82A}">
                    <a16:rowId xmlns:a16="http://schemas.microsoft.com/office/drawing/2014/main" val="3504912084"/>
                  </a:ext>
                </a:extLst>
              </a:tr>
              <a:tr h="691442">
                <a:tc>
                  <a:txBody>
                    <a:bodyPr/>
                    <a:lstStyle/>
                    <a:p>
                      <a:r>
                        <a:rPr lang="uk-UA" sz="800">
                          <a:effectLst/>
                        </a:rPr>
                        <a:t>8</a:t>
                      </a:r>
                      <a:endParaRPr lang="ru-UA" sz="700">
                        <a:effectLst/>
                        <a:latin typeface="Calibri" panose="020F0502020204030204" pitchFamily="34" charset="0"/>
                        <a:ea typeface="Times New Roman" panose="02020603050405020304" pitchFamily="18" charset="0"/>
                        <a:cs typeface="Times New Roman" panose="02020603050405020304" pitchFamily="18" charset="0"/>
                      </a:endParaRPr>
                    </a:p>
                  </a:txBody>
                  <a:tcPr marL="51123" marR="51123" marT="0" marB="0"/>
                </a:tc>
                <a:tc>
                  <a:txBody>
                    <a:bodyPr/>
                    <a:lstStyle/>
                    <a:p>
                      <a:r>
                        <a:rPr lang="uk-UA" sz="1200">
                          <a:effectLst/>
                        </a:rPr>
                        <a:t>Через високе тренувальне навантаження та низьку оплату праці тренери не мають часу/мотивації розробляти та проводити додаткові освітні заходи.</a:t>
                      </a:r>
                      <a:endParaRPr lang="ru-UA"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51123" marR="51123" marT="0" marB="0"/>
                </a:tc>
                <a:tc>
                  <a:txBody>
                    <a:bodyPr/>
                    <a:lstStyle/>
                    <a:p>
                      <a:r>
                        <a:rPr lang="uk-UA" sz="1200">
                          <a:effectLst/>
                        </a:rPr>
                        <a:t> </a:t>
                      </a:r>
                      <a:endParaRPr lang="ru-UA"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51123" marR="51123" marT="0" marB="0"/>
                </a:tc>
                <a:tc>
                  <a:txBody>
                    <a:bodyPr/>
                    <a:lstStyle/>
                    <a:p>
                      <a:r>
                        <a:rPr lang="uk-UA" sz="1200">
                          <a:effectLst/>
                        </a:rPr>
                        <a:t> </a:t>
                      </a:r>
                      <a:endParaRPr lang="ru-UA"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51123" marR="51123" marT="0" marB="0"/>
                </a:tc>
                <a:tc>
                  <a:txBody>
                    <a:bodyPr/>
                    <a:lstStyle/>
                    <a:p>
                      <a:r>
                        <a:rPr lang="uk-UA" sz="1200">
                          <a:effectLst/>
                        </a:rPr>
                        <a:t> </a:t>
                      </a:r>
                      <a:endParaRPr lang="ru-UA"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51123" marR="51123" marT="0" marB="0"/>
                </a:tc>
                <a:tc>
                  <a:txBody>
                    <a:bodyPr/>
                    <a:lstStyle/>
                    <a:p>
                      <a:r>
                        <a:rPr lang="uk-UA" sz="1200">
                          <a:effectLst/>
                        </a:rPr>
                        <a:t> </a:t>
                      </a:r>
                      <a:endParaRPr lang="ru-UA"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51123" marR="51123" marT="0" marB="0"/>
                </a:tc>
                <a:tc>
                  <a:txBody>
                    <a:bodyPr/>
                    <a:lstStyle/>
                    <a:p>
                      <a:r>
                        <a:rPr lang="uk-UA" sz="1200">
                          <a:effectLst/>
                        </a:rPr>
                        <a:t> </a:t>
                      </a:r>
                      <a:endParaRPr lang="ru-UA"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51123" marR="51123" marT="0" marB="0"/>
                </a:tc>
                <a:extLst>
                  <a:ext uri="{0D108BD9-81ED-4DB2-BD59-A6C34878D82A}">
                    <a16:rowId xmlns:a16="http://schemas.microsoft.com/office/drawing/2014/main" val="2539531430"/>
                  </a:ext>
                </a:extLst>
              </a:tr>
              <a:tr h="674577">
                <a:tc>
                  <a:txBody>
                    <a:bodyPr/>
                    <a:lstStyle/>
                    <a:p>
                      <a:r>
                        <a:rPr lang="uk-UA" sz="800">
                          <a:effectLst/>
                        </a:rPr>
                        <a:t>9</a:t>
                      </a:r>
                      <a:endParaRPr lang="ru-UA" sz="700">
                        <a:effectLst/>
                        <a:latin typeface="Calibri" panose="020F0502020204030204" pitchFamily="34" charset="0"/>
                        <a:ea typeface="Times New Roman" panose="02020603050405020304" pitchFamily="18" charset="0"/>
                        <a:cs typeface="Times New Roman" panose="02020603050405020304" pitchFamily="18" charset="0"/>
                      </a:endParaRPr>
                    </a:p>
                  </a:txBody>
                  <a:tcPr marL="51123" marR="51123" marT="0" marB="0"/>
                </a:tc>
                <a:tc>
                  <a:txBody>
                    <a:bodyPr/>
                    <a:lstStyle/>
                    <a:p>
                      <a:r>
                        <a:rPr lang="uk-UA" sz="1200">
                          <a:effectLst/>
                        </a:rPr>
                        <a:t>Серед тренерів присутній опір інноваціям або думка, що ОО є "зайвою" витратою тренувального часу.</a:t>
                      </a:r>
                      <a:endParaRPr lang="ru-UA"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51123" marR="51123" marT="0" marB="0"/>
                </a:tc>
                <a:tc>
                  <a:txBody>
                    <a:bodyPr/>
                    <a:lstStyle/>
                    <a:p>
                      <a:r>
                        <a:rPr lang="uk-UA" sz="1200">
                          <a:effectLst/>
                        </a:rPr>
                        <a:t> </a:t>
                      </a:r>
                      <a:endParaRPr lang="ru-UA"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51123" marR="51123" marT="0" marB="0"/>
                </a:tc>
                <a:tc>
                  <a:txBody>
                    <a:bodyPr/>
                    <a:lstStyle/>
                    <a:p>
                      <a:r>
                        <a:rPr lang="uk-UA" sz="1200">
                          <a:effectLst/>
                        </a:rPr>
                        <a:t> </a:t>
                      </a:r>
                      <a:endParaRPr lang="ru-UA"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51123" marR="51123" marT="0" marB="0"/>
                </a:tc>
                <a:tc>
                  <a:txBody>
                    <a:bodyPr/>
                    <a:lstStyle/>
                    <a:p>
                      <a:r>
                        <a:rPr lang="uk-UA" sz="1200">
                          <a:effectLst/>
                        </a:rPr>
                        <a:t> </a:t>
                      </a:r>
                      <a:endParaRPr lang="ru-UA"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51123" marR="51123" marT="0" marB="0"/>
                </a:tc>
                <a:tc>
                  <a:txBody>
                    <a:bodyPr/>
                    <a:lstStyle/>
                    <a:p>
                      <a:r>
                        <a:rPr lang="uk-UA" sz="1200">
                          <a:effectLst/>
                        </a:rPr>
                        <a:t> </a:t>
                      </a:r>
                      <a:endParaRPr lang="ru-UA"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51123" marR="51123" marT="0" marB="0"/>
                </a:tc>
                <a:tc>
                  <a:txBody>
                    <a:bodyPr/>
                    <a:lstStyle/>
                    <a:p>
                      <a:r>
                        <a:rPr lang="uk-UA" sz="1200">
                          <a:effectLst/>
                        </a:rPr>
                        <a:t> </a:t>
                      </a:r>
                      <a:endParaRPr lang="ru-UA"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51123" marR="51123" marT="0" marB="0"/>
                </a:tc>
                <a:extLst>
                  <a:ext uri="{0D108BD9-81ED-4DB2-BD59-A6C34878D82A}">
                    <a16:rowId xmlns:a16="http://schemas.microsoft.com/office/drawing/2014/main" val="56185271"/>
                  </a:ext>
                </a:extLst>
              </a:tr>
              <a:tr h="691442">
                <a:tc>
                  <a:txBody>
                    <a:bodyPr/>
                    <a:lstStyle/>
                    <a:p>
                      <a:r>
                        <a:rPr lang="uk-UA" sz="800">
                          <a:effectLst/>
                        </a:rPr>
                        <a:t>10</a:t>
                      </a:r>
                      <a:endParaRPr lang="ru-UA" sz="700">
                        <a:effectLst/>
                        <a:latin typeface="Calibri" panose="020F0502020204030204" pitchFamily="34" charset="0"/>
                        <a:ea typeface="Times New Roman" panose="02020603050405020304" pitchFamily="18" charset="0"/>
                        <a:cs typeface="Times New Roman" panose="02020603050405020304" pitchFamily="18" charset="0"/>
                      </a:endParaRPr>
                    </a:p>
                  </a:txBody>
                  <a:tcPr marL="51123" marR="51123" marT="0" marB="0"/>
                </a:tc>
                <a:tc>
                  <a:txBody>
                    <a:bodyPr/>
                    <a:lstStyle/>
                    <a:p>
                      <a:r>
                        <a:rPr lang="uk-UA" sz="1200">
                          <a:effectLst/>
                        </a:rPr>
                        <a:t>ОО в основному проводиться однією-двома особами (наприклад, методистом), а не інтегрована у роботу кожного тренера.</a:t>
                      </a:r>
                      <a:endParaRPr lang="ru-UA"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51123" marR="51123" marT="0" marB="0"/>
                </a:tc>
                <a:tc>
                  <a:txBody>
                    <a:bodyPr/>
                    <a:lstStyle/>
                    <a:p>
                      <a:r>
                        <a:rPr lang="uk-UA" sz="1200">
                          <a:effectLst/>
                        </a:rPr>
                        <a:t> </a:t>
                      </a:r>
                      <a:endParaRPr lang="ru-UA"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51123" marR="51123" marT="0" marB="0"/>
                </a:tc>
                <a:tc>
                  <a:txBody>
                    <a:bodyPr/>
                    <a:lstStyle/>
                    <a:p>
                      <a:r>
                        <a:rPr lang="uk-UA" sz="1200">
                          <a:effectLst/>
                        </a:rPr>
                        <a:t> </a:t>
                      </a:r>
                      <a:endParaRPr lang="ru-UA"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51123" marR="51123" marT="0" marB="0"/>
                </a:tc>
                <a:tc>
                  <a:txBody>
                    <a:bodyPr/>
                    <a:lstStyle/>
                    <a:p>
                      <a:r>
                        <a:rPr lang="uk-UA" sz="1200">
                          <a:effectLst/>
                        </a:rPr>
                        <a:t> </a:t>
                      </a:r>
                      <a:endParaRPr lang="ru-UA"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51123" marR="51123" marT="0" marB="0"/>
                </a:tc>
                <a:tc>
                  <a:txBody>
                    <a:bodyPr/>
                    <a:lstStyle/>
                    <a:p>
                      <a:r>
                        <a:rPr lang="uk-UA" sz="1200">
                          <a:effectLst/>
                        </a:rPr>
                        <a:t> </a:t>
                      </a:r>
                      <a:endParaRPr lang="ru-UA"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51123" marR="51123" marT="0" marB="0"/>
                </a:tc>
                <a:tc>
                  <a:txBody>
                    <a:bodyPr/>
                    <a:lstStyle/>
                    <a:p>
                      <a:r>
                        <a:rPr lang="uk-UA" sz="1200" dirty="0">
                          <a:effectLst/>
                        </a:rPr>
                        <a:t> </a:t>
                      </a:r>
                      <a:endParaRPr lang="ru-UA" sz="1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1123" marR="51123" marT="0" marB="0"/>
                </a:tc>
                <a:extLst>
                  <a:ext uri="{0D108BD9-81ED-4DB2-BD59-A6C34878D82A}">
                    <a16:rowId xmlns:a16="http://schemas.microsoft.com/office/drawing/2014/main" val="266347733"/>
                  </a:ext>
                </a:extLst>
              </a:tr>
            </a:tbl>
          </a:graphicData>
        </a:graphic>
      </p:graphicFrame>
      <p:sp>
        <p:nvSpPr>
          <p:cNvPr id="5" name="Rectangle 1">
            <a:extLst>
              <a:ext uri="{FF2B5EF4-FFF2-40B4-BE49-F238E27FC236}">
                <a16:creationId xmlns:a16="http://schemas.microsoft.com/office/drawing/2014/main" id="{7D7B3604-0660-B2AA-B788-55B8A86C00E2}"/>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UA"/>
          </a:p>
        </p:txBody>
      </p:sp>
      <p:sp>
        <p:nvSpPr>
          <p:cNvPr id="7" name="TextBox 6">
            <a:extLst>
              <a:ext uri="{FF2B5EF4-FFF2-40B4-BE49-F238E27FC236}">
                <a16:creationId xmlns:a16="http://schemas.microsoft.com/office/drawing/2014/main" id="{65B2F5A2-8600-CBA9-29FC-45002564BC97}"/>
              </a:ext>
            </a:extLst>
          </p:cNvPr>
          <p:cNvSpPr txBox="1"/>
          <p:nvPr/>
        </p:nvSpPr>
        <p:spPr>
          <a:xfrm>
            <a:off x="8691153" y="1254034"/>
            <a:ext cx="3350623" cy="3970318"/>
          </a:xfrm>
          <a:prstGeom prst="rect">
            <a:avLst/>
          </a:prstGeom>
          <a:noFill/>
        </p:spPr>
        <p:txBody>
          <a:bodyPr wrap="square">
            <a:spAutoFit/>
          </a:bodyPr>
          <a:lstStyle/>
          <a:p>
            <a:pPr algn="ctr"/>
            <a:r>
              <a:rPr lang="uk-UA" sz="1800" b="0" dirty="0">
                <a:effectLst/>
                <a:latin typeface="Times New Roman" panose="02020603050405020304" pitchFamily="18" charset="0"/>
                <a:ea typeface="Times New Roman" panose="02020603050405020304" pitchFamily="18" charset="0"/>
              </a:rPr>
              <a:t>Анкета для керівництва та педагогічного складу ДЮСШ.</a:t>
            </a:r>
            <a:endParaRPr lang="ru-UA" sz="2800" b="1" dirty="0">
              <a:effectLst/>
              <a:latin typeface="Times New Roman" panose="02020603050405020304" pitchFamily="18" charset="0"/>
              <a:ea typeface="Times New Roman" panose="02020603050405020304" pitchFamily="18" charset="0"/>
            </a:endParaRPr>
          </a:p>
          <a:p>
            <a:r>
              <a:rPr lang="uk-UA" sz="1800" b="1" dirty="0">
                <a:effectLst/>
                <a:latin typeface="Times New Roman" panose="02020603050405020304" pitchFamily="18" charset="0"/>
                <a:ea typeface="Times New Roman" panose="02020603050405020304" pitchFamily="18" charset="0"/>
              </a:rPr>
              <a:t>Інструкція:</a:t>
            </a:r>
            <a:r>
              <a:rPr lang="uk-UA" sz="1800" dirty="0">
                <a:effectLst/>
                <a:latin typeface="Times New Roman" panose="02020603050405020304" pitchFamily="18" charset="0"/>
                <a:ea typeface="Times New Roman" panose="02020603050405020304" pitchFamily="18" charset="0"/>
              </a:rPr>
              <a:t> Оцініть ступінь Вашої згоди з наведеними нижче твердженнями, використовуючи шкалу від 1 до 5, де:</a:t>
            </a:r>
            <a:endParaRPr lang="ru-UA" sz="1800" dirty="0">
              <a:effectLst/>
              <a:latin typeface="Times New Roman" panose="02020603050405020304" pitchFamily="18" charset="0"/>
              <a:ea typeface="Times New Roman" panose="02020603050405020304" pitchFamily="18" charset="0"/>
            </a:endParaRPr>
          </a:p>
          <a:p>
            <a:pPr algn="just"/>
            <a:r>
              <a:rPr lang="uk-UA" sz="1800" b="1" dirty="0">
                <a:effectLst/>
                <a:latin typeface="Times New Roman" panose="02020603050405020304" pitchFamily="18" charset="0"/>
                <a:ea typeface="Times New Roman" panose="02020603050405020304" pitchFamily="18" charset="0"/>
              </a:rPr>
              <a:t>1</a:t>
            </a:r>
            <a:r>
              <a:rPr lang="uk-UA" sz="1800" dirty="0">
                <a:effectLst/>
                <a:latin typeface="Times New Roman" panose="02020603050405020304" pitchFamily="18" charset="0"/>
                <a:ea typeface="Times New Roman" panose="02020603050405020304" pitchFamily="18" charset="0"/>
              </a:rPr>
              <a:t> — категорично не згоден (проблема відсутня)</a:t>
            </a:r>
            <a:endParaRPr lang="ru-UA" sz="1800" dirty="0">
              <a:effectLst/>
              <a:latin typeface="Times New Roman" panose="02020603050405020304" pitchFamily="18" charset="0"/>
              <a:ea typeface="Times New Roman" panose="02020603050405020304" pitchFamily="18" charset="0"/>
            </a:endParaRPr>
          </a:p>
          <a:p>
            <a:pPr algn="just"/>
            <a:r>
              <a:rPr lang="uk-UA" sz="1800" b="1" dirty="0">
                <a:effectLst/>
                <a:latin typeface="Times New Roman" panose="02020603050405020304" pitchFamily="18" charset="0"/>
                <a:ea typeface="Times New Roman" panose="02020603050405020304" pitchFamily="18" charset="0"/>
              </a:rPr>
              <a:t>2</a:t>
            </a:r>
            <a:r>
              <a:rPr lang="uk-UA" sz="1800" dirty="0">
                <a:effectLst/>
                <a:latin typeface="Times New Roman" panose="02020603050405020304" pitchFamily="18" charset="0"/>
                <a:ea typeface="Times New Roman" panose="02020603050405020304" pitchFamily="18" charset="0"/>
              </a:rPr>
              <a:t> — швидше не згоден</a:t>
            </a:r>
            <a:endParaRPr lang="ru-UA" sz="1800" dirty="0">
              <a:effectLst/>
              <a:latin typeface="Times New Roman" panose="02020603050405020304" pitchFamily="18" charset="0"/>
              <a:ea typeface="Times New Roman" panose="02020603050405020304" pitchFamily="18" charset="0"/>
            </a:endParaRPr>
          </a:p>
          <a:p>
            <a:pPr algn="just"/>
            <a:r>
              <a:rPr lang="uk-UA" sz="1800" b="1" dirty="0">
                <a:effectLst/>
                <a:latin typeface="Times New Roman" panose="02020603050405020304" pitchFamily="18" charset="0"/>
                <a:ea typeface="Times New Roman" panose="02020603050405020304" pitchFamily="18" charset="0"/>
              </a:rPr>
              <a:t>3</a:t>
            </a:r>
            <a:r>
              <a:rPr lang="uk-UA" sz="1800" dirty="0">
                <a:effectLst/>
                <a:latin typeface="Times New Roman" panose="02020603050405020304" pitchFamily="18" charset="0"/>
                <a:ea typeface="Times New Roman" panose="02020603050405020304" pitchFamily="18" charset="0"/>
              </a:rPr>
              <a:t> — важко сказати / нейтрально</a:t>
            </a:r>
            <a:endParaRPr lang="ru-UA" sz="1800" dirty="0">
              <a:effectLst/>
              <a:latin typeface="Times New Roman" panose="02020603050405020304" pitchFamily="18" charset="0"/>
              <a:ea typeface="Times New Roman" panose="02020603050405020304" pitchFamily="18" charset="0"/>
            </a:endParaRPr>
          </a:p>
          <a:p>
            <a:pPr algn="just"/>
            <a:r>
              <a:rPr lang="uk-UA" sz="1800" b="1" dirty="0">
                <a:effectLst/>
                <a:latin typeface="Times New Roman" panose="02020603050405020304" pitchFamily="18" charset="0"/>
                <a:ea typeface="Times New Roman" panose="02020603050405020304" pitchFamily="18" charset="0"/>
              </a:rPr>
              <a:t>4</a:t>
            </a:r>
            <a:r>
              <a:rPr lang="uk-UA" sz="1800" dirty="0">
                <a:effectLst/>
                <a:latin typeface="Times New Roman" panose="02020603050405020304" pitchFamily="18" charset="0"/>
                <a:ea typeface="Times New Roman" panose="02020603050405020304" pitchFamily="18" charset="0"/>
              </a:rPr>
              <a:t> — швидше згоден</a:t>
            </a:r>
            <a:endParaRPr lang="ru-UA" sz="1800" dirty="0">
              <a:effectLst/>
              <a:latin typeface="Times New Roman" panose="02020603050405020304" pitchFamily="18" charset="0"/>
              <a:ea typeface="Times New Roman" panose="02020603050405020304" pitchFamily="18" charset="0"/>
            </a:endParaRPr>
          </a:p>
          <a:p>
            <a:pPr algn="just"/>
            <a:r>
              <a:rPr lang="uk-UA" sz="1800" b="1" dirty="0">
                <a:effectLst/>
                <a:latin typeface="Times New Roman" panose="02020603050405020304" pitchFamily="18" charset="0"/>
                <a:ea typeface="Times New Roman" panose="02020603050405020304" pitchFamily="18" charset="0"/>
              </a:rPr>
              <a:t>5</a:t>
            </a:r>
            <a:r>
              <a:rPr lang="uk-UA" sz="1800" dirty="0">
                <a:effectLst/>
                <a:latin typeface="Times New Roman" panose="02020603050405020304" pitchFamily="18" charset="0"/>
                <a:ea typeface="Times New Roman" panose="02020603050405020304" pitchFamily="18" charset="0"/>
              </a:rPr>
              <a:t> — повністю згоден (проблема є критичною)</a:t>
            </a:r>
            <a:endParaRPr lang="ru-UA" sz="1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6640326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96E6C511-0D49-9347-B14C-C05D81AA2DC5}"/>
              </a:ext>
            </a:extLst>
          </p:cNvPr>
          <p:cNvSpPr txBox="1"/>
          <p:nvPr/>
        </p:nvSpPr>
        <p:spPr>
          <a:xfrm>
            <a:off x="3045823" y="101057"/>
            <a:ext cx="6100354" cy="954107"/>
          </a:xfrm>
          <a:prstGeom prst="rect">
            <a:avLst/>
          </a:prstGeom>
          <a:noFill/>
        </p:spPr>
        <p:txBody>
          <a:bodyPr wrap="square">
            <a:spAutoFit/>
          </a:bodyPr>
          <a:lstStyle/>
          <a:p>
            <a:pPr algn="ctr"/>
            <a:r>
              <a:rPr lang="uk-UA" sz="1800" dirty="0">
                <a:solidFill>
                  <a:srgbClr val="000000"/>
                </a:solidFill>
                <a:effectLst/>
                <a:ea typeface="Times New Roman" panose="02020603050405020304" pitchFamily="18" charset="0"/>
              </a:rPr>
              <a:t>Модель </a:t>
            </a:r>
            <a:r>
              <a:rPr lang="uk-UA" sz="1800" dirty="0">
                <a:effectLst/>
                <a:ea typeface="Times New Roman" panose="02020603050405020304" pitchFamily="18" charset="0"/>
              </a:rPr>
              <a:t>впровадження олімпійської освіти (</a:t>
            </a:r>
            <a:r>
              <a:rPr lang="uk-UA" sz="1800" dirty="0">
                <a:solidFill>
                  <a:srgbClr val="000000"/>
                </a:solidFill>
                <a:effectLst/>
                <a:ea typeface="Times New Roman" panose="02020603050405020304" pitchFamily="18" charset="0"/>
              </a:rPr>
              <a:t>форм та заходів) у навчально-виховний процес ДЮСШ</a:t>
            </a:r>
            <a:endParaRPr lang="ru-UA" sz="1800" dirty="0">
              <a:effectLst/>
              <a:ea typeface="Times New Roman" panose="02020603050405020304" pitchFamily="18" charset="0"/>
            </a:endParaRPr>
          </a:p>
          <a:p>
            <a:pPr algn="ctr"/>
            <a:r>
              <a:rPr lang="uk-UA" sz="2000" dirty="0">
                <a:solidFill>
                  <a:srgbClr val="000000"/>
                </a:solidFill>
                <a:effectLst/>
                <a:latin typeface="Times New Roman" panose="02020603050405020304" pitchFamily="18" charset="0"/>
                <a:ea typeface="Times New Roman" panose="02020603050405020304" pitchFamily="18" charset="0"/>
              </a:rPr>
              <a:t> </a:t>
            </a:r>
            <a:endParaRPr lang="ru-UA" sz="1800" dirty="0">
              <a:effectLst/>
              <a:latin typeface="Times New Roman" panose="02020603050405020304" pitchFamily="18" charset="0"/>
              <a:ea typeface="Times New Roman" panose="02020603050405020304" pitchFamily="18" charset="0"/>
            </a:endParaRPr>
          </a:p>
        </p:txBody>
      </p:sp>
      <p:graphicFrame>
        <p:nvGraphicFramePr>
          <p:cNvPr id="9" name="Объект 8">
            <a:extLst>
              <a:ext uri="{FF2B5EF4-FFF2-40B4-BE49-F238E27FC236}">
                <a16:creationId xmlns:a16="http://schemas.microsoft.com/office/drawing/2014/main" id="{287D3961-33E1-1CD8-526A-1D38DB78D68D}"/>
              </a:ext>
            </a:extLst>
          </p:cNvPr>
          <p:cNvGraphicFramePr>
            <a:graphicFrameLocks noGrp="1"/>
          </p:cNvGraphicFramePr>
          <p:nvPr>
            <p:ph idx="1"/>
            <p:extLst>
              <p:ext uri="{D42A27DB-BD31-4B8C-83A1-F6EECF244321}">
                <p14:modId xmlns:p14="http://schemas.microsoft.com/office/powerpoint/2010/main" val="1201462398"/>
              </p:ext>
            </p:extLst>
          </p:nvPr>
        </p:nvGraphicFramePr>
        <p:xfrm>
          <a:off x="0" y="822960"/>
          <a:ext cx="12192000" cy="5914972"/>
        </p:xfrm>
        <a:graphic>
          <a:graphicData uri="http://schemas.openxmlformats.org/drawingml/2006/table">
            <a:tbl>
              <a:tblPr>
                <a:tableStyleId>{5C22544A-7EE6-4342-B048-85BDC9FD1C3A}</a:tableStyleId>
              </a:tblPr>
              <a:tblGrid>
                <a:gridCol w="693043">
                  <a:extLst>
                    <a:ext uri="{9D8B030D-6E8A-4147-A177-3AD203B41FA5}">
                      <a16:colId xmlns:a16="http://schemas.microsoft.com/office/drawing/2014/main" val="4154406601"/>
                    </a:ext>
                  </a:extLst>
                </a:gridCol>
                <a:gridCol w="3121256">
                  <a:extLst>
                    <a:ext uri="{9D8B030D-6E8A-4147-A177-3AD203B41FA5}">
                      <a16:colId xmlns:a16="http://schemas.microsoft.com/office/drawing/2014/main" val="517245978"/>
                    </a:ext>
                  </a:extLst>
                </a:gridCol>
                <a:gridCol w="5182555">
                  <a:extLst>
                    <a:ext uri="{9D8B030D-6E8A-4147-A177-3AD203B41FA5}">
                      <a16:colId xmlns:a16="http://schemas.microsoft.com/office/drawing/2014/main" val="431000568"/>
                    </a:ext>
                  </a:extLst>
                </a:gridCol>
                <a:gridCol w="3195146">
                  <a:extLst>
                    <a:ext uri="{9D8B030D-6E8A-4147-A177-3AD203B41FA5}">
                      <a16:colId xmlns:a16="http://schemas.microsoft.com/office/drawing/2014/main" val="1877879902"/>
                    </a:ext>
                  </a:extLst>
                </a:gridCol>
              </a:tblGrid>
              <a:tr h="168761">
                <a:tc>
                  <a:txBody>
                    <a:bodyPr/>
                    <a:lstStyle/>
                    <a:p>
                      <a:pPr algn="ctr"/>
                      <a:r>
                        <a:rPr lang="uk-UA" sz="1200">
                          <a:effectLst/>
                        </a:rPr>
                        <a:t>№</a:t>
                      </a:r>
                      <a:endParaRPr lang="ru-UA"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9168" marR="29168" marT="0" marB="0"/>
                </a:tc>
                <a:tc>
                  <a:txBody>
                    <a:bodyPr/>
                    <a:lstStyle/>
                    <a:p>
                      <a:pPr algn="ctr"/>
                      <a:r>
                        <a:rPr lang="uk-UA" sz="1200">
                          <a:effectLst/>
                        </a:rPr>
                        <a:t>Форма</a:t>
                      </a:r>
                      <a:endParaRPr lang="ru-UA"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9168" marR="29168" marT="0" marB="0"/>
                </a:tc>
                <a:tc>
                  <a:txBody>
                    <a:bodyPr/>
                    <a:lstStyle/>
                    <a:p>
                      <a:pPr algn="ctr"/>
                      <a:r>
                        <a:rPr lang="uk-UA" sz="1200">
                          <a:effectLst/>
                        </a:rPr>
                        <a:t>Захід</a:t>
                      </a:r>
                      <a:endParaRPr lang="ru-UA"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9168" marR="29168" marT="0" marB="0"/>
                </a:tc>
                <a:tc>
                  <a:txBody>
                    <a:bodyPr/>
                    <a:lstStyle/>
                    <a:p>
                      <a:pPr algn="ctr"/>
                      <a:r>
                        <a:rPr lang="uk-UA" sz="1200">
                          <a:effectLst/>
                        </a:rPr>
                        <a:t>Період проведення</a:t>
                      </a:r>
                      <a:endParaRPr lang="ru-UA"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9168" marR="29168" marT="0" marB="0"/>
                </a:tc>
                <a:extLst>
                  <a:ext uri="{0D108BD9-81ED-4DB2-BD59-A6C34878D82A}">
                    <a16:rowId xmlns:a16="http://schemas.microsoft.com/office/drawing/2014/main" val="453685223"/>
                  </a:ext>
                </a:extLst>
              </a:tr>
              <a:tr h="486015">
                <a:tc>
                  <a:txBody>
                    <a:bodyPr/>
                    <a:lstStyle/>
                    <a:p>
                      <a:pPr algn="ctr"/>
                      <a:r>
                        <a:rPr lang="uk-UA" sz="1200" dirty="0">
                          <a:effectLst/>
                        </a:rPr>
                        <a:t>1</a:t>
                      </a:r>
                      <a:endParaRPr lang="ru-UA"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9168" marR="29168" marT="0" marB="0"/>
                </a:tc>
                <a:tc>
                  <a:txBody>
                    <a:bodyPr/>
                    <a:lstStyle/>
                    <a:p>
                      <a:r>
                        <a:rPr lang="uk-UA" sz="1200" dirty="0">
                          <a:effectLst/>
                        </a:rPr>
                        <a:t>Навчально-тренувальні заняття </a:t>
                      </a:r>
                      <a:endParaRPr lang="ru-UA" sz="1200" dirty="0">
                        <a:effectLst/>
                      </a:endParaRPr>
                    </a:p>
                    <a:p>
                      <a:r>
                        <a:rPr lang="uk-UA" sz="1200" dirty="0">
                          <a:effectLst/>
                        </a:rPr>
                        <a:t> </a:t>
                      </a:r>
                      <a:endParaRPr lang="ru-UA"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9168" marR="29168" marT="0" marB="0"/>
                </a:tc>
                <a:tc>
                  <a:txBody>
                    <a:bodyPr/>
                    <a:lstStyle/>
                    <a:p>
                      <a:r>
                        <a:rPr lang="uk-UA" sz="1200" dirty="0">
                          <a:effectLst/>
                        </a:rPr>
                        <a:t>«Олімпійська розминка», ««5 хвилин про Олімпійський рух»</a:t>
                      </a:r>
                      <a:endParaRPr lang="ru-UA"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9168" marR="29168" marT="0" marB="0"/>
                </a:tc>
                <a:tc>
                  <a:txBody>
                    <a:bodyPr/>
                    <a:lstStyle/>
                    <a:p>
                      <a:r>
                        <a:rPr lang="uk-UA" sz="1200" dirty="0">
                          <a:effectLst/>
                        </a:rPr>
                        <a:t>По вівторках, на початку, або в кінці тренування (5-10хв.)</a:t>
                      </a:r>
                      <a:endParaRPr lang="ru-UA"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9168" marR="29168" marT="0" marB="0"/>
                </a:tc>
                <a:extLst>
                  <a:ext uri="{0D108BD9-81ED-4DB2-BD59-A6C34878D82A}">
                    <a16:rowId xmlns:a16="http://schemas.microsoft.com/office/drawing/2014/main" val="3810815422"/>
                  </a:ext>
                </a:extLst>
              </a:tr>
              <a:tr h="496098">
                <a:tc>
                  <a:txBody>
                    <a:bodyPr/>
                    <a:lstStyle/>
                    <a:p>
                      <a:pPr algn="ctr"/>
                      <a:r>
                        <a:rPr lang="uk-UA" sz="1200">
                          <a:effectLst/>
                        </a:rPr>
                        <a:t>2</a:t>
                      </a:r>
                      <a:endParaRPr lang="ru-UA"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9168" marR="29168" marT="0" marB="0"/>
                </a:tc>
                <a:tc>
                  <a:txBody>
                    <a:bodyPr/>
                    <a:lstStyle/>
                    <a:p>
                      <a:r>
                        <a:rPr lang="uk-UA" sz="1200" dirty="0">
                          <a:effectLst/>
                        </a:rPr>
                        <a:t>Художньо-спортивні свята</a:t>
                      </a:r>
                      <a:endParaRPr lang="ru-UA"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9168" marR="29168" marT="0" marB="0"/>
                </a:tc>
                <a:tc>
                  <a:txBody>
                    <a:bodyPr/>
                    <a:lstStyle/>
                    <a:p>
                      <a:r>
                        <a:rPr lang="uk-UA" sz="1200">
                          <a:effectLst/>
                        </a:rPr>
                        <a:t> «Ігри патріотів», «Мала Олімпіада»</a:t>
                      </a:r>
                      <a:endParaRPr lang="ru-UA"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9168" marR="29168" marT="0" marB="0"/>
                </a:tc>
                <a:tc>
                  <a:txBody>
                    <a:bodyPr/>
                    <a:lstStyle/>
                    <a:p>
                      <a:r>
                        <a:rPr lang="uk-UA" sz="1200" dirty="0">
                          <a:effectLst/>
                        </a:rPr>
                        <a:t>На початку підготовчих  чи відновлюваних періодів</a:t>
                      </a:r>
                      <a:endParaRPr lang="ru-UA"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9168" marR="29168" marT="0" marB="0"/>
                </a:tc>
                <a:extLst>
                  <a:ext uri="{0D108BD9-81ED-4DB2-BD59-A6C34878D82A}">
                    <a16:rowId xmlns:a16="http://schemas.microsoft.com/office/drawing/2014/main" val="2919457530"/>
                  </a:ext>
                </a:extLst>
              </a:tr>
              <a:tr h="364510">
                <a:tc>
                  <a:txBody>
                    <a:bodyPr/>
                    <a:lstStyle/>
                    <a:p>
                      <a:pPr algn="ctr"/>
                      <a:r>
                        <a:rPr lang="uk-UA" sz="1200">
                          <a:effectLst/>
                        </a:rPr>
                        <a:t>3</a:t>
                      </a:r>
                      <a:endParaRPr lang="ru-UA"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9168" marR="29168" marT="0" marB="0"/>
                </a:tc>
                <a:tc>
                  <a:txBody>
                    <a:bodyPr/>
                    <a:lstStyle/>
                    <a:p>
                      <a:r>
                        <a:rPr lang="uk-UA" sz="1200">
                          <a:effectLst/>
                        </a:rPr>
                        <a:t>Художні проекти</a:t>
                      </a:r>
                      <a:endParaRPr lang="ru-UA"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9168" marR="29168" marT="0" marB="0"/>
                </a:tc>
                <a:tc>
                  <a:txBody>
                    <a:bodyPr/>
                    <a:lstStyle/>
                    <a:p>
                      <a:r>
                        <a:rPr lang="uk-UA" sz="1200">
                          <a:effectLst/>
                        </a:rPr>
                        <a:t>конкурс малюнку на олімпійську тематику«Символіка олімпіади»</a:t>
                      </a:r>
                      <a:endParaRPr lang="ru-UA"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9168" marR="29168" marT="0" marB="0"/>
                </a:tc>
                <a:tc>
                  <a:txBody>
                    <a:bodyPr/>
                    <a:lstStyle/>
                    <a:p>
                      <a:r>
                        <a:rPr lang="uk-UA" sz="1200" dirty="0">
                          <a:effectLst/>
                        </a:rPr>
                        <a:t> На протязі року</a:t>
                      </a:r>
                      <a:endParaRPr lang="ru-UA"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9168" marR="29168" marT="0" marB="0"/>
                </a:tc>
                <a:extLst>
                  <a:ext uri="{0D108BD9-81ED-4DB2-BD59-A6C34878D82A}">
                    <a16:rowId xmlns:a16="http://schemas.microsoft.com/office/drawing/2014/main" val="1891522530"/>
                  </a:ext>
                </a:extLst>
              </a:tr>
              <a:tr h="972031">
                <a:tc>
                  <a:txBody>
                    <a:bodyPr/>
                    <a:lstStyle/>
                    <a:p>
                      <a:pPr algn="ctr"/>
                      <a:r>
                        <a:rPr lang="uk-UA" sz="1200">
                          <a:effectLst/>
                        </a:rPr>
                        <a:t>4</a:t>
                      </a:r>
                      <a:endParaRPr lang="ru-UA"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9168" marR="29168" marT="0" marB="0"/>
                </a:tc>
                <a:tc>
                  <a:txBody>
                    <a:bodyPr/>
                    <a:lstStyle/>
                    <a:p>
                      <a:r>
                        <a:rPr lang="uk-UA" sz="1200">
                          <a:effectLst/>
                        </a:rPr>
                        <a:t>Олімпійський урок </a:t>
                      </a:r>
                      <a:endParaRPr lang="ru-UA" sz="1200">
                        <a:effectLst/>
                      </a:endParaRPr>
                    </a:p>
                    <a:p>
                      <a:r>
                        <a:rPr lang="uk-UA" sz="1200">
                          <a:effectLst/>
                        </a:rPr>
                        <a:t> </a:t>
                      </a:r>
                      <a:endParaRPr lang="ru-UA"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9168" marR="29168" marT="0" marB="0"/>
                </a:tc>
                <a:tc>
                  <a:txBody>
                    <a:bodyPr/>
                    <a:lstStyle/>
                    <a:p>
                      <a:r>
                        <a:rPr lang="uk-UA" sz="1200">
                          <a:effectLst/>
                        </a:rPr>
                        <a:t>Виховна години на олімпійську тематику</a:t>
                      </a:r>
                      <a:endParaRPr lang="ru-UA" sz="1200">
                        <a:effectLst/>
                      </a:endParaRPr>
                    </a:p>
                    <a:p>
                      <a:r>
                        <a:rPr lang="uk-UA" sz="1200">
                          <a:effectLst/>
                        </a:rPr>
                        <a:t>Зустрічі із відомими спортсменами </a:t>
                      </a:r>
                      <a:endParaRPr lang="ru-UA" sz="1200">
                        <a:effectLst/>
                      </a:endParaRPr>
                    </a:p>
                    <a:p>
                      <a:r>
                        <a:rPr lang="uk-UA" sz="1200">
                          <a:effectLst/>
                        </a:rPr>
                        <a:t>Естафети та рухливі ігри</a:t>
                      </a:r>
                      <a:endParaRPr lang="ru-UA" sz="1200">
                        <a:effectLst/>
                      </a:endParaRPr>
                    </a:p>
                    <a:p>
                      <a:r>
                        <a:rPr lang="uk-UA" sz="1200">
                          <a:effectLst/>
                        </a:rPr>
                        <a:t>Показові виступи (гостей та спортсменів)</a:t>
                      </a:r>
                      <a:endParaRPr lang="ru-UA"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9168" marR="29168" marT="0" marB="0"/>
                </a:tc>
                <a:tc>
                  <a:txBody>
                    <a:bodyPr/>
                    <a:lstStyle/>
                    <a:p>
                      <a:r>
                        <a:rPr lang="uk-UA" sz="1200" dirty="0">
                          <a:effectLst/>
                        </a:rPr>
                        <a:t>вересень</a:t>
                      </a:r>
                      <a:endParaRPr lang="ru-UA" sz="1200" dirty="0">
                        <a:effectLst/>
                      </a:endParaRPr>
                    </a:p>
                    <a:p>
                      <a:r>
                        <a:rPr lang="uk-UA" sz="1200" dirty="0">
                          <a:effectLst/>
                        </a:rPr>
                        <a:t>(за  планом олімпійського тижня,</a:t>
                      </a:r>
                      <a:endParaRPr lang="ru-UA" sz="1200" dirty="0">
                        <a:effectLst/>
                      </a:endParaRPr>
                    </a:p>
                    <a:p>
                      <a:r>
                        <a:rPr lang="uk-UA" sz="1200" dirty="0">
                          <a:effectLst/>
                        </a:rPr>
                        <a:t>зміст уроку  має відповідати тематиці, затвердженій НОК України на </a:t>
                      </a:r>
                      <a:endParaRPr lang="ru-UA" sz="1200" dirty="0">
                        <a:effectLst/>
                      </a:endParaRPr>
                    </a:p>
                    <a:p>
                      <a:r>
                        <a:rPr lang="de-DE" sz="1200" dirty="0" err="1">
                          <a:effectLst/>
                        </a:rPr>
                        <a:t>поточний</a:t>
                      </a:r>
                      <a:r>
                        <a:rPr lang="de-DE" sz="1200" dirty="0">
                          <a:effectLst/>
                        </a:rPr>
                        <a:t> </a:t>
                      </a:r>
                      <a:r>
                        <a:rPr lang="de-DE" sz="1200" dirty="0" err="1">
                          <a:effectLst/>
                        </a:rPr>
                        <a:t>рік</a:t>
                      </a:r>
                      <a:r>
                        <a:rPr lang="uk-UA" sz="1200" dirty="0">
                          <a:effectLst/>
                        </a:rPr>
                        <a:t>)</a:t>
                      </a:r>
                      <a:endParaRPr lang="ru-UA"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9168" marR="29168" marT="0" marB="0"/>
                </a:tc>
                <a:extLst>
                  <a:ext uri="{0D108BD9-81ED-4DB2-BD59-A6C34878D82A}">
                    <a16:rowId xmlns:a16="http://schemas.microsoft.com/office/drawing/2014/main" val="1724534039"/>
                  </a:ext>
                </a:extLst>
              </a:tr>
              <a:tr h="486015">
                <a:tc>
                  <a:txBody>
                    <a:bodyPr/>
                    <a:lstStyle/>
                    <a:p>
                      <a:pPr algn="ctr"/>
                      <a:r>
                        <a:rPr lang="uk-UA" sz="1200">
                          <a:effectLst/>
                        </a:rPr>
                        <a:t>5</a:t>
                      </a:r>
                      <a:endParaRPr lang="ru-UA"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9168" marR="29168" marT="0" marB="0"/>
                </a:tc>
                <a:tc>
                  <a:txBody>
                    <a:bodyPr/>
                    <a:lstStyle/>
                    <a:p>
                      <a:r>
                        <a:rPr lang="uk-UA" sz="1200">
                          <a:effectLst/>
                        </a:rPr>
                        <a:t>Пошукова робота </a:t>
                      </a:r>
                      <a:endParaRPr lang="ru-UA"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9168" marR="29168" marT="0" marB="0"/>
                </a:tc>
                <a:tc>
                  <a:txBody>
                    <a:bodyPr/>
                    <a:lstStyle/>
                    <a:p>
                      <a:r>
                        <a:rPr lang="uk-UA" sz="1200">
                          <a:effectLst/>
                        </a:rPr>
                        <a:t>Створення стенду, вітрини («Мій олімпійський музей», «Наші олімпіоніки», «Олімпійський стенд»)</a:t>
                      </a:r>
                      <a:endParaRPr lang="ru-UA"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9168" marR="29168" marT="0" marB="0"/>
                </a:tc>
                <a:tc>
                  <a:txBody>
                    <a:bodyPr/>
                    <a:lstStyle/>
                    <a:p>
                      <a:r>
                        <a:rPr lang="uk-UA" sz="1200" dirty="0">
                          <a:effectLst/>
                        </a:rPr>
                        <a:t>На протязі року</a:t>
                      </a:r>
                      <a:endParaRPr lang="ru-UA"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9168" marR="29168" marT="0" marB="0"/>
                </a:tc>
                <a:extLst>
                  <a:ext uri="{0D108BD9-81ED-4DB2-BD59-A6C34878D82A}">
                    <a16:rowId xmlns:a16="http://schemas.microsoft.com/office/drawing/2014/main" val="3315765250"/>
                  </a:ext>
                </a:extLst>
              </a:tr>
              <a:tr h="364510">
                <a:tc>
                  <a:txBody>
                    <a:bodyPr/>
                    <a:lstStyle/>
                    <a:p>
                      <a:pPr algn="ctr"/>
                      <a:r>
                        <a:rPr lang="uk-UA" sz="1200">
                          <a:effectLst/>
                        </a:rPr>
                        <a:t>6</a:t>
                      </a:r>
                      <a:endParaRPr lang="ru-UA"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9168" marR="29168" marT="0" marB="0"/>
                </a:tc>
                <a:tc>
                  <a:txBody>
                    <a:bodyPr/>
                    <a:lstStyle/>
                    <a:p>
                      <a:r>
                        <a:rPr lang="uk-UA" sz="1200">
                          <a:effectLst/>
                        </a:rPr>
                        <a:t>Батьківські збори </a:t>
                      </a:r>
                      <a:endParaRPr lang="ru-UA" sz="1200">
                        <a:effectLst/>
                      </a:endParaRPr>
                    </a:p>
                    <a:p>
                      <a:r>
                        <a:rPr lang="uk-UA" sz="1200">
                          <a:effectLst/>
                        </a:rPr>
                        <a:t> </a:t>
                      </a:r>
                      <a:endParaRPr lang="ru-UA"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9168" marR="29168" marT="0" marB="0"/>
                </a:tc>
                <a:tc>
                  <a:txBody>
                    <a:bodyPr/>
                    <a:lstStyle/>
                    <a:p>
                      <a:r>
                        <a:rPr lang="uk-UA" sz="1200">
                          <a:effectLst/>
                        </a:rPr>
                        <a:t>Бесіди про виховання ідеалів олімпізму та здоровий спосіб життя</a:t>
                      </a:r>
                      <a:endParaRPr lang="ru-UA"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9168" marR="29168" marT="0" marB="0"/>
                </a:tc>
                <a:tc>
                  <a:txBody>
                    <a:bodyPr/>
                    <a:lstStyle/>
                    <a:p>
                      <a:r>
                        <a:rPr lang="uk-UA" sz="1200" dirty="0">
                          <a:effectLst/>
                        </a:rPr>
                        <a:t>За планом виховної роботи</a:t>
                      </a:r>
                      <a:endParaRPr lang="ru-UA"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9168" marR="29168" marT="0" marB="0"/>
                </a:tc>
                <a:extLst>
                  <a:ext uri="{0D108BD9-81ED-4DB2-BD59-A6C34878D82A}">
                    <a16:rowId xmlns:a16="http://schemas.microsoft.com/office/drawing/2014/main" val="409756867"/>
                  </a:ext>
                </a:extLst>
              </a:tr>
              <a:tr h="972031">
                <a:tc>
                  <a:txBody>
                    <a:bodyPr/>
                    <a:lstStyle/>
                    <a:p>
                      <a:pPr algn="ctr"/>
                      <a:r>
                        <a:rPr lang="uk-UA" sz="1200">
                          <a:effectLst/>
                        </a:rPr>
                        <a:t>7</a:t>
                      </a:r>
                      <a:endParaRPr lang="ru-UA"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9168" marR="29168" marT="0" marB="0"/>
                </a:tc>
                <a:tc>
                  <a:txBody>
                    <a:bodyPr/>
                    <a:lstStyle/>
                    <a:p>
                      <a:r>
                        <a:rPr lang="uk-UA" sz="1200">
                          <a:effectLst/>
                        </a:rPr>
                        <a:t>Участь збірних команд ДЮСШ на міських, обласних, регіональних, всеукраїнських, міжнародних у змаганнях.</a:t>
                      </a:r>
                      <a:endParaRPr lang="ru-UA"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9168" marR="29168" marT="0" marB="0"/>
                </a:tc>
                <a:tc>
                  <a:txBody>
                    <a:bodyPr/>
                    <a:lstStyle/>
                    <a:p>
                      <a:r>
                        <a:rPr lang="uk-UA" sz="1200">
                          <a:effectLst/>
                        </a:rPr>
                        <a:t>Оприлюднення інформації про підсумки змагань на дошці оголошень</a:t>
                      </a:r>
                      <a:endParaRPr lang="ru-UA"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9168" marR="29168" marT="0" marB="0"/>
                </a:tc>
                <a:tc>
                  <a:txBody>
                    <a:bodyPr/>
                    <a:lstStyle/>
                    <a:p>
                      <a:r>
                        <a:rPr lang="uk-UA" sz="1200" dirty="0">
                          <a:effectLst/>
                        </a:rPr>
                        <a:t>На протязі року</a:t>
                      </a:r>
                      <a:endParaRPr lang="ru-UA"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9168" marR="29168" marT="0" marB="0"/>
                </a:tc>
                <a:extLst>
                  <a:ext uri="{0D108BD9-81ED-4DB2-BD59-A6C34878D82A}">
                    <a16:rowId xmlns:a16="http://schemas.microsoft.com/office/drawing/2014/main" val="799632063"/>
                  </a:ext>
                </a:extLst>
              </a:tr>
              <a:tr h="496098">
                <a:tc>
                  <a:txBody>
                    <a:bodyPr/>
                    <a:lstStyle/>
                    <a:p>
                      <a:pPr algn="ctr"/>
                      <a:r>
                        <a:rPr lang="uk-UA" sz="1200">
                          <a:effectLst/>
                        </a:rPr>
                        <a:t>8</a:t>
                      </a:r>
                      <a:endParaRPr lang="ru-UA"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9168" marR="29168" marT="0" marB="0"/>
                </a:tc>
                <a:tc>
                  <a:txBody>
                    <a:bodyPr/>
                    <a:lstStyle/>
                    <a:p>
                      <a:r>
                        <a:rPr lang="uk-UA" sz="1200">
                          <a:effectLst/>
                        </a:rPr>
                        <a:t>Туристичні поїздки</a:t>
                      </a:r>
                      <a:endParaRPr lang="ru-UA"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9168" marR="29168" marT="0" marB="0"/>
                </a:tc>
                <a:tc>
                  <a:txBody>
                    <a:bodyPr/>
                    <a:lstStyle/>
                    <a:p>
                      <a:r>
                        <a:rPr lang="uk-UA" sz="1200">
                          <a:effectLst/>
                        </a:rPr>
                        <a:t>Походи в  краєзнавчі музеї та музеї спорту </a:t>
                      </a:r>
                      <a:endParaRPr lang="ru-UA" sz="1200">
                        <a:effectLst/>
                      </a:endParaRPr>
                    </a:p>
                    <a:p>
                      <a:r>
                        <a:rPr lang="uk-UA" sz="1200">
                          <a:effectLst/>
                        </a:rPr>
                        <a:t> </a:t>
                      </a:r>
                      <a:endParaRPr lang="ru-UA"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9168" marR="29168" marT="0" marB="0"/>
                </a:tc>
                <a:tc>
                  <a:txBody>
                    <a:bodyPr/>
                    <a:lstStyle/>
                    <a:p>
                      <a:r>
                        <a:rPr lang="uk-UA" sz="1200" dirty="0">
                          <a:effectLst/>
                        </a:rPr>
                        <a:t>На протязі року вдома і на виїзді</a:t>
                      </a:r>
                      <a:endParaRPr lang="ru-UA" sz="1200" dirty="0">
                        <a:effectLst/>
                      </a:endParaRPr>
                    </a:p>
                    <a:p>
                      <a:r>
                        <a:rPr lang="uk-UA" sz="1200" dirty="0">
                          <a:effectLst/>
                        </a:rPr>
                        <a:t>( на зборах та змаганнях)</a:t>
                      </a:r>
                      <a:endParaRPr lang="ru-UA"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9168" marR="29168" marT="0" marB="0"/>
                </a:tc>
                <a:extLst>
                  <a:ext uri="{0D108BD9-81ED-4DB2-BD59-A6C34878D82A}">
                    <a16:rowId xmlns:a16="http://schemas.microsoft.com/office/drawing/2014/main" val="2027223527"/>
                  </a:ext>
                </a:extLst>
              </a:tr>
              <a:tr h="607519">
                <a:tc>
                  <a:txBody>
                    <a:bodyPr/>
                    <a:lstStyle/>
                    <a:p>
                      <a:pPr algn="ctr"/>
                      <a:r>
                        <a:rPr lang="uk-UA" sz="1200">
                          <a:effectLst/>
                        </a:rPr>
                        <a:t>9</a:t>
                      </a:r>
                      <a:endParaRPr lang="ru-UA"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9168" marR="29168" marT="0" marB="0"/>
                </a:tc>
                <a:tc>
                  <a:txBody>
                    <a:bodyPr/>
                    <a:lstStyle/>
                    <a:p>
                      <a:r>
                        <a:rPr lang="uk-UA" sz="1200">
                          <a:effectLst/>
                        </a:rPr>
                        <a:t>Інтелектуальні вікторини та квести на олімпійську тематику</a:t>
                      </a:r>
                      <a:endParaRPr lang="ru-UA"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9168" marR="29168" marT="0" marB="0"/>
                </a:tc>
                <a:tc>
                  <a:txBody>
                    <a:bodyPr/>
                    <a:lstStyle/>
                    <a:p>
                      <a:r>
                        <a:rPr lang="uk-UA" sz="1200">
                          <a:effectLst/>
                        </a:rPr>
                        <a:t>«Олімпійська вікторина», «Олімпійський квест» , «Розумники та розумниці»</a:t>
                      </a:r>
                      <a:endParaRPr lang="ru-UA" sz="1200">
                        <a:effectLst/>
                      </a:endParaRPr>
                    </a:p>
                    <a:p>
                      <a:r>
                        <a:rPr lang="uk-UA" sz="1200">
                          <a:effectLst/>
                        </a:rPr>
                        <a:t> </a:t>
                      </a:r>
                      <a:endParaRPr lang="ru-UA"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9168" marR="29168" marT="0" marB="0"/>
                </a:tc>
                <a:tc>
                  <a:txBody>
                    <a:bodyPr/>
                    <a:lstStyle/>
                    <a:p>
                      <a:r>
                        <a:rPr lang="uk-UA" sz="1200" dirty="0">
                          <a:effectLst/>
                        </a:rPr>
                        <a:t>На протязі року, на свята, олімпійський тиждень</a:t>
                      </a:r>
                      <a:endParaRPr lang="ru-UA"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9168" marR="29168" marT="0" marB="0"/>
                </a:tc>
                <a:extLst>
                  <a:ext uri="{0D108BD9-81ED-4DB2-BD59-A6C34878D82A}">
                    <a16:rowId xmlns:a16="http://schemas.microsoft.com/office/drawing/2014/main" val="337351845"/>
                  </a:ext>
                </a:extLst>
              </a:tr>
              <a:tr h="486015">
                <a:tc>
                  <a:txBody>
                    <a:bodyPr/>
                    <a:lstStyle/>
                    <a:p>
                      <a:pPr algn="ctr"/>
                      <a:r>
                        <a:rPr lang="uk-UA" sz="1200">
                          <a:effectLst/>
                        </a:rPr>
                        <a:t>10</a:t>
                      </a:r>
                      <a:endParaRPr lang="ru-UA"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9168" marR="29168" marT="0" marB="0"/>
                </a:tc>
                <a:tc>
                  <a:txBody>
                    <a:bodyPr/>
                    <a:lstStyle/>
                    <a:p>
                      <a:r>
                        <a:rPr lang="uk-UA" sz="1200">
                          <a:effectLst/>
                        </a:rPr>
                        <a:t>Популяризація ідеалів олімпізму</a:t>
                      </a:r>
                      <a:endParaRPr lang="ru-UA"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9168" marR="29168" marT="0" marB="0"/>
                </a:tc>
                <a:tc>
                  <a:txBody>
                    <a:bodyPr/>
                    <a:lstStyle/>
                    <a:p>
                      <a:r>
                        <a:rPr lang="uk-UA" sz="1200">
                          <a:effectLst/>
                        </a:rPr>
                        <a:t>Лекції з історії та розвитку олімпійського руху з вікористанням інтерактивних методів</a:t>
                      </a:r>
                      <a:endParaRPr lang="ru-UA"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9168" marR="29168" marT="0" marB="0"/>
                </a:tc>
                <a:tc>
                  <a:txBody>
                    <a:bodyPr/>
                    <a:lstStyle/>
                    <a:p>
                      <a:r>
                        <a:rPr lang="uk-UA" sz="1200" dirty="0">
                          <a:effectLst/>
                        </a:rPr>
                        <a:t>За планом виховної </a:t>
                      </a:r>
                      <a:r>
                        <a:rPr lang="uk-UA" sz="1200" dirty="0" err="1">
                          <a:effectLst/>
                        </a:rPr>
                        <a:t>роботи,на</a:t>
                      </a:r>
                      <a:r>
                        <a:rPr lang="uk-UA" sz="1200" dirty="0">
                          <a:effectLst/>
                        </a:rPr>
                        <a:t> протязі року (45хв)</a:t>
                      </a:r>
                      <a:endParaRPr lang="ru-UA"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9168" marR="29168" marT="0" marB="0"/>
                </a:tc>
                <a:extLst>
                  <a:ext uri="{0D108BD9-81ED-4DB2-BD59-A6C34878D82A}">
                    <a16:rowId xmlns:a16="http://schemas.microsoft.com/office/drawing/2014/main" val="1742762835"/>
                  </a:ext>
                </a:extLst>
              </a:tr>
            </a:tbl>
          </a:graphicData>
        </a:graphic>
      </p:graphicFrame>
    </p:spTree>
    <p:extLst>
      <p:ext uri="{BB962C8B-B14F-4D97-AF65-F5344CB8AC3E}">
        <p14:creationId xmlns:p14="http://schemas.microsoft.com/office/powerpoint/2010/main" val="2125572480"/>
      </p:ext>
    </p:extLst>
  </p:cSld>
  <p:clrMapOvr>
    <a:masterClrMapping/>
  </p:clrMapOvr>
</p:sld>
</file>

<file path=ppt/theme/theme1.xml><?xml version="1.0" encoding="utf-8"?>
<a:theme xmlns:a="http://schemas.openxmlformats.org/drawingml/2006/main" name="Посылка">
  <a:themeElements>
    <a:clrScheme name="Посылка">
      <a:dk1>
        <a:srgbClr val="000000"/>
      </a:dk1>
      <a:lt1>
        <a:srgbClr val="FFFFFF"/>
      </a:lt1>
      <a:dk2>
        <a:srgbClr val="4A5356"/>
      </a:dk2>
      <a:lt2>
        <a:srgbClr val="E8E3CE"/>
      </a:lt2>
      <a:accent1>
        <a:srgbClr val="F6A21D"/>
      </a:accent1>
      <a:accent2>
        <a:srgbClr val="9BAFB5"/>
      </a:accent2>
      <a:accent3>
        <a:srgbClr val="C96731"/>
      </a:accent3>
      <a:accent4>
        <a:srgbClr val="9CA383"/>
      </a:accent4>
      <a:accent5>
        <a:srgbClr val="87795D"/>
      </a:accent5>
      <a:accent6>
        <a:srgbClr val="A0988C"/>
      </a:accent6>
      <a:hlink>
        <a:srgbClr val="00B0F0"/>
      </a:hlink>
      <a:folHlink>
        <a:srgbClr val="738F97"/>
      </a:folHlink>
    </a:clrScheme>
    <a:fontScheme name="Посылка">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Посылка">
      <a:fillStyleLst>
        <a:solidFill>
          <a:schemeClr val="phClr"/>
        </a:solidFill>
        <a:gradFill rotWithShape="1">
          <a:gsLst>
            <a:gs pos="0">
              <a:schemeClr val="phClr">
                <a:tint val="80000"/>
                <a:satMod val="107000"/>
                <a:lumMod val="103000"/>
              </a:schemeClr>
            </a:gs>
            <a:gs pos="100000">
              <a:schemeClr val="phClr">
                <a:tint val="82000"/>
                <a:satMod val="109000"/>
                <a:lumMod val="103000"/>
              </a:schemeClr>
            </a:gs>
          </a:gsLst>
          <a:lin ang="5400000" scaled="0"/>
        </a:gradFill>
        <a:gradFill rotWithShape="1">
          <a:gsLst>
            <a:gs pos="0">
              <a:schemeClr val="phClr">
                <a:tint val="97000"/>
                <a:satMod val="100000"/>
                <a:lumMod val="102000"/>
              </a:schemeClr>
            </a:gs>
            <a:gs pos="50000">
              <a:schemeClr val="phClr">
                <a:shade val="100000"/>
                <a:satMod val="103000"/>
                <a:lumMod val="100000"/>
              </a:schemeClr>
            </a:gs>
            <a:gs pos="100000">
              <a:schemeClr val="phClr">
                <a:shade val="93000"/>
                <a:satMod val="11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effectStyle>
        <a:effectStyle>
          <a:effectLst>
            <a:outerShdw blurRad="55880" dist="15240" dir="5400000" algn="ctr" rotWithShape="0">
              <a:srgbClr val="000000">
                <a:alpha val="45000"/>
              </a:srgbClr>
            </a:outerShdw>
          </a:effectLst>
          <a:scene3d>
            <a:camera prst="orthographicFront">
              <a:rot lat="0" lon="0" rev="0"/>
            </a:camera>
            <a:lightRig rig="brightRoom" dir="tl"/>
          </a:scene3d>
          <a:sp3d prstMaterial="dkEdge">
            <a:bevelT w="0" h="0"/>
          </a:sp3d>
        </a:effectStyle>
      </a:effectStyleLst>
      <a:bgFillStyleLst>
        <a:solidFill>
          <a:schemeClr val="phClr"/>
        </a:solidFill>
        <a:solidFill>
          <a:schemeClr val="phClr">
            <a:tint val="95000"/>
            <a:satMod val="170000"/>
          </a:schemeClr>
        </a:solidFill>
        <a:gradFill rotWithShape="1">
          <a:gsLst>
            <a:gs pos="0">
              <a:schemeClr val="phClr">
                <a:tint val="97000"/>
                <a:shade val="100000"/>
                <a:satMod val="185000"/>
                <a:lumMod val="120000"/>
              </a:schemeClr>
            </a:gs>
            <a:gs pos="100000">
              <a:schemeClr val="phClr">
                <a:tint val="96000"/>
                <a:shade val="95000"/>
                <a:satMod val="215000"/>
                <a:lumMod val="80000"/>
              </a:schemeClr>
            </a:gs>
          </a:gsLst>
          <a:path path="circle">
            <a:fillToRect l="50000" t="55000" r="125000" b="100000"/>
          </a:path>
        </a:gradFill>
      </a:bgFillStyleLst>
    </a:fmtScheme>
  </a:themeElements>
  <a:objectDefaults/>
  <a:extraClrSchemeLst/>
  <a:extLst>
    <a:ext uri="{05A4C25C-085E-4340-85A3-A5531E510DB2}">
      <thm15:themeFamily xmlns:thm15="http://schemas.microsoft.com/office/thememl/2012/main" name="Parcel" id="{8BEC4385-4EB9-4D53-BFB5-0EA123736B6D}" vid="{4DB32801-28C0-48B0-8C1D-A9A58613615A}"/>
    </a:ext>
  </a:extLst>
</a:theme>
</file>

<file path=docProps/app.xml><?xml version="1.0" encoding="utf-8"?>
<Properties xmlns="http://schemas.openxmlformats.org/officeDocument/2006/extended-properties" xmlns:vt="http://schemas.openxmlformats.org/officeDocument/2006/docPropsVTypes">
  <Template>{C02D5927-BA3E-F14F-A517-13FEF4BCE1A4}tf10001120</Template>
  <TotalTime>116</TotalTime>
  <Words>2703</Words>
  <Application>Microsoft Macintosh PowerPoint</Application>
  <PresentationFormat>Широкоэкранный</PresentationFormat>
  <Paragraphs>504</Paragraphs>
  <Slides>13</Slides>
  <Notes>0</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13</vt:i4>
      </vt:variant>
    </vt:vector>
  </HeadingPairs>
  <TitlesOfParts>
    <vt:vector size="19" baseType="lpstr">
      <vt:lpstr>Arial</vt:lpstr>
      <vt:lpstr>Calibri</vt:lpstr>
      <vt:lpstr>Corbel</vt:lpstr>
      <vt:lpstr>Gill Sans MT</vt:lpstr>
      <vt:lpstr>Times New Roman</vt:lpstr>
      <vt:lpstr>Посылка</vt:lpstr>
      <vt:lpstr>ВПРОВАДЖЕННЯ ОЛІМПІЙСЬКОЇ ОСВІТИ В НАВЧАЛЬНО-ВИХОВНИЙ ПРОЦЕС  ДЮСШ</vt:lpstr>
      <vt:lpstr>Актуальність</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Висновки</vt:lpstr>
      <vt:lpstr>Дякую за увагу!!!</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ВПРОВАДЖЕННЯ ОЛІМПІЙСЬКОЇ ОСВІТИ В НАВЧАЛЬНО-ВИХОВНИЙ ПРОЦЕС  ДЮСШ</dc:title>
  <dc:creator>Microsoft Office User</dc:creator>
  <cp:lastModifiedBy>Microsoft Office User</cp:lastModifiedBy>
  <cp:revision>5</cp:revision>
  <dcterms:created xsi:type="dcterms:W3CDTF">2025-12-17T19:16:55Z</dcterms:created>
  <dcterms:modified xsi:type="dcterms:W3CDTF">2025-12-19T18:58:48Z</dcterms:modified>
</cp:coreProperties>
</file>