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5"/>
    <p:restoredTop sz="95946"/>
  </p:normalViewPr>
  <p:slideViewPr>
    <p:cSldViewPr snapToGrid="0">
      <p:cViewPr varScale="1">
        <p:scale>
          <a:sx n="115" d="100"/>
          <a:sy n="115" d="100"/>
        </p:scale>
        <p:origin x="280"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a:t>Образец заголовка</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12/19/25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452365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12/19/25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00406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12/19/25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2630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12/19/25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17301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a:t>Образец заголовка</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7" name="Date Placeholder 6"/>
          <p:cNvSpPr>
            <a:spLocks noGrp="1"/>
          </p:cNvSpPr>
          <p:nvPr>
            <p:ph type="dt" sz="half" idx="10"/>
          </p:nvPr>
        </p:nvSpPr>
        <p:spPr/>
        <p:txBody>
          <a:bodyPr/>
          <a:lstStyle/>
          <a:p>
            <a:fld id="{B61BEF0D-F0BB-DE4B-95CE-6DB70DBA9567}" type="datetimeFigureOut">
              <a:rPr lang="en-US" smtClean="0"/>
              <a:pPr/>
              <a:t>12/19/25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307596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Date Placeholder 7"/>
          <p:cNvSpPr>
            <a:spLocks noGrp="1"/>
          </p:cNvSpPr>
          <p:nvPr>
            <p:ph type="dt" sz="half" idx="10"/>
          </p:nvPr>
        </p:nvSpPr>
        <p:spPr/>
        <p:txBody>
          <a:bodyPr/>
          <a:lstStyle/>
          <a:p>
            <a:fld id="{B61BEF0D-F0BB-DE4B-95CE-6DB70DBA9567}" type="datetimeFigureOut">
              <a:rPr lang="en-US" smtClean="0"/>
              <a:pPr/>
              <a:t>12/19/25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1849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583436" y="3143250"/>
            <a:ext cx="4270248" cy="2596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B61BEF0D-F0BB-DE4B-95CE-6DB70DBA9567}" type="datetimeFigureOut">
              <a:rPr lang="en-US" smtClean="0"/>
              <a:pPr/>
              <a:t>12/19/25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
        <p:nvSpPr>
          <p:cNvPr id="10" name="Title 9"/>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3268577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12/19/25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92038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12/19/25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8790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a:t>Образец заголовка</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9" name="Date Placeholder 8"/>
          <p:cNvSpPr>
            <a:spLocks noGrp="1"/>
          </p:cNvSpPr>
          <p:nvPr>
            <p:ph type="dt" sz="half" idx="10"/>
          </p:nvPr>
        </p:nvSpPr>
        <p:spPr/>
        <p:txBody>
          <a:bodyPr/>
          <a:lstStyle/>
          <a:p>
            <a:fld id="{B61BEF0D-F0BB-DE4B-95CE-6DB70DBA9567}" type="datetimeFigureOut">
              <a:rPr lang="en-US" smtClean="0"/>
              <a:pPr/>
              <a:t>12/19/25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92715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61BEF0D-F0BB-DE4B-95CE-6DB70DBA9567}" type="datetimeFigureOut">
              <a:rPr lang="en-US" smtClean="0"/>
              <a:pPr/>
              <a:t>12/19/25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89995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61BEF0D-F0BB-DE4B-95CE-6DB70DBA9567}" type="datetimeFigureOut">
              <a:rPr lang="en-US" smtClean="0"/>
              <a:pPr/>
              <a:t>12/19/25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83686470"/>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AAD2DD-7E64-D352-2F43-DC88A579E457}"/>
              </a:ext>
            </a:extLst>
          </p:cNvPr>
          <p:cNvSpPr>
            <a:spLocks noGrp="1"/>
          </p:cNvSpPr>
          <p:nvPr>
            <p:ph type="ctrTitle"/>
          </p:nvPr>
        </p:nvSpPr>
        <p:spPr>
          <a:xfrm>
            <a:off x="2517671" y="3368622"/>
            <a:ext cx="6355633" cy="1484618"/>
          </a:xfrm>
        </p:spPr>
        <p:txBody>
          <a:bodyPr>
            <a:noAutofit/>
          </a:bodyPr>
          <a:lstStyle/>
          <a:p>
            <a:r>
              <a:rPr lang="uk-UA" sz="2000" b="1" dirty="0">
                <a:solidFill>
                  <a:schemeClr val="bg1"/>
                </a:solidFill>
                <a:effectLst/>
                <a:ea typeface="Times New Roman" panose="02020603050405020304" pitchFamily="18" charset="0"/>
              </a:rPr>
              <a:t>ВПРОВАДЖЕННЯ ОЛІМПІЙСЬКОЇ ОСВІТИ В НАВЧАЛЬНО-ВИХОВНИЙ ПРОЦЕС  ДЮСШ</a:t>
            </a:r>
            <a:endParaRPr lang="ru-UA" sz="2000" dirty="0">
              <a:solidFill>
                <a:schemeClr val="bg1"/>
              </a:solidFill>
            </a:endParaRPr>
          </a:p>
        </p:txBody>
      </p:sp>
      <p:sp>
        <p:nvSpPr>
          <p:cNvPr id="9" name="TextBox 8">
            <a:extLst>
              <a:ext uri="{FF2B5EF4-FFF2-40B4-BE49-F238E27FC236}">
                <a16:creationId xmlns:a16="http://schemas.microsoft.com/office/drawing/2014/main" id="{60FE551A-F1B9-4D2F-C97E-39A3B5256279}"/>
              </a:ext>
            </a:extLst>
          </p:cNvPr>
          <p:cNvSpPr txBox="1"/>
          <p:nvPr/>
        </p:nvSpPr>
        <p:spPr>
          <a:xfrm>
            <a:off x="4454103" y="6214039"/>
            <a:ext cx="2482770" cy="369332"/>
          </a:xfrm>
          <a:prstGeom prst="rect">
            <a:avLst/>
          </a:prstGeom>
          <a:noFill/>
        </p:spPr>
        <p:txBody>
          <a:bodyPr wrap="square">
            <a:spAutoFit/>
          </a:bodyPr>
          <a:lstStyle/>
          <a:p>
            <a:r>
              <a:rPr lang="ru-UA" dirty="0"/>
              <a:t>Миколаїв - 2025р</a:t>
            </a:r>
          </a:p>
        </p:txBody>
      </p:sp>
      <p:pic>
        <p:nvPicPr>
          <p:cNvPr id="11" name="Рисунок 10">
            <a:extLst>
              <a:ext uri="{FF2B5EF4-FFF2-40B4-BE49-F238E27FC236}">
                <a16:creationId xmlns:a16="http://schemas.microsoft.com/office/drawing/2014/main" id="{CDB49B71-7903-D0C2-6398-84BAF2393016}"/>
              </a:ext>
            </a:extLst>
          </p:cNvPr>
          <p:cNvPicPr>
            <a:picLocks noChangeAspect="1"/>
          </p:cNvPicPr>
          <p:nvPr/>
        </p:nvPicPr>
        <p:blipFill>
          <a:blip r:embed="rId2"/>
          <a:stretch>
            <a:fillRect/>
          </a:stretch>
        </p:blipFill>
        <p:spPr>
          <a:xfrm>
            <a:off x="0" y="646771"/>
            <a:ext cx="3241485" cy="6211229"/>
          </a:xfrm>
          <a:prstGeom prst="rect">
            <a:avLst/>
          </a:prstGeom>
        </p:spPr>
      </p:pic>
      <p:sp>
        <p:nvSpPr>
          <p:cNvPr id="6" name="TextBox 5">
            <a:extLst>
              <a:ext uri="{FF2B5EF4-FFF2-40B4-BE49-F238E27FC236}">
                <a16:creationId xmlns:a16="http://schemas.microsoft.com/office/drawing/2014/main" id="{280A5A01-67FF-8C9C-AAA0-C8D14284C763}"/>
              </a:ext>
            </a:extLst>
          </p:cNvPr>
          <p:cNvSpPr txBox="1"/>
          <p:nvPr/>
        </p:nvSpPr>
        <p:spPr>
          <a:xfrm>
            <a:off x="-434898" y="0"/>
            <a:ext cx="12422459" cy="3329116"/>
          </a:xfrm>
          <a:prstGeom prst="rect">
            <a:avLst/>
          </a:prstGeom>
          <a:noFill/>
        </p:spPr>
        <p:txBody>
          <a:bodyPr wrap="square">
            <a:spAutoFit/>
          </a:bodyPr>
          <a:lstStyle/>
          <a:p>
            <a:pPr algn="ctr">
              <a:spcAft>
                <a:spcPts val="750"/>
              </a:spcAft>
            </a:pPr>
            <a:r>
              <a:rPr lang="uk-UA" sz="1600" b="1" dirty="0">
                <a:solidFill>
                  <a:schemeClr val="tx1">
                    <a:lumMod val="95000"/>
                  </a:schemeClr>
                </a:solidFill>
                <a:effectLst/>
                <a:ea typeface="Times New Roman" panose="02020603050405020304" pitchFamily="18" charset="0"/>
              </a:rPr>
              <a:t>МІНІСТЕРСТВО ОСВІТИ І НАУКИ УКРАЇНИ</a:t>
            </a:r>
            <a:endParaRPr lang="ru-UA" sz="1600" dirty="0">
              <a:solidFill>
                <a:schemeClr val="tx1">
                  <a:lumMod val="95000"/>
                </a:schemeClr>
              </a:solidFill>
              <a:effectLst/>
              <a:ea typeface="Times New Roman" panose="02020603050405020304" pitchFamily="18" charset="0"/>
            </a:endParaRPr>
          </a:p>
          <a:p>
            <a:pPr algn="ctr">
              <a:spcAft>
                <a:spcPts val="750"/>
              </a:spcAft>
            </a:pPr>
            <a:r>
              <a:rPr lang="uk-UA" sz="1600" b="1" dirty="0">
                <a:solidFill>
                  <a:schemeClr val="tx1">
                    <a:lumMod val="95000"/>
                  </a:schemeClr>
                </a:solidFill>
                <a:effectLst/>
                <a:ea typeface="Times New Roman" panose="02020603050405020304" pitchFamily="18" charset="0"/>
              </a:rPr>
              <a:t>НАЦІОНАЛЬНИЙ УНІВЕРСИТЕТ КОРАБЛЕБУДУВАННЯ</a:t>
            </a:r>
            <a:endParaRPr lang="ru-UA" sz="1600" dirty="0">
              <a:solidFill>
                <a:schemeClr val="tx1">
                  <a:lumMod val="95000"/>
                </a:schemeClr>
              </a:solidFill>
              <a:effectLst/>
              <a:ea typeface="Times New Roman" panose="02020603050405020304" pitchFamily="18" charset="0"/>
            </a:endParaRPr>
          </a:p>
          <a:p>
            <a:pPr algn="ctr">
              <a:spcAft>
                <a:spcPts val="750"/>
              </a:spcAft>
            </a:pPr>
            <a:r>
              <a:rPr lang="uk-UA" sz="1600" b="1" dirty="0">
                <a:solidFill>
                  <a:schemeClr val="tx1">
                    <a:lumMod val="95000"/>
                  </a:schemeClr>
                </a:solidFill>
                <a:effectLst/>
                <a:ea typeface="Times New Roman" panose="02020603050405020304" pitchFamily="18" charset="0"/>
              </a:rPr>
              <a:t>ІМ.АДМІРАЛА МАКАРОВА</a:t>
            </a:r>
            <a:endParaRPr lang="ru-UA" sz="1600" dirty="0">
              <a:solidFill>
                <a:schemeClr val="tx1">
                  <a:lumMod val="95000"/>
                </a:schemeClr>
              </a:solidFill>
              <a:effectLst/>
              <a:ea typeface="Times New Roman" panose="02020603050405020304" pitchFamily="18" charset="0"/>
            </a:endParaRPr>
          </a:p>
          <a:p>
            <a:pPr algn="ctr">
              <a:spcAft>
                <a:spcPts val="750"/>
              </a:spcAft>
            </a:pPr>
            <a:r>
              <a:rPr lang="uk-UA" sz="1600" b="1" dirty="0">
                <a:solidFill>
                  <a:schemeClr val="tx1">
                    <a:lumMod val="95000"/>
                  </a:schemeClr>
                </a:solidFill>
                <a:effectLst/>
                <a:ea typeface="Times New Roman" panose="02020603050405020304" pitchFamily="18" charset="0"/>
              </a:rPr>
              <a:t>НАВЧАЛЬНО-НАУКОВИЙ ГУМАНІТАРНИЙ ІНСТИТУТ</a:t>
            </a:r>
            <a:endParaRPr lang="ru-UA" sz="1600" dirty="0">
              <a:solidFill>
                <a:schemeClr val="tx1">
                  <a:lumMod val="95000"/>
                </a:schemeClr>
              </a:solidFill>
              <a:effectLst/>
              <a:ea typeface="Times New Roman" panose="02020603050405020304" pitchFamily="18" charset="0"/>
            </a:endParaRPr>
          </a:p>
          <a:p>
            <a:pPr algn="ctr">
              <a:spcAft>
                <a:spcPts val="750"/>
              </a:spcAft>
            </a:pPr>
            <a:r>
              <a:rPr lang="uk-UA" sz="1600" dirty="0">
                <a:solidFill>
                  <a:schemeClr val="tx1">
                    <a:lumMod val="95000"/>
                  </a:schemeClr>
                </a:solidFill>
                <a:effectLst/>
                <a:ea typeface="Times New Roman" panose="02020603050405020304" pitchFamily="18" charset="0"/>
              </a:rPr>
              <a:t>Кафедра теоретичних основ олімпійського та професійного спорту</a:t>
            </a:r>
            <a:endParaRPr lang="ru-UA" sz="1600" dirty="0">
              <a:solidFill>
                <a:schemeClr val="tx1">
                  <a:lumMod val="95000"/>
                </a:schemeClr>
              </a:solidFill>
              <a:effectLst/>
              <a:ea typeface="Times New Roman" panose="02020603050405020304" pitchFamily="18" charset="0"/>
            </a:endParaRPr>
          </a:p>
          <a:p>
            <a:r>
              <a:rPr lang="uk-UA" sz="1100" dirty="0">
                <a:solidFill>
                  <a:schemeClr val="tx1">
                    <a:lumMod val="95000"/>
                  </a:schemeClr>
                </a:solidFill>
                <a:effectLst/>
                <a:ea typeface="Times New Roman" panose="02020603050405020304" pitchFamily="18" charset="0"/>
              </a:rPr>
              <a:t> </a:t>
            </a:r>
            <a:endParaRPr lang="ru-UA" sz="1600" dirty="0">
              <a:solidFill>
                <a:schemeClr val="tx1">
                  <a:lumMod val="95000"/>
                </a:schemeClr>
              </a:solidFill>
              <a:effectLst/>
              <a:ea typeface="Times New Roman" panose="02020603050405020304" pitchFamily="18" charset="0"/>
            </a:endParaRPr>
          </a:p>
          <a:p>
            <a:r>
              <a:rPr lang="uk-UA" sz="1100" dirty="0">
                <a:solidFill>
                  <a:schemeClr val="tx1">
                    <a:lumMod val="95000"/>
                  </a:schemeClr>
                </a:solidFill>
                <a:effectLst/>
                <a:ea typeface="Times New Roman" panose="02020603050405020304" pitchFamily="18" charset="0"/>
              </a:rPr>
              <a:t> </a:t>
            </a:r>
            <a:endParaRPr lang="ru-UA" sz="1600" dirty="0">
              <a:solidFill>
                <a:schemeClr val="tx1">
                  <a:lumMod val="95000"/>
                </a:schemeClr>
              </a:solidFill>
              <a:effectLst/>
              <a:ea typeface="Times New Roman" panose="02020603050405020304" pitchFamily="18" charset="0"/>
            </a:endParaRPr>
          </a:p>
          <a:p>
            <a:pPr marR="177800" algn="ctr"/>
            <a:r>
              <a:rPr lang="uk-UA" sz="1600" b="1" i="1" dirty="0">
                <a:solidFill>
                  <a:schemeClr val="tx1">
                    <a:lumMod val="95000"/>
                  </a:schemeClr>
                </a:solidFill>
                <a:effectLst/>
                <a:ea typeface="Times New Roman" panose="02020603050405020304" pitchFamily="18" charset="0"/>
              </a:rPr>
              <a:t>КВАЛІФІКАЦІЙНА РОБОТА</a:t>
            </a:r>
            <a:endParaRPr lang="ru-UA" sz="1600" dirty="0">
              <a:solidFill>
                <a:schemeClr val="tx1">
                  <a:lumMod val="95000"/>
                </a:schemeClr>
              </a:solidFill>
              <a:effectLst/>
              <a:ea typeface="Times New Roman" panose="02020603050405020304" pitchFamily="18" charset="0"/>
            </a:endParaRPr>
          </a:p>
          <a:p>
            <a:r>
              <a:rPr lang="uk-UA" sz="1100" b="1" dirty="0">
                <a:solidFill>
                  <a:schemeClr val="tx1">
                    <a:lumMod val="95000"/>
                  </a:schemeClr>
                </a:solidFill>
                <a:effectLst/>
                <a:ea typeface="Times New Roman" panose="02020603050405020304" pitchFamily="18" charset="0"/>
              </a:rPr>
              <a:t> </a:t>
            </a:r>
            <a:endParaRPr lang="ru-UA" sz="1600" dirty="0">
              <a:solidFill>
                <a:schemeClr val="tx1">
                  <a:lumMod val="95000"/>
                </a:schemeClr>
              </a:solidFill>
              <a:effectLst/>
              <a:ea typeface="Times New Roman" panose="02020603050405020304" pitchFamily="18" charset="0"/>
            </a:endParaRPr>
          </a:p>
          <a:p>
            <a:pPr algn="ctr"/>
            <a:r>
              <a:rPr lang="uk-UA" sz="1600" dirty="0">
                <a:solidFill>
                  <a:schemeClr val="tx1">
                    <a:lumMod val="95000"/>
                  </a:schemeClr>
                </a:solidFill>
                <a:effectLst/>
                <a:ea typeface="Times New Roman" panose="02020603050405020304" pitchFamily="18" charset="0"/>
              </a:rPr>
              <a:t>на здобуття ступеня вищої освіти «магістр»</a:t>
            </a:r>
            <a:endParaRPr lang="ru-UA" sz="1600" dirty="0">
              <a:solidFill>
                <a:schemeClr val="tx1">
                  <a:lumMod val="95000"/>
                </a:schemeClr>
              </a:solidFill>
              <a:effectLst/>
              <a:ea typeface="Times New Roman" panose="02020603050405020304" pitchFamily="18" charset="0"/>
            </a:endParaRPr>
          </a:p>
          <a:p>
            <a:pPr algn="ctr"/>
            <a:r>
              <a:rPr lang="uk-UA" sz="1600" dirty="0">
                <a:solidFill>
                  <a:schemeClr val="tx1">
                    <a:lumMod val="95000"/>
                  </a:schemeClr>
                </a:solidFill>
                <a:effectLst/>
                <a:ea typeface="Times New Roman" panose="02020603050405020304" pitchFamily="18" charset="0"/>
              </a:rPr>
              <a:t>зі спеціальності 017 «Фізична культура і спорт»</a:t>
            </a:r>
            <a:endParaRPr lang="ru-UA" sz="1600" dirty="0">
              <a:solidFill>
                <a:schemeClr val="tx1">
                  <a:lumMod val="95000"/>
                </a:schemeClr>
              </a:solidFill>
              <a:effectLst/>
              <a:ea typeface="Times New Roman" panose="02020603050405020304" pitchFamily="18" charset="0"/>
            </a:endParaRPr>
          </a:p>
          <a:p>
            <a:pPr marR="177800" algn="ctr"/>
            <a:r>
              <a:rPr lang="uk-UA" sz="1600" dirty="0">
                <a:solidFill>
                  <a:schemeClr val="tx1">
                    <a:lumMod val="95000"/>
                  </a:schemeClr>
                </a:solidFill>
                <a:effectLst/>
                <a:ea typeface="Times New Roman" panose="02020603050405020304" pitchFamily="18" charset="0"/>
              </a:rPr>
              <a:t>на тему:</a:t>
            </a:r>
            <a:endParaRPr lang="ru-UA" sz="1600" dirty="0">
              <a:solidFill>
                <a:schemeClr val="tx1">
                  <a:lumMod val="95000"/>
                </a:schemeClr>
              </a:solidFill>
              <a:effectLst/>
              <a:ea typeface="Times New Roman" panose="02020603050405020304" pitchFamily="18" charset="0"/>
            </a:endParaRPr>
          </a:p>
        </p:txBody>
      </p:sp>
      <p:sp>
        <p:nvSpPr>
          <p:cNvPr id="12" name="TextBox 11">
            <a:extLst>
              <a:ext uri="{FF2B5EF4-FFF2-40B4-BE49-F238E27FC236}">
                <a16:creationId xmlns:a16="http://schemas.microsoft.com/office/drawing/2014/main" id="{E0B5F457-5B41-E8E7-D037-C496443055C1}"/>
              </a:ext>
            </a:extLst>
          </p:cNvPr>
          <p:cNvSpPr txBox="1"/>
          <p:nvPr/>
        </p:nvSpPr>
        <p:spPr>
          <a:xfrm>
            <a:off x="3241484" y="3797214"/>
            <a:ext cx="8950516" cy="3139321"/>
          </a:xfrm>
          <a:prstGeom prst="rect">
            <a:avLst/>
          </a:prstGeom>
          <a:noFill/>
        </p:spPr>
        <p:txBody>
          <a:bodyPr wrap="square">
            <a:spAutoFit/>
          </a:bodyPr>
          <a:lstStyle/>
          <a:p>
            <a:r>
              <a:rPr lang="uk-UA" sz="1100" dirty="0">
                <a:effectLst/>
                <a:latin typeface="Times New Roman" panose="02020603050405020304" pitchFamily="18" charset="0"/>
                <a:ea typeface="Times New Roman" panose="02020603050405020304" pitchFamily="18" charset="0"/>
              </a:rPr>
              <a:t> </a:t>
            </a:r>
            <a:endParaRPr lang="ru-UA" sz="1600" dirty="0">
              <a:effectLst/>
              <a:ea typeface="Times New Roman" panose="02020603050405020304" pitchFamily="18" charset="0"/>
            </a:endParaRPr>
          </a:p>
          <a:p>
            <a:pPr marL="5941060"/>
            <a:r>
              <a:rPr lang="uk-UA" sz="1600" dirty="0">
                <a:effectLst/>
                <a:ea typeface="Times New Roman" panose="02020603050405020304" pitchFamily="18" charset="0"/>
              </a:rPr>
              <a:t>Виконала: студентка 6541мз</a:t>
            </a:r>
            <a:endParaRPr lang="ru-UA" sz="1600" dirty="0">
              <a:effectLst/>
              <a:ea typeface="Times New Roman" panose="02020603050405020304" pitchFamily="18" charset="0"/>
            </a:endParaRPr>
          </a:p>
          <a:p>
            <a:pPr marL="5941060"/>
            <a:r>
              <a:rPr lang="uk-UA" sz="1600" dirty="0">
                <a:effectLst/>
                <a:ea typeface="Times New Roman" panose="02020603050405020304" pitchFamily="18" charset="0"/>
              </a:rPr>
              <a:t>групи</a:t>
            </a:r>
            <a:endParaRPr lang="ru-UA" sz="1600" dirty="0">
              <a:effectLst/>
              <a:ea typeface="Times New Roman" panose="02020603050405020304" pitchFamily="18" charset="0"/>
            </a:endParaRPr>
          </a:p>
          <a:p>
            <a:pPr marL="5941060"/>
            <a:r>
              <a:rPr lang="uk-UA" sz="1600" b="1" i="1" dirty="0">
                <a:effectLst/>
                <a:ea typeface="Times New Roman" panose="02020603050405020304" pitchFamily="18" charset="0"/>
              </a:rPr>
              <a:t> </a:t>
            </a:r>
            <a:endParaRPr lang="ru-UA" sz="1600" dirty="0">
              <a:effectLst/>
              <a:ea typeface="Times New Roman" panose="02020603050405020304" pitchFamily="18" charset="0"/>
            </a:endParaRPr>
          </a:p>
          <a:p>
            <a:pPr algn="r"/>
            <a:r>
              <a:rPr lang="uk-UA" sz="1600" b="1" i="1" dirty="0">
                <a:effectLst/>
                <a:ea typeface="Times New Roman" panose="02020603050405020304" pitchFamily="18" charset="0"/>
              </a:rPr>
              <a:t>______________Авраменко О.Ю.</a:t>
            </a:r>
            <a:endParaRPr lang="ru-UA" sz="1600" dirty="0">
              <a:effectLst/>
              <a:ea typeface="Times New Roman" panose="02020603050405020304" pitchFamily="18" charset="0"/>
            </a:endParaRPr>
          </a:p>
          <a:p>
            <a:r>
              <a:rPr lang="uk-UA" sz="1600" dirty="0">
                <a:effectLst/>
                <a:ea typeface="Times New Roman" panose="02020603050405020304" pitchFamily="18" charset="0"/>
              </a:rPr>
              <a:t> </a:t>
            </a:r>
            <a:endParaRPr lang="ru-UA" sz="1600" dirty="0">
              <a:effectLst/>
              <a:ea typeface="Times New Roman" panose="02020603050405020304" pitchFamily="18" charset="0"/>
            </a:endParaRPr>
          </a:p>
          <a:p>
            <a:pPr marL="5941060"/>
            <a:r>
              <a:rPr lang="uk-UA" sz="1600" dirty="0">
                <a:effectLst/>
                <a:ea typeface="Times New Roman" panose="02020603050405020304" pitchFamily="18" charset="0"/>
              </a:rPr>
              <a:t> </a:t>
            </a:r>
            <a:endParaRPr lang="ru-UA" sz="1600" dirty="0">
              <a:effectLst/>
              <a:ea typeface="Times New Roman" panose="02020603050405020304" pitchFamily="18" charset="0"/>
            </a:endParaRPr>
          </a:p>
          <a:p>
            <a:pPr marL="5941060"/>
            <a:r>
              <a:rPr lang="uk-UA" sz="1600" dirty="0">
                <a:effectLst/>
                <a:ea typeface="Times New Roman" panose="02020603050405020304" pitchFamily="18" charset="0"/>
              </a:rPr>
              <a:t>Керівник роботи:</a:t>
            </a:r>
            <a:endParaRPr lang="ru-UA" sz="1600" dirty="0">
              <a:effectLst/>
              <a:ea typeface="Times New Roman" panose="02020603050405020304" pitchFamily="18" charset="0"/>
            </a:endParaRPr>
          </a:p>
          <a:p>
            <a:pPr marL="5941060"/>
            <a:r>
              <a:rPr lang="uk-UA" sz="1600" dirty="0" err="1">
                <a:effectLst/>
                <a:ea typeface="Times New Roman" panose="02020603050405020304" pitchFamily="18" charset="0"/>
              </a:rPr>
              <a:t>к.н</a:t>
            </a:r>
            <a:r>
              <a:rPr lang="uk-UA" sz="1600" dirty="0">
                <a:effectLst/>
                <a:ea typeface="Times New Roman" panose="02020603050405020304" pitchFamily="18" charset="0"/>
              </a:rPr>
              <a:t>. з </a:t>
            </a:r>
            <a:r>
              <a:rPr lang="uk-UA" sz="1600" dirty="0" err="1">
                <a:effectLst/>
                <a:ea typeface="Times New Roman" panose="02020603050405020304" pitchFamily="18" charset="0"/>
              </a:rPr>
              <a:t>фіз</a:t>
            </a:r>
            <a:r>
              <a:rPr lang="uk-UA" sz="1600" dirty="0">
                <a:effectLst/>
                <a:ea typeface="Times New Roman" panose="02020603050405020304" pitchFamily="18" charset="0"/>
              </a:rPr>
              <a:t>. </a:t>
            </a:r>
            <a:r>
              <a:rPr lang="uk-UA" sz="1600" dirty="0" err="1">
                <a:effectLst/>
                <a:ea typeface="Times New Roman" panose="02020603050405020304" pitchFamily="18" charset="0"/>
              </a:rPr>
              <a:t>вих</a:t>
            </a:r>
            <a:r>
              <a:rPr lang="uk-UA" sz="1600" dirty="0">
                <a:effectLst/>
                <a:ea typeface="Times New Roman" panose="02020603050405020304" pitchFamily="18" charset="0"/>
              </a:rPr>
              <a:t>, доцент</a:t>
            </a:r>
            <a:endParaRPr lang="ru-UA" sz="1600" dirty="0">
              <a:effectLst/>
              <a:ea typeface="Times New Roman" panose="02020603050405020304" pitchFamily="18" charset="0"/>
            </a:endParaRPr>
          </a:p>
          <a:p>
            <a:pPr marL="5941060"/>
            <a:r>
              <a:rPr lang="uk-UA" sz="1600" dirty="0">
                <a:effectLst/>
                <a:ea typeface="Times New Roman" panose="02020603050405020304" pitchFamily="18" charset="0"/>
              </a:rPr>
              <a:t> </a:t>
            </a:r>
            <a:endParaRPr lang="ru-UA" sz="1600" dirty="0">
              <a:effectLst/>
              <a:ea typeface="Times New Roman" panose="02020603050405020304" pitchFamily="18" charset="0"/>
            </a:endParaRPr>
          </a:p>
          <a:p>
            <a:pPr marL="5941060"/>
            <a:r>
              <a:rPr lang="uk-UA" sz="1600" dirty="0">
                <a:effectLst/>
                <a:ea typeface="Times New Roman" panose="02020603050405020304" pitchFamily="18" charset="0"/>
              </a:rPr>
              <a:t>                               _______________</a:t>
            </a:r>
            <a:r>
              <a:rPr lang="uk-UA" sz="1600" b="1" i="1" dirty="0" err="1">
                <a:effectLst/>
                <a:ea typeface="Times New Roman" panose="02020603050405020304" pitchFamily="18" charset="0"/>
              </a:rPr>
              <a:t>Бірюк</a:t>
            </a:r>
            <a:r>
              <a:rPr lang="uk-UA" sz="1600" b="1" i="1" dirty="0">
                <a:effectLst/>
                <a:ea typeface="Times New Roman" panose="02020603050405020304" pitchFamily="18" charset="0"/>
              </a:rPr>
              <a:t>  С.В.</a:t>
            </a:r>
            <a:endParaRPr lang="ru-UA" sz="1600" dirty="0">
              <a:effectLst/>
              <a:ea typeface="Times New Roman" panose="02020603050405020304" pitchFamily="18" charset="0"/>
            </a:endParaRPr>
          </a:p>
          <a:p>
            <a:r>
              <a:rPr lang="uk-UA" sz="1100" dirty="0">
                <a:effectLst/>
                <a:latin typeface="Times New Roman" panose="02020603050405020304" pitchFamily="18" charset="0"/>
                <a:ea typeface="Times New Roman" panose="02020603050405020304" pitchFamily="18" charset="0"/>
              </a:rPr>
              <a:t> </a:t>
            </a:r>
            <a:endParaRPr lang="ru-UA"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931919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a16:creationId xmlns:a16="http://schemas.microsoft.com/office/drawing/2014/main" id="{C65BEE22-FCD8-038B-C975-4BCBB823EEE4}"/>
              </a:ext>
            </a:extLst>
          </p:cNvPr>
          <p:cNvGraphicFramePr>
            <a:graphicFrameLocks noGrp="1"/>
          </p:cNvGraphicFramePr>
          <p:nvPr>
            <p:ph idx="1"/>
            <p:extLst>
              <p:ext uri="{D42A27DB-BD31-4B8C-83A1-F6EECF244321}">
                <p14:modId xmlns:p14="http://schemas.microsoft.com/office/powerpoint/2010/main" val="1908088446"/>
              </p:ext>
            </p:extLst>
          </p:nvPr>
        </p:nvGraphicFramePr>
        <p:xfrm>
          <a:off x="-2" y="1"/>
          <a:ext cx="6230981" cy="6228435"/>
        </p:xfrm>
        <a:graphic>
          <a:graphicData uri="http://schemas.openxmlformats.org/drawingml/2006/table">
            <a:tbl>
              <a:tblPr>
                <a:tableStyleId>{5C22544A-7EE6-4342-B048-85BDC9FD1C3A}</a:tableStyleId>
              </a:tblPr>
              <a:tblGrid>
                <a:gridCol w="352045">
                  <a:extLst>
                    <a:ext uri="{9D8B030D-6E8A-4147-A177-3AD203B41FA5}">
                      <a16:colId xmlns:a16="http://schemas.microsoft.com/office/drawing/2014/main" val="3326253764"/>
                    </a:ext>
                  </a:extLst>
                </a:gridCol>
                <a:gridCol w="2509755">
                  <a:extLst>
                    <a:ext uri="{9D8B030D-6E8A-4147-A177-3AD203B41FA5}">
                      <a16:colId xmlns:a16="http://schemas.microsoft.com/office/drawing/2014/main" val="3309808599"/>
                    </a:ext>
                  </a:extLst>
                </a:gridCol>
                <a:gridCol w="672887">
                  <a:extLst>
                    <a:ext uri="{9D8B030D-6E8A-4147-A177-3AD203B41FA5}">
                      <a16:colId xmlns:a16="http://schemas.microsoft.com/office/drawing/2014/main" val="527976773"/>
                    </a:ext>
                  </a:extLst>
                </a:gridCol>
                <a:gridCol w="773276">
                  <a:extLst>
                    <a:ext uri="{9D8B030D-6E8A-4147-A177-3AD203B41FA5}">
                      <a16:colId xmlns:a16="http://schemas.microsoft.com/office/drawing/2014/main" val="2964374329"/>
                    </a:ext>
                  </a:extLst>
                </a:gridCol>
                <a:gridCol w="577244">
                  <a:extLst>
                    <a:ext uri="{9D8B030D-6E8A-4147-A177-3AD203B41FA5}">
                      <a16:colId xmlns:a16="http://schemas.microsoft.com/office/drawing/2014/main" val="1225066197"/>
                    </a:ext>
                  </a:extLst>
                </a:gridCol>
                <a:gridCol w="672887">
                  <a:extLst>
                    <a:ext uri="{9D8B030D-6E8A-4147-A177-3AD203B41FA5}">
                      <a16:colId xmlns:a16="http://schemas.microsoft.com/office/drawing/2014/main" val="439894061"/>
                    </a:ext>
                  </a:extLst>
                </a:gridCol>
                <a:gridCol w="672887">
                  <a:extLst>
                    <a:ext uri="{9D8B030D-6E8A-4147-A177-3AD203B41FA5}">
                      <a16:colId xmlns:a16="http://schemas.microsoft.com/office/drawing/2014/main" val="915555765"/>
                    </a:ext>
                  </a:extLst>
                </a:gridCol>
              </a:tblGrid>
              <a:tr h="1209618">
                <a:tc>
                  <a:txBody>
                    <a:bodyPr/>
                    <a:lstStyle/>
                    <a:p>
                      <a:pPr algn="just">
                        <a:lnSpc>
                          <a:spcPct val="113000"/>
                        </a:lnSpc>
                      </a:pPr>
                      <a:r>
                        <a:rPr lang="uk-UA" sz="1200" dirty="0">
                          <a:effectLst/>
                        </a:rPr>
                        <a:t>№</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dirty="0">
                          <a:effectLst/>
                        </a:rPr>
                        <a:t>Запитання</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just">
                        <a:lnSpc>
                          <a:spcPct val="113000"/>
                        </a:lnSpc>
                      </a:pPr>
                      <a:r>
                        <a:rPr lang="uk-UA" sz="1200" dirty="0">
                          <a:effectLst/>
                        </a:rPr>
                        <a:t>До експерименту</a:t>
                      </a:r>
                      <a:endParaRPr lang="ru-UA" sz="1200" dirty="0">
                        <a:effectLst/>
                      </a:endParaRPr>
                    </a:p>
                    <a:p>
                      <a:pPr algn="just">
                        <a:lnSpc>
                          <a:spcPct val="113000"/>
                        </a:lnSpc>
                      </a:pPr>
                      <a:r>
                        <a:rPr lang="uk-UA" sz="1200" dirty="0">
                          <a:effectLst/>
                        </a:rPr>
                        <a:t>(%)</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just">
                        <a:lnSpc>
                          <a:spcPct val="113000"/>
                        </a:lnSpc>
                      </a:pPr>
                      <a:r>
                        <a:rPr lang="uk-UA" sz="1200" dirty="0">
                          <a:effectLst/>
                        </a:rPr>
                        <a:t>Після експерименту</a:t>
                      </a:r>
                      <a:endParaRPr lang="ru-UA" sz="1200" dirty="0">
                        <a:effectLst/>
                      </a:endParaRPr>
                    </a:p>
                    <a:p>
                      <a:pPr algn="just">
                        <a:lnSpc>
                          <a:spcPct val="113000"/>
                        </a:lnSpc>
                      </a:pPr>
                      <a:r>
                        <a:rPr lang="uk-UA" sz="1200" dirty="0">
                          <a:effectLst/>
                        </a:rPr>
                        <a:t>(%)</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dirty="0">
                          <a:effectLst/>
                        </a:rPr>
                        <a:t>Різниця (%)</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ts val="1580"/>
                        </a:lnSpc>
                      </a:pPr>
                      <a:r>
                        <a:rPr lang="uk-UA" sz="1200" spc="-50" dirty="0" err="1">
                          <a:effectLst/>
                        </a:rPr>
                        <a:t>t</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ts val="1580"/>
                        </a:lnSpc>
                      </a:pPr>
                      <a:r>
                        <a:rPr lang="uk-UA" sz="1200" spc="-50">
                          <a:effectLst/>
                        </a:rPr>
                        <a:t>P</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extLst>
                  <a:ext uri="{0D108BD9-81ED-4DB2-BD59-A6C34878D82A}">
                    <a16:rowId xmlns:a16="http://schemas.microsoft.com/office/drawing/2014/main" val="1988980177"/>
                  </a:ext>
                </a:extLst>
              </a:tr>
              <a:tr h="474724">
                <a:tc>
                  <a:txBody>
                    <a:bodyPr/>
                    <a:lstStyle/>
                    <a:p>
                      <a:pPr algn="just">
                        <a:lnSpc>
                          <a:spcPct val="113000"/>
                        </a:lnSpc>
                      </a:pPr>
                      <a:r>
                        <a:rPr lang="uk-UA" sz="1200">
                          <a:effectLst/>
                        </a:rPr>
                        <a:t>1.</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just">
                        <a:lnSpc>
                          <a:spcPct val="113000"/>
                        </a:lnSpc>
                      </a:pPr>
                      <a:r>
                        <a:rPr lang="de-DE" sz="1200" dirty="0" err="1">
                          <a:effectLst/>
                        </a:rPr>
                        <a:t>Які</a:t>
                      </a:r>
                      <a:r>
                        <a:rPr lang="de-DE" sz="1200" dirty="0">
                          <a:effectLst/>
                        </a:rPr>
                        <a:t> </a:t>
                      </a:r>
                      <a:r>
                        <a:rPr lang="de-DE" sz="1200" dirty="0" err="1">
                          <a:effectLst/>
                        </a:rPr>
                        <a:t>поняття</a:t>
                      </a:r>
                      <a:r>
                        <a:rPr lang="de-DE" sz="1200" dirty="0">
                          <a:effectLst/>
                        </a:rPr>
                        <a:t> </a:t>
                      </a:r>
                      <a:r>
                        <a:rPr lang="de-DE" sz="1200" dirty="0" err="1">
                          <a:effectLst/>
                        </a:rPr>
                        <a:t>об’єднує</a:t>
                      </a:r>
                      <a:r>
                        <a:rPr lang="de-DE" sz="1200" dirty="0">
                          <a:effectLst/>
                        </a:rPr>
                        <a:t> </a:t>
                      </a:r>
                      <a:r>
                        <a:rPr lang="de-DE" sz="1200" dirty="0" err="1">
                          <a:effectLst/>
                        </a:rPr>
                        <a:t>олімпізм</a:t>
                      </a:r>
                      <a:r>
                        <a:rPr lang="de-DE" sz="1200" dirty="0">
                          <a:effectLst/>
                        </a:rPr>
                        <a:t>?</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dirty="0">
                          <a:effectLst/>
                        </a:rPr>
                        <a:t>26,3</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79,2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52,9</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l">
                        <a:lnSpc>
                          <a:spcPts val="1580"/>
                        </a:lnSpc>
                      </a:pPr>
                      <a:r>
                        <a:rPr lang="uk-UA" sz="1200" spc="-20" dirty="0">
                          <a:effectLst/>
                        </a:rPr>
                        <a:t>2,26</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extLst>
                  <a:ext uri="{0D108BD9-81ED-4DB2-BD59-A6C34878D82A}">
                    <a16:rowId xmlns:a16="http://schemas.microsoft.com/office/drawing/2014/main" val="2063362209"/>
                  </a:ext>
                </a:extLst>
              </a:tr>
              <a:tr h="305820">
                <a:tc>
                  <a:txBody>
                    <a:bodyPr/>
                    <a:lstStyle/>
                    <a:p>
                      <a:pPr algn="just">
                        <a:lnSpc>
                          <a:spcPct val="113000"/>
                        </a:lnSpc>
                      </a:pPr>
                      <a:r>
                        <a:rPr lang="uk-UA" sz="1200">
                          <a:effectLst/>
                        </a:rPr>
                        <a:t>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just">
                        <a:lnSpc>
                          <a:spcPct val="113000"/>
                        </a:lnSpc>
                      </a:pPr>
                      <a:r>
                        <a:rPr lang="de-DE" sz="1200">
                          <a:effectLst/>
                        </a:rPr>
                        <a:t>Як звучить олімпійське гасло?</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dirty="0">
                          <a:effectLst/>
                        </a:rPr>
                        <a:t>35,2</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85,4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50,2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l">
                        <a:lnSpc>
                          <a:spcPts val="1580"/>
                        </a:lnSpc>
                      </a:pPr>
                      <a:r>
                        <a:rPr lang="uk-UA" sz="1200" spc="-20" dirty="0">
                          <a:effectLst/>
                        </a:rPr>
                        <a:t>2,31</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extLst>
                  <a:ext uri="{0D108BD9-81ED-4DB2-BD59-A6C34878D82A}">
                    <a16:rowId xmlns:a16="http://schemas.microsoft.com/office/drawing/2014/main" val="49427051"/>
                  </a:ext>
                </a:extLst>
              </a:tr>
              <a:tr h="514610">
                <a:tc>
                  <a:txBody>
                    <a:bodyPr/>
                    <a:lstStyle/>
                    <a:p>
                      <a:pPr algn="just">
                        <a:lnSpc>
                          <a:spcPct val="113000"/>
                        </a:lnSpc>
                      </a:pPr>
                      <a:r>
                        <a:rPr lang="uk-UA" sz="1200">
                          <a:effectLst/>
                        </a:rPr>
                        <a:t>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r>
                        <a:rPr lang="de-DE" sz="1200">
                          <a:effectLst/>
                        </a:rPr>
                        <a:t>Що символізують олімпійські кільця?</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uk-UA" sz="1200" dirty="0">
                          <a:effectLst/>
                        </a:rPr>
                        <a:t>46,5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dirty="0">
                          <a:effectLst/>
                        </a:rPr>
                        <a:t>86.2</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39,7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l">
                        <a:lnSpc>
                          <a:spcPts val="1580"/>
                        </a:lnSpc>
                      </a:pPr>
                      <a:r>
                        <a:rPr lang="uk-UA" sz="1200" spc="-20">
                          <a:effectLst/>
                        </a:rPr>
                        <a:t>2,26</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extLst>
                  <a:ext uri="{0D108BD9-81ED-4DB2-BD59-A6C34878D82A}">
                    <a16:rowId xmlns:a16="http://schemas.microsoft.com/office/drawing/2014/main" val="4066846999"/>
                  </a:ext>
                </a:extLst>
              </a:tr>
              <a:tr h="649459">
                <a:tc>
                  <a:txBody>
                    <a:bodyPr/>
                    <a:lstStyle/>
                    <a:p>
                      <a:pPr algn="just">
                        <a:lnSpc>
                          <a:spcPct val="113000"/>
                        </a:lnSpc>
                      </a:pPr>
                      <a:r>
                        <a:rPr lang="uk-UA" sz="1200">
                          <a:effectLst/>
                        </a:rPr>
                        <a:t>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r>
                        <a:rPr lang="uk-UA" sz="1200">
                          <a:effectLst/>
                        </a:rPr>
                        <a:t>Чи знаєте ви щось про Олімпійські ігри древньої Греції?</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uk-UA" sz="1200" dirty="0">
                          <a:effectLst/>
                        </a:rPr>
                        <a:t>23,8</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dirty="0">
                          <a:effectLst/>
                        </a:rPr>
                        <a:t>77,5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dirty="0">
                          <a:effectLst/>
                        </a:rPr>
                        <a:t>53,7</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l">
                        <a:lnSpc>
                          <a:spcPts val="1580"/>
                        </a:lnSpc>
                      </a:pPr>
                      <a:r>
                        <a:rPr lang="uk-UA" sz="1200" spc="-20">
                          <a:effectLst/>
                        </a:rPr>
                        <a:t>2,57</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extLst>
                  <a:ext uri="{0D108BD9-81ED-4DB2-BD59-A6C34878D82A}">
                    <a16:rowId xmlns:a16="http://schemas.microsoft.com/office/drawing/2014/main" val="1918233588"/>
                  </a:ext>
                </a:extLst>
              </a:tr>
              <a:tr h="475691">
                <a:tc>
                  <a:txBody>
                    <a:bodyPr/>
                    <a:lstStyle/>
                    <a:p>
                      <a:pPr algn="just">
                        <a:lnSpc>
                          <a:spcPct val="113000"/>
                        </a:lnSpc>
                      </a:pPr>
                      <a:r>
                        <a:rPr lang="uk-UA" sz="1200">
                          <a:effectLst/>
                        </a:rPr>
                        <a:t>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just">
                        <a:lnSpc>
                          <a:spcPct val="113000"/>
                        </a:lnSpc>
                      </a:pPr>
                      <a:r>
                        <a:rPr lang="uk-UA" sz="1200">
                          <a:effectLst/>
                        </a:rPr>
                        <a:t>Де запалюють олімпійський вогонь?</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29,3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dirty="0">
                          <a:effectLst/>
                        </a:rPr>
                        <a:t>89,4</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dirty="0">
                          <a:effectLst/>
                        </a:rPr>
                        <a:t>60,1</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l">
                        <a:lnSpc>
                          <a:spcPts val="1580"/>
                        </a:lnSpc>
                      </a:pPr>
                      <a:r>
                        <a:rPr lang="uk-UA" sz="1200" spc="-20" dirty="0">
                          <a:effectLst/>
                        </a:rPr>
                        <a:t>2,74</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extLst>
                  <a:ext uri="{0D108BD9-81ED-4DB2-BD59-A6C34878D82A}">
                    <a16:rowId xmlns:a16="http://schemas.microsoft.com/office/drawing/2014/main" val="2378019972"/>
                  </a:ext>
                </a:extLst>
              </a:tr>
              <a:tr h="865945">
                <a:tc>
                  <a:txBody>
                    <a:bodyPr/>
                    <a:lstStyle/>
                    <a:p>
                      <a:pPr algn="just">
                        <a:lnSpc>
                          <a:spcPct val="113000"/>
                        </a:lnSpc>
                      </a:pPr>
                      <a:r>
                        <a:rPr lang="uk-UA" sz="1200">
                          <a:effectLst/>
                        </a:rPr>
                        <a:t>6.</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r>
                        <a:rPr lang="uk-UA" sz="1200">
                          <a:effectLst/>
                        </a:rPr>
                        <a:t>Що промовляють спортсмени та судді на церемонії відкриття олімпійських змагань?</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uk-UA" sz="1200">
                          <a:effectLst/>
                        </a:rPr>
                        <a:t>25,5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85,7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dirty="0">
                          <a:effectLst/>
                        </a:rPr>
                        <a:t>60,2</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l">
                        <a:lnSpc>
                          <a:spcPts val="1580"/>
                        </a:lnSpc>
                      </a:pPr>
                      <a:r>
                        <a:rPr lang="uk-UA" sz="1200" spc="-20" dirty="0">
                          <a:effectLst/>
                        </a:rPr>
                        <a:t>2,45</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extLst>
                  <a:ext uri="{0D108BD9-81ED-4DB2-BD59-A6C34878D82A}">
                    <a16:rowId xmlns:a16="http://schemas.microsoft.com/office/drawing/2014/main" val="3748151793"/>
                  </a:ext>
                </a:extLst>
              </a:tr>
              <a:tr h="649459">
                <a:tc>
                  <a:txBody>
                    <a:bodyPr/>
                    <a:lstStyle/>
                    <a:p>
                      <a:pPr algn="just">
                        <a:lnSpc>
                          <a:spcPct val="113000"/>
                        </a:lnSpc>
                      </a:pPr>
                      <a:r>
                        <a:rPr lang="uk-UA" sz="1200">
                          <a:effectLst/>
                        </a:rPr>
                        <a:t>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r>
                        <a:rPr lang="uk-UA" sz="1200">
                          <a:effectLst/>
                        </a:rPr>
                        <a:t> Кого вважають засновником сучасного олімпійського руху?</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uk-UA" sz="1200">
                          <a:effectLst/>
                        </a:rPr>
                        <a:t>18,5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60,8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42,3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l">
                        <a:lnSpc>
                          <a:spcPts val="1580"/>
                        </a:lnSpc>
                      </a:pPr>
                      <a:r>
                        <a:rPr lang="uk-UA" sz="1200" spc="-20" dirty="0">
                          <a:effectLst/>
                        </a:rPr>
                        <a:t>2,26</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extLst>
                  <a:ext uri="{0D108BD9-81ED-4DB2-BD59-A6C34878D82A}">
                    <a16:rowId xmlns:a16="http://schemas.microsoft.com/office/drawing/2014/main" val="3094423543"/>
                  </a:ext>
                </a:extLst>
              </a:tr>
              <a:tr h="607418">
                <a:tc>
                  <a:txBody>
                    <a:bodyPr/>
                    <a:lstStyle/>
                    <a:p>
                      <a:pPr algn="just">
                        <a:lnSpc>
                          <a:spcPct val="113000"/>
                        </a:lnSpc>
                      </a:pPr>
                      <a:r>
                        <a:rPr lang="uk-UA" sz="1200">
                          <a:effectLst/>
                        </a:rPr>
                        <a:t>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nSpc>
                          <a:spcPct val="113000"/>
                        </a:lnSpc>
                      </a:pPr>
                      <a:r>
                        <a:rPr lang="uk-UA" sz="1200">
                          <a:effectLst/>
                        </a:rPr>
                        <a:t>Де  і коли проводилися перші Олімпійські ігри ?</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15,3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64,8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49,5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l">
                        <a:lnSpc>
                          <a:spcPts val="1580"/>
                        </a:lnSpc>
                      </a:pPr>
                      <a:r>
                        <a:rPr lang="uk-UA" sz="1200" spc="-20">
                          <a:effectLst/>
                        </a:rPr>
                        <a:t>2,31</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extLst>
                  <a:ext uri="{0D108BD9-81ED-4DB2-BD59-A6C34878D82A}">
                    <a16:rowId xmlns:a16="http://schemas.microsoft.com/office/drawing/2014/main" val="982705751"/>
                  </a:ext>
                </a:extLst>
              </a:tr>
              <a:tr h="475691">
                <a:tc>
                  <a:txBody>
                    <a:bodyPr/>
                    <a:lstStyle/>
                    <a:p>
                      <a:pPr algn="just">
                        <a:lnSpc>
                          <a:spcPct val="113000"/>
                        </a:lnSpc>
                      </a:pPr>
                      <a:r>
                        <a:rPr lang="uk-UA" sz="1200">
                          <a:effectLst/>
                        </a:rPr>
                        <a:t>9.</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just">
                        <a:lnSpc>
                          <a:spcPct val="113000"/>
                        </a:lnSpc>
                      </a:pPr>
                      <a:r>
                        <a:rPr lang="uk-UA" sz="1200">
                          <a:effectLst/>
                        </a:rPr>
                        <a:t>Що таке «Олімпійська хартія»?</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5,0</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59,2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ctr">
                        <a:lnSpc>
                          <a:spcPct val="113000"/>
                        </a:lnSpc>
                      </a:pPr>
                      <a:r>
                        <a:rPr lang="uk-UA" sz="1200">
                          <a:effectLst/>
                        </a:rPr>
                        <a:t>54,3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tc>
                  <a:txBody>
                    <a:bodyPr/>
                    <a:lstStyle/>
                    <a:p>
                      <a:pPr algn="l">
                        <a:lnSpc>
                          <a:spcPts val="1580"/>
                        </a:lnSpc>
                      </a:pPr>
                      <a:r>
                        <a:rPr lang="uk-UA" sz="1200" spc="-20">
                          <a:effectLst/>
                        </a:rPr>
                        <a:t>2,23</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711" marR="63711"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3711" marR="63711" marT="0" marB="0"/>
                </a:tc>
                <a:extLst>
                  <a:ext uri="{0D108BD9-81ED-4DB2-BD59-A6C34878D82A}">
                    <a16:rowId xmlns:a16="http://schemas.microsoft.com/office/drawing/2014/main" val="2550111529"/>
                  </a:ext>
                </a:extLst>
              </a:tr>
            </a:tbl>
          </a:graphicData>
        </a:graphic>
      </p:graphicFrame>
      <p:sp>
        <p:nvSpPr>
          <p:cNvPr id="5" name="Rectangle 1">
            <a:extLst>
              <a:ext uri="{FF2B5EF4-FFF2-40B4-BE49-F238E27FC236}">
                <a16:creationId xmlns:a16="http://schemas.microsoft.com/office/drawing/2014/main" id="{AA5B6BEC-708D-D83F-EEEE-4579211B13C4}"/>
              </a:ext>
            </a:extLst>
          </p:cNvPr>
          <p:cNvSpPr>
            <a:spLocks noChangeArrowheads="1"/>
          </p:cNvSpPr>
          <p:nvPr/>
        </p:nvSpPr>
        <p:spPr bwMode="auto">
          <a:xfrm>
            <a:off x="-3082834" y="-50945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UA"/>
          </a:p>
        </p:txBody>
      </p:sp>
      <p:graphicFrame>
        <p:nvGraphicFramePr>
          <p:cNvPr id="6" name="Таблица 5">
            <a:extLst>
              <a:ext uri="{FF2B5EF4-FFF2-40B4-BE49-F238E27FC236}">
                <a16:creationId xmlns:a16="http://schemas.microsoft.com/office/drawing/2014/main" id="{9B8BD736-A33A-4A39-0916-29FD1DF75BBB}"/>
              </a:ext>
            </a:extLst>
          </p:cNvPr>
          <p:cNvGraphicFramePr>
            <a:graphicFrameLocks noGrp="1"/>
          </p:cNvGraphicFramePr>
          <p:nvPr>
            <p:extLst>
              <p:ext uri="{D42A27DB-BD31-4B8C-83A1-F6EECF244321}">
                <p14:modId xmlns:p14="http://schemas.microsoft.com/office/powerpoint/2010/main" val="1568521696"/>
              </p:ext>
            </p:extLst>
          </p:nvPr>
        </p:nvGraphicFramePr>
        <p:xfrm>
          <a:off x="6635931" y="1222137"/>
          <a:ext cx="5556069" cy="5004409"/>
        </p:xfrm>
        <a:graphic>
          <a:graphicData uri="http://schemas.openxmlformats.org/drawingml/2006/table">
            <a:tbl>
              <a:tblPr>
                <a:tableStyleId>{5C22544A-7EE6-4342-B048-85BDC9FD1C3A}</a:tableStyleId>
              </a:tblPr>
              <a:tblGrid>
                <a:gridCol w="313912">
                  <a:extLst>
                    <a:ext uri="{9D8B030D-6E8A-4147-A177-3AD203B41FA5}">
                      <a16:colId xmlns:a16="http://schemas.microsoft.com/office/drawing/2014/main" val="2744575103"/>
                    </a:ext>
                  </a:extLst>
                </a:gridCol>
                <a:gridCol w="2237912">
                  <a:extLst>
                    <a:ext uri="{9D8B030D-6E8A-4147-A177-3AD203B41FA5}">
                      <a16:colId xmlns:a16="http://schemas.microsoft.com/office/drawing/2014/main" val="448352843"/>
                    </a:ext>
                  </a:extLst>
                </a:gridCol>
                <a:gridCol w="600002">
                  <a:extLst>
                    <a:ext uri="{9D8B030D-6E8A-4147-A177-3AD203B41FA5}">
                      <a16:colId xmlns:a16="http://schemas.microsoft.com/office/drawing/2014/main" val="4172661702"/>
                    </a:ext>
                  </a:extLst>
                </a:gridCol>
                <a:gridCol w="689519">
                  <a:extLst>
                    <a:ext uri="{9D8B030D-6E8A-4147-A177-3AD203B41FA5}">
                      <a16:colId xmlns:a16="http://schemas.microsoft.com/office/drawing/2014/main" val="490719795"/>
                    </a:ext>
                  </a:extLst>
                </a:gridCol>
                <a:gridCol w="514720">
                  <a:extLst>
                    <a:ext uri="{9D8B030D-6E8A-4147-A177-3AD203B41FA5}">
                      <a16:colId xmlns:a16="http://schemas.microsoft.com/office/drawing/2014/main" val="3287355698"/>
                    </a:ext>
                  </a:extLst>
                </a:gridCol>
                <a:gridCol w="600002">
                  <a:extLst>
                    <a:ext uri="{9D8B030D-6E8A-4147-A177-3AD203B41FA5}">
                      <a16:colId xmlns:a16="http://schemas.microsoft.com/office/drawing/2014/main" val="2884167040"/>
                    </a:ext>
                  </a:extLst>
                </a:gridCol>
                <a:gridCol w="600002">
                  <a:extLst>
                    <a:ext uri="{9D8B030D-6E8A-4147-A177-3AD203B41FA5}">
                      <a16:colId xmlns:a16="http://schemas.microsoft.com/office/drawing/2014/main" val="2285569302"/>
                    </a:ext>
                  </a:extLst>
                </a:gridCol>
              </a:tblGrid>
              <a:tr h="876762">
                <a:tc>
                  <a:txBody>
                    <a:bodyPr/>
                    <a:lstStyle/>
                    <a:p>
                      <a:pPr algn="just">
                        <a:lnSpc>
                          <a:spcPct val="113000"/>
                        </a:lnSpc>
                      </a:pPr>
                      <a:r>
                        <a:rPr lang="uk-UA" sz="1200" dirty="0">
                          <a:effectLst/>
                        </a:rPr>
                        <a:t>10.</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dirty="0">
                          <a:effectLst/>
                        </a:rPr>
                        <a:t>Яким покаранням підлягає атлет у випадку виявлення вживання допінгу?</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45,5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96,4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50,9</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l">
                        <a:lnSpc>
                          <a:spcPts val="1580"/>
                        </a:lnSpc>
                      </a:pPr>
                      <a:r>
                        <a:rPr lang="uk-UA" sz="1200" spc="-20">
                          <a:effectLst/>
                        </a:rPr>
                        <a:t>2,26</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74922359"/>
                  </a:ext>
                </a:extLst>
              </a:tr>
              <a:tr h="584509">
                <a:tc>
                  <a:txBody>
                    <a:bodyPr/>
                    <a:lstStyle/>
                    <a:p>
                      <a:pPr algn="just">
                        <a:lnSpc>
                          <a:spcPct val="113000"/>
                        </a:lnSpc>
                      </a:pPr>
                      <a:r>
                        <a:rPr lang="uk-UA" sz="1200">
                          <a:effectLst/>
                        </a:rPr>
                        <a:t>11.</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dirty="0">
                          <a:effectLst/>
                        </a:rPr>
                        <a:t>Що означає словосполучення </a:t>
                      </a:r>
                      <a:r>
                        <a:rPr lang="de-DE" sz="1200" dirty="0" err="1">
                          <a:effectLst/>
                        </a:rPr>
                        <a:t>FairPlay</a:t>
                      </a:r>
                      <a:r>
                        <a:rPr lang="uk-UA" sz="1200" dirty="0">
                          <a:effectLst/>
                        </a:rPr>
                        <a:t> (</a:t>
                      </a:r>
                      <a:r>
                        <a:rPr lang="uk-UA" sz="1200" dirty="0" err="1">
                          <a:effectLst/>
                        </a:rPr>
                        <a:t>Фейр</a:t>
                      </a:r>
                      <a:r>
                        <a:rPr lang="uk-UA" sz="1200" dirty="0">
                          <a:effectLst/>
                        </a:rPr>
                        <a:t> Плей)?</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24,3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85,9</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61,6</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l">
                        <a:lnSpc>
                          <a:spcPts val="1580"/>
                        </a:lnSpc>
                      </a:pPr>
                      <a:r>
                        <a:rPr lang="uk-UA" sz="1200" spc="-20">
                          <a:effectLst/>
                        </a:rPr>
                        <a:t>2,57</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819064627"/>
                  </a:ext>
                </a:extLst>
              </a:tr>
              <a:tr h="584509">
                <a:tc>
                  <a:txBody>
                    <a:bodyPr/>
                    <a:lstStyle/>
                    <a:p>
                      <a:pPr algn="just">
                        <a:lnSpc>
                          <a:spcPct val="113000"/>
                        </a:lnSpc>
                      </a:pPr>
                      <a:r>
                        <a:rPr lang="uk-UA" sz="1200">
                          <a:effectLst/>
                        </a:rPr>
                        <a:t>12.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a:effectLst/>
                        </a:rPr>
                        <a:t>Чи можна перемагати в чесній боротьбі на Олімпійських іграх?</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dirty="0">
                          <a:effectLst/>
                        </a:rPr>
                        <a:t>60,7</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dirty="0">
                          <a:effectLst/>
                        </a:rPr>
                        <a:t>93,4</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32,7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l">
                        <a:lnSpc>
                          <a:spcPts val="1580"/>
                        </a:lnSpc>
                      </a:pPr>
                      <a:r>
                        <a:rPr lang="uk-UA" sz="1200" spc="-20">
                          <a:effectLst/>
                        </a:rPr>
                        <a:t>2,78</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557038"/>
                  </a:ext>
                </a:extLst>
              </a:tr>
              <a:tr h="876762">
                <a:tc>
                  <a:txBody>
                    <a:bodyPr/>
                    <a:lstStyle/>
                    <a:p>
                      <a:pPr algn="just">
                        <a:lnSpc>
                          <a:spcPct val="113000"/>
                        </a:lnSpc>
                      </a:pPr>
                      <a:r>
                        <a:rPr lang="uk-UA" sz="1200">
                          <a:effectLst/>
                        </a:rPr>
                        <a:t>13.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a:effectLst/>
                        </a:rPr>
                        <a:t>Кого з чемпіонів, або призерів Олімпійських ігор  свого міста (області) Ви знаєте?</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45,3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90,5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dirty="0">
                          <a:effectLst/>
                        </a:rPr>
                        <a:t>45,2</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l">
                        <a:lnSpc>
                          <a:spcPts val="1580"/>
                        </a:lnSpc>
                      </a:pPr>
                      <a:r>
                        <a:rPr lang="uk-UA" sz="1200" spc="-20">
                          <a:effectLst/>
                        </a:rPr>
                        <a:t>2,26</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655423558"/>
                  </a:ext>
                </a:extLst>
              </a:tr>
              <a:tr h="876762">
                <a:tc>
                  <a:txBody>
                    <a:bodyPr/>
                    <a:lstStyle/>
                    <a:p>
                      <a:pPr algn="just">
                        <a:lnSpc>
                          <a:spcPct val="113000"/>
                        </a:lnSpc>
                      </a:pPr>
                      <a:r>
                        <a:rPr lang="uk-UA" sz="1200">
                          <a:effectLst/>
                        </a:rPr>
                        <a:t>14.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a:effectLst/>
                        </a:rPr>
                        <a:t>Чи знаєте Ви які фізичні якості потрібні  Вам у Вашому виді спорту ?</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25,5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63,2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37,7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l">
                        <a:lnSpc>
                          <a:spcPts val="1580"/>
                        </a:lnSpc>
                      </a:pPr>
                      <a:r>
                        <a:rPr lang="uk-UA" sz="1200" spc="-20" dirty="0">
                          <a:effectLst/>
                        </a:rPr>
                        <a:t>2,31</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760120279"/>
                  </a:ext>
                </a:extLst>
              </a:tr>
              <a:tr h="876762">
                <a:tc>
                  <a:txBody>
                    <a:bodyPr/>
                    <a:lstStyle/>
                    <a:p>
                      <a:pPr algn="just">
                        <a:lnSpc>
                          <a:spcPct val="113000"/>
                        </a:lnSpc>
                      </a:pPr>
                      <a:r>
                        <a:rPr lang="uk-UA" sz="1200">
                          <a:effectLst/>
                        </a:rPr>
                        <a:t>15.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a:effectLst/>
                        </a:rPr>
                        <a:t>Чи знаєте Ви яким має бути режим спортсмена (сон, харчування, відпочинок)?</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43,2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82,8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39,6</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l">
                        <a:lnSpc>
                          <a:spcPts val="1580"/>
                        </a:lnSpc>
                      </a:pPr>
                      <a:r>
                        <a:rPr lang="uk-UA" sz="1200" spc="-20">
                          <a:effectLst/>
                        </a:rPr>
                        <a:t>2,26</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323884428"/>
                  </a:ext>
                </a:extLst>
              </a:tr>
              <a:tr h="328343">
                <a:tc>
                  <a:txBody>
                    <a:bodyPr/>
                    <a:lstStyle/>
                    <a:p>
                      <a:pPr algn="just">
                        <a:lnSpc>
                          <a:spcPct val="113000"/>
                        </a:lnSpc>
                      </a:pPr>
                      <a:r>
                        <a:rPr lang="uk-UA" sz="1200">
                          <a:effectLst/>
                        </a:rPr>
                        <a:t> </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r"/>
                      <a:r>
                        <a:rPr lang="uk-UA" sz="1200">
                          <a:effectLst/>
                        </a:rPr>
                        <a:t>Середнє значення (%)</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31,3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80,0</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48,7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l">
                        <a:lnSpc>
                          <a:spcPts val="1580"/>
                        </a:lnSpc>
                      </a:pPr>
                      <a:r>
                        <a:rPr lang="uk-UA" sz="1200" spc="-20">
                          <a:effectLst/>
                        </a:rPr>
                        <a:t>2,26</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750215452"/>
                  </a:ext>
                </a:extLst>
              </a:tr>
            </a:tbl>
          </a:graphicData>
        </a:graphic>
      </p:graphicFrame>
      <p:sp>
        <p:nvSpPr>
          <p:cNvPr id="7" name="Rectangle 2">
            <a:extLst>
              <a:ext uri="{FF2B5EF4-FFF2-40B4-BE49-F238E27FC236}">
                <a16:creationId xmlns:a16="http://schemas.microsoft.com/office/drawing/2014/main" id="{25EA641B-9EE4-363C-1DBE-DABBCA8282E7}"/>
              </a:ext>
            </a:extLst>
          </p:cNvPr>
          <p:cNvSpPr>
            <a:spLocks noChangeArrowheads="1"/>
          </p:cNvSpPr>
          <p:nvPr/>
        </p:nvSpPr>
        <p:spPr bwMode="auto">
          <a:xfrm>
            <a:off x="2504295" y="6394898"/>
            <a:ext cx="654871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altLang="ru-UA" sz="1600" b="0" i="0" u="none" strike="noStrike" cap="none" normalizeH="0" baseline="0" dirty="0">
                <a:ln>
                  <a:noFill/>
                </a:ln>
                <a:solidFill>
                  <a:schemeClr val="tx1"/>
                </a:solidFill>
                <a:effectLst/>
                <a:ea typeface="SimSun" panose="02010600030101010101" pitchFamily="2" charset="-122"/>
                <a:cs typeface="Times New Roman" panose="02020603050405020304" pitchFamily="18" charset="0"/>
              </a:rPr>
              <a:t>Примітка: *–достовірність з можливістю </a:t>
            </a:r>
            <a:r>
              <a:rPr kumimoji="0" lang="uk-UA" altLang="ru-UA" sz="1600" b="0" i="0" u="none" strike="noStrike" cap="none" normalizeH="0" baseline="0" dirty="0" err="1">
                <a:ln>
                  <a:noFill/>
                </a:ln>
                <a:solidFill>
                  <a:schemeClr val="tx1"/>
                </a:solidFill>
                <a:effectLst/>
                <a:ea typeface="SimSun" panose="02010600030101010101" pitchFamily="2" charset="-122"/>
                <a:cs typeface="Times New Roman" panose="02020603050405020304" pitchFamily="18" charset="0"/>
              </a:rPr>
              <a:t>р</a:t>
            </a:r>
            <a:r>
              <a:rPr kumimoji="0" lang="uk-UA" altLang="ru-UA" sz="1600" b="0" i="0" u="none" strike="noStrike" cap="none" normalizeH="0" baseline="0" dirty="0">
                <a:ln>
                  <a:noFill/>
                </a:ln>
                <a:solidFill>
                  <a:schemeClr val="tx1"/>
                </a:solidFill>
                <a:effectLst/>
                <a:ea typeface="SimSun" panose="02010600030101010101" pitchFamily="2" charset="-122"/>
                <a:cs typeface="Times New Roman" panose="02020603050405020304" pitchFamily="18" charset="0"/>
              </a:rPr>
              <a:t>=0,05 усі значення </a:t>
            </a:r>
            <a:r>
              <a:rPr kumimoji="0" lang="de-DE" altLang="ru-UA" sz="1600" b="0" i="0" u="none" strike="noStrike" cap="none" normalizeH="0" baseline="0" dirty="0">
                <a:ln>
                  <a:noFill/>
                </a:ln>
                <a:solidFill>
                  <a:schemeClr val="tx1"/>
                </a:solidFill>
                <a:effectLst/>
                <a:ea typeface="SimSun" panose="02010600030101010101" pitchFamily="2" charset="-122"/>
                <a:cs typeface="Times New Roman" panose="02020603050405020304" pitchFamily="18" charset="0"/>
              </a:rPr>
              <a:t>t</a:t>
            </a:r>
            <a:r>
              <a:rPr kumimoji="0" lang="uk-UA" altLang="ru-UA" sz="1600" b="0" i="0" u="none" strike="noStrike" cap="none" normalizeH="0" baseline="0" dirty="0">
                <a:ln>
                  <a:noFill/>
                </a:ln>
                <a:solidFill>
                  <a:schemeClr val="tx1"/>
                </a:solidFill>
                <a:effectLst/>
                <a:ea typeface="SimSun" panose="02010600030101010101" pitchFamily="2" charset="-122"/>
                <a:cs typeface="Times New Roman" panose="02020603050405020304" pitchFamily="18" charset="0"/>
              </a:rPr>
              <a:t>&gt;2,21</a:t>
            </a:r>
            <a:endParaRPr kumimoji="0" lang="uk-UA" altLang="ru-UA" sz="1600" b="0" i="0" u="none" strike="noStrike" cap="none" normalizeH="0" baseline="0" dirty="0">
              <a:ln>
                <a:noFill/>
              </a:ln>
              <a:solidFill>
                <a:schemeClr val="tx1"/>
              </a:solidFill>
              <a:effectLst/>
            </a:endParaRPr>
          </a:p>
        </p:txBody>
      </p:sp>
      <p:sp>
        <p:nvSpPr>
          <p:cNvPr id="9" name="TextBox 8">
            <a:extLst>
              <a:ext uri="{FF2B5EF4-FFF2-40B4-BE49-F238E27FC236}">
                <a16:creationId xmlns:a16="http://schemas.microsoft.com/office/drawing/2014/main" id="{D865B871-4972-0DB3-4A94-DB7C9D766219}"/>
              </a:ext>
            </a:extLst>
          </p:cNvPr>
          <p:cNvSpPr txBox="1"/>
          <p:nvPr/>
        </p:nvSpPr>
        <p:spPr>
          <a:xfrm>
            <a:off x="6095999" y="0"/>
            <a:ext cx="6230982" cy="1012841"/>
          </a:xfrm>
          <a:prstGeom prst="rect">
            <a:avLst/>
          </a:prstGeom>
          <a:noFill/>
        </p:spPr>
        <p:txBody>
          <a:bodyPr wrap="square">
            <a:spAutoFit/>
          </a:bodyPr>
          <a:lstStyle/>
          <a:p>
            <a:pPr indent="450215" algn="ctr">
              <a:lnSpc>
                <a:spcPct val="113000"/>
              </a:lnSpc>
            </a:pPr>
            <a:r>
              <a:rPr lang="uk-UA" sz="1800" dirty="0">
                <a:effectLst/>
                <a:ea typeface="SimSun" panose="02010600030101010101" pitchFamily="2" charset="-122"/>
                <a:cs typeface="Times New Roman" panose="02020603050405020304" pitchFamily="18" charset="0"/>
              </a:rPr>
              <a:t>Рівень обізнаності спортсменів 13-15 років ДЮСШ з питань олімпійської освіти в до і </a:t>
            </a:r>
            <a:r>
              <a:rPr lang="uk-UA" sz="1800" dirty="0" err="1">
                <a:effectLst/>
                <a:ea typeface="SimSun" panose="02010600030101010101" pitchFamily="2" charset="-122"/>
                <a:cs typeface="Times New Roman" panose="02020603050405020304" pitchFamily="18" charset="0"/>
              </a:rPr>
              <a:t>післяексперименту</a:t>
            </a:r>
            <a:endParaRPr lang="ru-UA" sz="2000" dirty="0">
              <a:effectLst/>
              <a:ea typeface="SimSun" panose="02010600030101010101" pitchFamily="2" charset="-122"/>
              <a:cs typeface="Times New Roman" panose="02020603050405020304" pitchFamily="18" charset="0"/>
            </a:endParaRPr>
          </a:p>
          <a:p>
            <a:pPr indent="450215" algn="ctr">
              <a:lnSpc>
                <a:spcPct val="113000"/>
              </a:lnSpc>
            </a:pPr>
            <a:r>
              <a:rPr lang="uk-UA" sz="1800" dirty="0">
                <a:effectLst/>
                <a:ea typeface="SimSun" panose="02010600030101010101" pitchFamily="2" charset="-122"/>
                <a:cs typeface="Times New Roman" panose="02020603050405020304" pitchFamily="18" charset="0"/>
              </a:rPr>
              <a:t>(правильні відповіді %,  </a:t>
            </a:r>
            <a:r>
              <a:rPr lang="de-DE" sz="1800" dirty="0" err="1">
                <a:effectLst/>
                <a:ea typeface="SimSun" panose="02010600030101010101" pitchFamily="2" charset="-122"/>
                <a:cs typeface="Times New Roman" panose="02020603050405020304" pitchFamily="18" charset="0"/>
              </a:rPr>
              <a:t>n</a:t>
            </a:r>
            <a:r>
              <a:rPr lang="uk-UA" sz="1800" dirty="0">
                <a:effectLst/>
                <a:ea typeface="SimSun" panose="02010600030101010101" pitchFamily="2" charset="-122"/>
                <a:cs typeface="Times New Roman" panose="02020603050405020304" pitchFamily="18" charset="0"/>
              </a:rPr>
              <a:t>=14)</a:t>
            </a:r>
            <a:endParaRPr lang="ru-UA" sz="2000" dirty="0">
              <a:effectLst/>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30989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a16:creationId xmlns:a16="http://schemas.microsoft.com/office/drawing/2014/main" id="{4E9CF4E9-672F-5302-3776-62E189113BE7}"/>
              </a:ext>
            </a:extLst>
          </p:cNvPr>
          <p:cNvGraphicFramePr>
            <a:graphicFrameLocks noGrp="1"/>
          </p:cNvGraphicFramePr>
          <p:nvPr>
            <p:ph idx="1"/>
            <p:extLst>
              <p:ext uri="{D42A27DB-BD31-4B8C-83A1-F6EECF244321}">
                <p14:modId xmlns:p14="http://schemas.microsoft.com/office/powerpoint/2010/main" val="817884155"/>
              </p:ext>
            </p:extLst>
          </p:nvPr>
        </p:nvGraphicFramePr>
        <p:xfrm>
          <a:off x="182734" y="1365706"/>
          <a:ext cx="5711879" cy="5191848"/>
        </p:xfrm>
        <a:graphic>
          <a:graphicData uri="http://schemas.openxmlformats.org/drawingml/2006/table">
            <a:tbl>
              <a:tblPr>
                <a:tableStyleId>{5C22544A-7EE6-4342-B048-85BDC9FD1C3A}</a:tableStyleId>
              </a:tblPr>
              <a:tblGrid>
                <a:gridCol w="322505">
                  <a:extLst>
                    <a:ext uri="{9D8B030D-6E8A-4147-A177-3AD203B41FA5}">
                      <a16:colId xmlns:a16="http://schemas.microsoft.com/office/drawing/2014/main" val="713904765"/>
                    </a:ext>
                  </a:extLst>
                </a:gridCol>
                <a:gridCol w="2299168">
                  <a:extLst>
                    <a:ext uri="{9D8B030D-6E8A-4147-A177-3AD203B41FA5}">
                      <a16:colId xmlns:a16="http://schemas.microsoft.com/office/drawing/2014/main" val="3525458727"/>
                    </a:ext>
                  </a:extLst>
                </a:gridCol>
                <a:gridCol w="616426">
                  <a:extLst>
                    <a:ext uri="{9D8B030D-6E8A-4147-A177-3AD203B41FA5}">
                      <a16:colId xmlns:a16="http://schemas.microsoft.com/office/drawing/2014/main" val="465120912"/>
                    </a:ext>
                  </a:extLst>
                </a:gridCol>
                <a:gridCol w="708392">
                  <a:extLst>
                    <a:ext uri="{9D8B030D-6E8A-4147-A177-3AD203B41FA5}">
                      <a16:colId xmlns:a16="http://schemas.microsoft.com/office/drawing/2014/main" val="736063063"/>
                    </a:ext>
                  </a:extLst>
                </a:gridCol>
                <a:gridCol w="708392">
                  <a:extLst>
                    <a:ext uri="{9D8B030D-6E8A-4147-A177-3AD203B41FA5}">
                      <a16:colId xmlns:a16="http://schemas.microsoft.com/office/drawing/2014/main" val="1848356924"/>
                    </a:ext>
                  </a:extLst>
                </a:gridCol>
                <a:gridCol w="528809">
                  <a:extLst>
                    <a:ext uri="{9D8B030D-6E8A-4147-A177-3AD203B41FA5}">
                      <a16:colId xmlns:a16="http://schemas.microsoft.com/office/drawing/2014/main" val="436998123"/>
                    </a:ext>
                  </a:extLst>
                </a:gridCol>
                <a:gridCol w="528187">
                  <a:extLst>
                    <a:ext uri="{9D8B030D-6E8A-4147-A177-3AD203B41FA5}">
                      <a16:colId xmlns:a16="http://schemas.microsoft.com/office/drawing/2014/main" val="2149219939"/>
                    </a:ext>
                  </a:extLst>
                </a:gridCol>
              </a:tblGrid>
              <a:tr h="1211648">
                <a:tc>
                  <a:txBody>
                    <a:bodyPr/>
                    <a:lstStyle/>
                    <a:p>
                      <a:pPr algn="just">
                        <a:lnSpc>
                          <a:spcPct val="113000"/>
                        </a:lnSpc>
                      </a:pPr>
                      <a:r>
                        <a:rPr lang="uk-UA" sz="1200" dirty="0">
                          <a:effectLst/>
                        </a:rPr>
                        <a:t>№</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dirty="0">
                          <a:effectLst/>
                        </a:rPr>
                        <a:t>Запитання</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just">
                        <a:lnSpc>
                          <a:spcPct val="113000"/>
                        </a:lnSpc>
                      </a:pPr>
                      <a:r>
                        <a:rPr lang="uk-UA" sz="1200">
                          <a:effectLst/>
                        </a:rPr>
                        <a:t>До експерименту</a:t>
                      </a:r>
                      <a:endParaRPr lang="ru-UA" sz="1200">
                        <a:effectLst/>
                      </a:endParaRPr>
                    </a:p>
                    <a:p>
                      <a:pPr algn="just">
                        <a:lnSpc>
                          <a:spcPct val="113000"/>
                        </a:lnSpc>
                      </a:pPr>
                      <a:r>
                        <a:rPr lang="uk-UA" sz="1200">
                          <a:effectLst/>
                        </a:rPr>
                        <a:t>(%)</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just">
                        <a:lnSpc>
                          <a:spcPct val="113000"/>
                        </a:lnSpc>
                      </a:pPr>
                      <a:r>
                        <a:rPr lang="uk-UA" sz="1200">
                          <a:effectLst/>
                        </a:rPr>
                        <a:t>Після експерименту</a:t>
                      </a:r>
                      <a:endParaRPr lang="ru-UA" sz="1200">
                        <a:effectLst/>
                      </a:endParaRPr>
                    </a:p>
                    <a:p>
                      <a:pPr algn="just">
                        <a:lnSpc>
                          <a:spcPct val="113000"/>
                        </a:lnSpc>
                      </a:pPr>
                      <a:r>
                        <a:rPr lang="uk-UA" sz="1200">
                          <a:effectLst/>
                        </a:rPr>
                        <a:t>(%)</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just">
                        <a:lnSpc>
                          <a:spcPct val="113000"/>
                        </a:lnSpc>
                      </a:pPr>
                      <a:r>
                        <a:rPr lang="uk-UA" sz="1200" dirty="0">
                          <a:effectLst/>
                        </a:rPr>
                        <a:t>Різниця </a:t>
                      </a:r>
                      <a:endParaRPr lang="ru-UA" sz="1200" dirty="0">
                        <a:effectLst/>
                      </a:endParaRPr>
                    </a:p>
                    <a:p>
                      <a:pPr algn="just">
                        <a:lnSpc>
                          <a:spcPct val="113000"/>
                        </a:lnSpc>
                      </a:pPr>
                      <a:r>
                        <a:rPr lang="uk-UA" sz="1200" dirty="0">
                          <a:effectLst/>
                        </a:rPr>
                        <a:t>(%)</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marL="10160" algn="ctr">
                        <a:lnSpc>
                          <a:spcPts val="1580"/>
                        </a:lnSpc>
                        <a:spcBef>
                          <a:spcPts val="1275"/>
                        </a:spcBef>
                        <a:spcAft>
                          <a:spcPts val="0"/>
                        </a:spcAft>
                      </a:pPr>
                      <a:r>
                        <a:rPr lang="uk-UA" sz="1200" spc="-50">
                          <a:effectLst/>
                        </a:rPr>
                        <a:t>t</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marL="13335" algn="ctr">
                        <a:lnSpc>
                          <a:spcPts val="1580"/>
                        </a:lnSpc>
                        <a:spcBef>
                          <a:spcPts val="1275"/>
                        </a:spcBef>
                        <a:spcAft>
                          <a:spcPts val="0"/>
                        </a:spcAft>
                      </a:pPr>
                      <a:r>
                        <a:rPr lang="uk-UA" sz="1200" spc="-50">
                          <a:effectLst/>
                        </a:rPr>
                        <a:t>P</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extLst>
                  <a:ext uri="{0D108BD9-81ED-4DB2-BD59-A6C34878D82A}">
                    <a16:rowId xmlns:a16="http://schemas.microsoft.com/office/drawing/2014/main" val="1465455327"/>
                  </a:ext>
                </a:extLst>
              </a:tr>
              <a:tr h="305409">
                <a:tc>
                  <a:txBody>
                    <a:bodyPr/>
                    <a:lstStyle/>
                    <a:p>
                      <a:pPr algn="just">
                        <a:lnSpc>
                          <a:spcPct val="113000"/>
                        </a:lnSpc>
                      </a:pPr>
                      <a:r>
                        <a:rPr lang="uk-UA" sz="1200">
                          <a:effectLst/>
                        </a:rPr>
                        <a:t>1.</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just">
                        <a:lnSpc>
                          <a:spcPct val="113000"/>
                        </a:lnSpc>
                      </a:pPr>
                      <a:r>
                        <a:rPr lang="de-DE" sz="1200">
                          <a:effectLst/>
                        </a:rPr>
                        <a:t>Які поняття об’єднує олімпізм?</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45,6</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94,9</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49,3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marL="78740" algn="l">
                        <a:lnSpc>
                          <a:spcPts val="1580"/>
                        </a:lnSpc>
                      </a:pPr>
                      <a:r>
                        <a:rPr lang="uk-UA" sz="1200" spc="-20">
                          <a:effectLst/>
                        </a:rPr>
                        <a:t>2,43</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extLst>
                  <a:ext uri="{0D108BD9-81ED-4DB2-BD59-A6C34878D82A}">
                    <a16:rowId xmlns:a16="http://schemas.microsoft.com/office/drawing/2014/main" val="956806397"/>
                  </a:ext>
                </a:extLst>
              </a:tr>
              <a:tr h="305409">
                <a:tc>
                  <a:txBody>
                    <a:bodyPr/>
                    <a:lstStyle/>
                    <a:p>
                      <a:pPr algn="just">
                        <a:lnSpc>
                          <a:spcPct val="113000"/>
                        </a:lnSpc>
                      </a:pPr>
                      <a:r>
                        <a:rPr lang="uk-UA" sz="1200">
                          <a:effectLst/>
                        </a:rPr>
                        <a:t>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just">
                        <a:lnSpc>
                          <a:spcPct val="113000"/>
                        </a:lnSpc>
                      </a:pPr>
                      <a:r>
                        <a:rPr lang="de-DE" sz="1200" dirty="0" err="1">
                          <a:effectLst/>
                        </a:rPr>
                        <a:t>Як</a:t>
                      </a:r>
                      <a:r>
                        <a:rPr lang="de-DE" sz="1200" dirty="0">
                          <a:effectLst/>
                        </a:rPr>
                        <a:t> </a:t>
                      </a:r>
                      <a:r>
                        <a:rPr lang="de-DE" sz="1200" dirty="0" err="1">
                          <a:effectLst/>
                        </a:rPr>
                        <a:t>звучить</a:t>
                      </a:r>
                      <a:r>
                        <a:rPr lang="de-DE" sz="1200" dirty="0">
                          <a:effectLst/>
                        </a:rPr>
                        <a:t> </a:t>
                      </a:r>
                      <a:r>
                        <a:rPr lang="de-DE" sz="1200" dirty="0" err="1">
                          <a:effectLst/>
                        </a:rPr>
                        <a:t>олімпійське</a:t>
                      </a:r>
                      <a:r>
                        <a:rPr lang="de-DE" sz="1200" dirty="0">
                          <a:effectLst/>
                        </a:rPr>
                        <a:t> </a:t>
                      </a:r>
                      <a:r>
                        <a:rPr lang="de-DE" sz="1200" dirty="0" err="1">
                          <a:effectLst/>
                        </a:rPr>
                        <a:t>гасло</a:t>
                      </a:r>
                      <a:r>
                        <a:rPr lang="de-DE" sz="1200" dirty="0">
                          <a:effectLst/>
                        </a:rPr>
                        <a:t>?</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57,2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98,6</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41,4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marL="78740" algn="l">
                        <a:lnSpc>
                          <a:spcPts val="1580"/>
                        </a:lnSpc>
                      </a:pPr>
                      <a:r>
                        <a:rPr lang="uk-UA" sz="1200" spc="-20">
                          <a:effectLst/>
                        </a:rPr>
                        <a:t>2,52</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extLst>
                  <a:ext uri="{0D108BD9-81ED-4DB2-BD59-A6C34878D82A}">
                    <a16:rowId xmlns:a16="http://schemas.microsoft.com/office/drawing/2014/main" val="761291691"/>
                  </a:ext>
                </a:extLst>
              </a:tr>
              <a:tr h="543681">
                <a:tc>
                  <a:txBody>
                    <a:bodyPr/>
                    <a:lstStyle/>
                    <a:p>
                      <a:pPr algn="just">
                        <a:lnSpc>
                          <a:spcPct val="113000"/>
                        </a:lnSpc>
                      </a:pPr>
                      <a:r>
                        <a:rPr lang="uk-UA" sz="1200">
                          <a:effectLst/>
                        </a:rPr>
                        <a:t>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r>
                        <a:rPr lang="uk-UA" sz="1200" dirty="0">
                          <a:effectLst/>
                        </a:rPr>
                        <a:t>Що символізують олімпійські кільця (кожне)?</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uk-UA" sz="1200" dirty="0">
                          <a:effectLst/>
                        </a:rPr>
                        <a:t>53,4</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92,9</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dirty="0">
                          <a:effectLst/>
                        </a:rPr>
                        <a:t>39,5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marL="78740" algn="l">
                        <a:lnSpc>
                          <a:spcPts val="1580"/>
                        </a:lnSpc>
                      </a:pPr>
                      <a:r>
                        <a:rPr lang="uk-UA" sz="1200" spc="-20">
                          <a:effectLst/>
                        </a:rPr>
                        <a:t>2,21</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extLst>
                  <a:ext uri="{0D108BD9-81ED-4DB2-BD59-A6C34878D82A}">
                    <a16:rowId xmlns:a16="http://schemas.microsoft.com/office/drawing/2014/main" val="2131305361"/>
                  </a:ext>
                </a:extLst>
              </a:tr>
              <a:tr h="543681">
                <a:tc>
                  <a:txBody>
                    <a:bodyPr/>
                    <a:lstStyle/>
                    <a:p>
                      <a:pPr algn="just">
                        <a:lnSpc>
                          <a:spcPct val="113000"/>
                        </a:lnSpc>
                      </a:pPr>
                      <a:r>
                        <a:rPr lang="uk-UA" sz="1200">
                          <a:effectLst/>
                        </a:rPr>
                        <a:t>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r>
                        <a:rPr lang="uk-UA" sz="1200">
                          <a:effectLst/>
                        </a:rPr>
                        <a:t>Кого вважають засновником сучасного олімпійського руху?</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uk-UA" sz="1200" dirty="0">
                          <a:effectLst/>
                        </a:rPr>
                        <a:t>64,8</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dirty="0">
                          <a:effectLst/>
                        </a:rPr>
                        <a:t>95,3</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30,5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marL="78740" algn="l">
                        <a:lnSpc>
                          <a:spcPts val="1580"/>
                        </a:lnSpc>
                      </a:pPr>
                      <a:r>
                        <a:rPr lang="uk-UA" sz="1200" spc="-20">
                          <a:effectLst/>
                        </a:rPr>
                        <a:t>2,24</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extLst>
                  <a:ext uri="{0D108BD9-81ED-4DB2-BD59-A6C34878D82A}">
                    <a16:rowId xmlns:a16="http://schemas.microsoft.com/office/drawing/2014/main" val="630814653"/>
                  </a:ext>
                </a:extLst>
              </a:tr>
              <a:tr h="597329">
                <a:tc>
                  <a:txBody>
                    <a:bodyPr/>
                    <a:lstStyle/>
                    <a:p>
                      <a:pPr algn="just">
                        <a:lnSpc>
                          <a:spcPct val="113000"/>
                        </a:lnSpc>
                      </a:pPr>
                      <a:r>
                        <a:rPr lang="uk-UA" sz="1200">
                          <a:effectLst/>
                        </a:rPr>
                        <a:t>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just">
                        <a:lnSpc>
                          <a:spcPct val="113000"/>
                        </a:lnSpc>
                      </a:pPr>
                      <a:r>
                        <a:rPr lang="uk-UA" sz="1200">
                          <a:effectLst/>
                        </a:rPr>
                        <a:t>Коли відбулися перші сучасні Ігри Олімпіад ?</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35,9</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dirty="0">
                          <a:effectLst/>
                        </a:rPr>
                        <a:t>76,4</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dirty="0">
                          <a:effectLst/>
                        </a:rPr>
                        <a:t>40,5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marL="78740" algn="l">
                        <a:lnSpc>
                          <a:spcPts val="1580"/>
                        </a:lnSpc>
                      </a:pPr>
                      <a:r>
                        <a:rPr lang="uk-UA" sz="1200" spc="-20">
                          <a:effectLst/>
                        </a:rPr>
                        <a:t>2,24</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extLst>
                  <a:ext uri="{0D108BD9-81ED-4DB2-BD59-A6C34878D82A}">
                    <a16:rowId xmlns:a16="http://schemas.microsoft.com/office/drawing/2014/main" val="3417665336"/>
                  </a:ext>
                </a:extLst>
              </a:tr>
              <a:tr h="543681">
                <a:tc>
                  <a:txBody>
                    <a:bodyPr/>
                    <a:lstStyle/>
                    <a:p>
                      <a:pPr algn="just">
                        <a:lnSpc>
                          <a:spcPct val="113000"/>
                        </a:lnSpc>
                      </a:pPr>
                      <a:r>
                        <a:rPr lang="uk-UA" sz="1200">
                          <a:effectLst/>
                        </a:rPr>
                        <a:t>6.</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r>
                        <a:rPr lang="uk-UA" sz="1200">
                          <a:effectLst/>
                        </a:rPr>
                        <a:t>Що означає словосполучення </a:t>
                      </a:r>
                      <a:r>
                        <a:rPr lang="de-DE" sz="1200">
                          <a:effectLst/>
                        </a:rPr>
                        <a:t>FairPlay</a:t>
                      </a:r>
                      <a:r>
                        <a:rPr lang="uk-UA" sz="1200">
                          <a:effectLst/>
                        </a:rPr>
                        <a:t> (Фейр Плей)?</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uk-UA" sz="1200">
                          <a:effectLst/>
                        </a:rPr>
                        <a:t>67,2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97,7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dirty="0">
                          <a:effectLst/>
                        </a:rPr>
                        <a:t>30,5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marL="78740" algn="l">
                        <a:lnSpc>
                          <a:spcPts val="1580"/>
                        </a:lnSpc>
                      </a:pPr>
                      <a:r>
                        <a:rPr lang="uk-UA" sz="1200" spc="-20" dirty="0">
                          <a:effectLst/>
                        </a:rPr>
                        <a:t>2,21</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extLst>
                  <a:ext uri="{0D108BD9-81ED-4DB2-BD59-A6C34878D82A}">
                    <a16:rowId xmlns:a16="http://schemas.microsoft.com/office/drawing/2014/main" val="3765215305"/>
                  </a:ext>
                </a:extLst>
              </a:tr>
              <a:tr h="543681">
                <a:tc>
                  <a:txBody>
                    <a:bodyPr/>
                    <a:lstStyle/>
                    <a:p>
                      <a:pPr algn="just">
                        <a:lnSpc>
                          <a:spcPct val="113000"/>
                        </a:lnSpc>
                      </a:pPr>
                      <a:r>
                        <a:rPr lang="uk-UA" sz="1200">
                          <a:effectLst/>
                        </a:rPr>
                        <a:t>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r>
                        <a:rPr lang="uk-UA" sz="1200">
                          <a:effectLst/>
                        </a:rPr>
                        <a:t>Які розділи включає «Олімпійська хартія»?</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uk-UA" sz="1200">
                          <a:effectLst/>
                        </a:rPr>
                        <a:t>20,5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60,8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40,3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marL="78740" algn="l">
                        <a:lnSpc>
                          <a:spcPts val="1580"/>
                        </a:lnSpc>
                      </a:pPr>
                      <a:r>
                        <a:rPr lang="uk-UA" sz="1200" spc="-20" dirty="0">
                          <a:effectLst/>
                        </a:rPr>
                        <a:t>2,54</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extLst>
                  <a:ext uri="{0D108BD9-81ED-4DB2-BD59-A6C34878D82A}">
                    <a16:rowId xmlns:a16="http://schemas.microsoft.com/office/drawing/2014/main" val="286802386"/>
                  </a:ext>
                </a:extLst>
              </a:tr>
              <a:tr h="597329">
                <a:tc>
                  <a:txBody>
                    <a:bodyPr/>
                    <a:lstStyle/>
                    <a:p>
                      <a:pPr algn="just">
                        <a:lnSpc>
                          <a:spcPct val="113000"/>
                        </a:lnSpc>
                      </a:pPr>
                      <a:r>
                        <a:rPr lang="uk-UA" sz="1200">
                          <a:effectLst/>
                        </a:rPr>
                        <a:t>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just">
                        <a:lnSpc>
                          <a:spcPct val="113000"/>
                        </a:lnSpc>
                      </a:pPr>
                      <a:r>
                        <a:rPr lang="uk-UA" sz="1200">
                          <a:effectLst/>
                        </a:rPr>
                        <a:t>Коли відзначають офіційний день народження  НОК України?</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18,6</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73,8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algn="ctr">
                        <a:lnSpc>
                          <a:spcPct val="113000"/>
                        </a:lnSpc>
                      </a:pPr>
                      <a:r>
                        <a:rPr lang="uk-UA" sz="1200">
                          <a:effectLst/>
                        </a:rPr>
                        <a:t>55,2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tc>
                  <a:txBody>
                    <a:bodyPr/>
                    <a:lstStyle/>
                    <a:p>
                      <a:pPr marL="78740" algn="l">
                        <a:lnSpc>
                          <a:spcPts val="1580"/>
                        </a:lnSpc>
                      </a:pPr>
                      <a:r>
                        <a:rPr lang="uk-UA" sz="1200" spc="-20">
                          <a:effectLst/>
                        </a:rPr>
                        <a:t>2,26</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111" marR="67111"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7111" marR="67111" marT="0" marB="0"/>
                </a:tc>
                <a:extLst>
                  <a:ext uri="{0D108BD9-81ED-4DB2-BD59-A6C34878D82A}">
                    <a16:rowId xmlns:a16="http://schemas.microsoft.com/office/drawing/2014/main" val="2149834148"/>
                  </a:ext>
                </a:extLst>
              </a:tr>
            </a:tbl>
          </a:graphicData>
        </a:graphic>
      </p:graphicFrame>
      <p:graphicFrame>
        <p:nvGraphicFramePr>
          <p:cNvPr id="7" name="Таблица 6">
            <a:extLst>
              <a:ext uri="{FF2B5EF4-FFF2-40B4-BE49-F238E27FC236}">
                <a16:creationId xmlns:a16="http://schemas.microsoft.com/office/drawing/2014/main" id="{A3006A88-6178-9820-3F2B-D29C3B6FB90D}"/>
              </a:ext>
            </a:extLst>
          </p:cNvPr>
          <p:cNvGraphicFramePr>
            <a:graphicFrameLocks noGrp="1"/>
          </p:cNvGraphicFramePr>
          <p:nvPr>
            <p:extLst>
              <p:ext uri="{D42A27DB-BD31-4B8C-83A1-F6EECF244321}">
                <p14:modId xmlns:p14="http://schemas.microsoft.com/office/powerpoint/2010/main" val="213277809"/>
              </p:ext>
            </p:extLst>
          </p:nvPr>
        </p:nvGraphicFramePr>
        <p:xfrm>
          <a:off x="6155372" y="1372875"/>
          <a:ext cx="5836920" cy="4462266"/>
        </p:xfrm>
        <a:graphic>
          <a:graphicData uri="http://schemas.openxmlformats.org/drawingml/2006/table">
            <a:tbl>
              <a:tblPr>
                <a:tableStyleId>{5C22544A-7EE6-4342-B048-85BDC9FD1C3A}</a:tableStyleId>
              </a:tblPr>
              <a:tblGrid>
                <a:gridCol w="329565">
                  <a:extLst>
                    <a:ext uri="{9D8B030D-6E8A-4147-A177-3AD203B41FA5}">
                      <a16:colId xmlns:a16="http://schemas.microsoft.com/office/drawing/2014/main" val="1060457818"/>
                    </a:ext>
                  </a:extLst>
                </a:gridCol>
                <a:gridCol w="2349500">
                  <a:extLst>
                    <a:ext uri="{9D8B030D-6E8A-4147-A177-3AD203B41FA5}">
                      <a16:colId xmlns:a16="http://schemas.microsoft.com/office/drawing/2014/main" val="1566355255"/>
                    </a:ext>
                  </a:extLst>
                </a:gridCol>
                <a:gridCol w="629920">
                  <a:extLst>
                    <a:ext uri="{9D8B030D-6E8A-4147-A177-3AD203B41FA5}">
                      <a16:colId xmlns:a16="http://schemas.microsoft.com/office/drawing/2014/main" val="3400330379"/>
                    </a:ext>
                  </a:extLst>
                </a:gridCol>
                <a:gridCol w="723900">
                  <a:extLst>
                    <a:ext uri="{9D8B030D-6E8A-4147-A177-3AD203B41FA5}">
                      <a16:colId xmlns:a16="http://schemas.microsoft.com/office/drawing/2014/main" val="1612204555"/>
                    </a:ext>
                  </a:extLst>
                </a:gridCol>
                <a:gridCol w="723900">
                  <a:extLst>
                    <a:ext uri="{9D8B030D-6E8A-4147-A177-3AD203B41FA5}">
                      <a16:colId xmlns:a16="http://schemas.microsoft.com/office/drawing/2014/main" val="1518611946"/>
                    </a:ext>
                  </a:extLst>
                </a:gridCol>
                <a:gridCol w="540385">
                  <a:extLst>
                    <a:ext uri="{9D8B030D-6E8A-4147-A177-3AD203B41FA5}">
                      <a16:colId xmlns:a16="http://schemas.microsoft.com/office/drawing/2014/main" val="400575571"/>
                    </a:ext>
                  </a:extLst>
                </a:gridCol>
                <a:gridCol w="539750">
                  <a:extLst>
                    <a:ext uri="{9D8B030D-6E8A-4147-A177-3AD203B41FA5}">
                      <a16:colId xmlns:a16="http://schemas.microsoft.com/office/drawing/2014/main" val="1731990187"/>
                    </a:ext>
                  </a:extLst>
                </a:gridCol>
              </a:tblGrid>
              <a:tr h="762212">
                <a:tc>
                  <a:txBody>
                    <a:bodyPr/>
                    <a:lstStyle/>
                    <a:p>
                      <a:pPr algn="just">
                        <a:lnSpc>
                          <a:spcPct val="113000"/>
                        </a:lnSpc>
                      </a:pPr>
                      <a:r>
                        <a:rPr lang="uk-UA" sz="1200" dirty="0">
                          <a:effectLst/>
                        </a:rPr>
                        <a:t>9.</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dirty="0">
                          <a:effectLst/>
                        </a:rPr>
                        <a:t>Кого було обрано першим президентом Національного олімпійського комітету України?</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39,3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88,2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48,9</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78740" algn="l">
                        <a:lnSpc>
                          <a:spcPts val="1580"/>
                        </a:lnSpc>
                      </a:pPr>
                      <a:r>
                        <a:rPr lang="uk-UA" sz="1200" spc="-20">
                          <a:effectLst/>
                        </a:rPr>
                        <a:t>3,39</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762689014"/>
                  </a:ext>
                </a:extLst>
              </a:tr>
              <a:tr h="508142">
                <a:tc>
                  <a:txBody>
                    <a:bodyPr/>
                    <a:lstStyle/>
                    <a:p>
                      <a:pPr algn="just">
                        <a:lnSpc>
                          <a:spcPct val="113000"/>
                        </a:lnSpc>
                      </a:pPr>
                      <a:r>
                        <a:rPr lang="uk-UA" sz="1200">
                          <a:effectLst/>
                        </a:rPr>
                        <a:t>10.</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dirty="0">
                          <a:effectLst/>
                        </a:rPr>
                        <a:t>Де знаходиться штаб квартира МОК?</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41,8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92,8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51,0</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78740" algn="l">
                        <a:lnSpc>
                          <a:spcPts val="1580"/>
                        </a:lnSpc>
                      </a:pPr>
                      <a:r>
                        <a:rPr lang="uk-UA" sz="1200" spc="-20">
                          <a:effectLst/>
                        </a:rPr>
                        <a:t>2,22</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83726689"/>
                  </a:ext>
                </a:extLst>
              </a:tr>
              <a:tr h="285444">
                <a:tc>
                  <a:txBody>
                    <a:bodyPr/>
                    <a:lstStyle/>
                    <a:p>
                      <a:pPr algn="just">
                        <a:lnSpc>
                          <a:spcPct val="113000"/>
                        </a:lnSpc>
                      </a:pPr>
                      <a:r>
                        <a:rPr lang="uk-UA" sz="1200">
                          <a:effectLst/>
                        </a:rPr>
                        <a:t>11.</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a:effectLst/>
                        </a:rPr>
                        <a:t>Хто є президентом МОК сьогодні?</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42,5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83,5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40,0</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78740" algn="l">
                        <a:lnSpc>
                          <a:spcPts val="1580"/>
                        </a:lnSpc>
                      </a:pPr>
                      <a:r>
                        <a:rPr lang="uk-UA" sz="1200" spc="-20">
                          <a:effectLst/>
                        </a:rPr>
                        <a:t>3,26</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841913977"/>
                  </a:ext>
                </a:extLst>
              </a:tr>
              <a:tr h="762212">
                <a:tc>
                  <a:txBody>
                    <a:bodyPr/>
                    <a:lstStyle/>
                    <a:p>
                      <a:pPr algn="just">
                        <a:lnSpc>
                          <a:spcPct val="113000"/>
                        </a:lnSpc>
                      </a:pPr>
                      <a:r>
                        <a:rPr lang="uk-UA" sz="1200">
                          <a:effectLst/>
                        </a:rPr>
                        <a:t>12.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dirty="0">
                          <a:effectLst/>
                        </a:rPr>
                        <a:t>В яких олімпійських іграх українські спортсмени уперше взяли участь незалежною командою?</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dirty="0">
                          <a:effectLst/>
                        </a:rPr>
                        <a:t>65,9</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88,7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22,8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78740" algn="l">
                        <a:lnSpc>
                          <a:spcPts val="1580"/>
                        </a:lnSpc>
                      </a:pPr>
                      <a:r>
                        <a:rPr lang="uk-UA" sz="1200" spc="-20">
                          <a:effectLst/>
                        </a:rPr>
                        <a:t>2,21</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899829947"/>
                  </a:ext>
                </a:extLst>
              </a:tr>
              <a:tr h="762212">
                <a:tc>
                  <a:txBody>
                    <a:bodyPr/>
                    <a:lstStyle/>
                    <a:p>
                      <a:pPr algn="just">
                        <a:lnSpc>
                          <a:spcPct val="113000"/>
                        </a:lnSpc>
                      </a:pPr>
                      <a:r>
                        <a:rPr lang="uk-UA" sz="1200">
                          <a:effectLst/>
                        </a:rPr>
                        <a:t>13.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just"/>
                      <a:r>
                        <a:rPr lang="uk-UA" sz="1200">
                          <a:effectLst/>
                        </a:rPr>
                        <a:t>Який важливий документ прийняв новостворений МОК на І Олімпійському конгресі?</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dirty="0">
                          <a:effectLst/>
                        </a:rPr>
                        <a:t>20,3</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dirty="0">
                          <a:effectLst/>
                        </a:rPr>
                        <a:t>87,9</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67,6</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78740" algn="l">
                        <a:lnSpc>
                          <a:spcPts val="1580"/>
                        </a:lnSpc>
                      </a:pPr>
                      <a:r>
                        <a:rPr lang="uk-UA" sz="1200" spc="-20">
                          <a:effectLst/>
                        </a:rPr>
                        <a:t>2,43</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730771854"/>
                  </a:ext>
                </a:extLst>
              </a:tr>
              <a:tr h="508142">
                <a:tc>
                  <a:txBody>
                    <a:bodyPr/>
                    <a:lstStyle/>
                    <a:p>
                      <a:pPr algn="just">
                        <a:lnSpc>
                          <a:spcPct val="113000"/>
                        </a:lnSpc>
                      </a:pPr>
                      <a:r>
                        <a:rPr lang="uk-UA" sz="1200">
                          <a:effectLst/>
                        </a:rPr>
                        <a:t>14.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a:effectLst/>
                        </a:rPr>
                        <a:t>Де знаходиться найбільший Олімпійський музей ?</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32,4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84,2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dirty="0">
                          <a:effectLst/>
                        </a:rPr>
                        <a:t>51,8</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78740" algn="l">
                        <a:lnSpc>
                          <a:spcPts val="1580"/>
                        </a:lnSpc>
                      </a:pPr>
                      <a:r>
                        <a:rPr lang="uk-UA" sz="1200" spc="-20">
                          <a:effectLst/>
                        </a:rPr>
                        <a:t>2,61</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a:effectLst/>
                        </a:rPr>
                        <a:t>&lt;0,05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00462164"/>
                  </a:ext>
                </a:extLst>
              </a:tr>
              <a:tr h="508142">
                <a:tc>
                  <a:txBody>
                    <a:bodyPr/>
                    <a:lstStyle/>
                    <a:p>
                      <a:pPr algn="just">
                        <a:lnSpc>
                          <a:spcPct val="113000"/>
                        </a:lnSpc>
                      </a:pPr>
                      <a:r>
                        <a:rPr lang="uk-UA" sz="1200">
                          <a:effectLst/>
                        </a:rPr>
                        <a:t>15.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r>
                        <a:rPr lang="uk-UA" sz="1200">
                          <a:effectLst/>
                        </a:rPr>
                        <a:t>Хто керує регіональним осередком НОК у вашій області?</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68,7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98,2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29,5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78740" algn="l">
                        <a:lnSpc>
                          <a:spcPts val="1580"/>
                        </a:lnSpc>
                      </a:pPr>
                      <a:r>
                        <a:rPr lang="uk-UA" sz="1200" spc="-20" dirty="0">
                          <a:effectLst/>
                        </a:rPr>
                        <a:t>2,21</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787235607"/>
                  </a:ext>
                </a:extLst>
              </a:tr>
              <a:tr h="285444">
                <a:tc>
                  <a:txBody>
                    <a:bodyPr/>
                    <a:lstStyle/>
                    <a:p>
                      <a:pPr algn="just">
                        <a:lnSpc>
                          <a:spcPct val="113000"/>
                        </a:lnSpc>
                      </a:pPr>
                      <a:r>
                        <a:rPr lang="uk-UA" sz="1200">
                          <a:effectLst/>
                        </a:rPr>
                        <a:t> </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r"/>
                      <a:r>
                        <a:rPr lang="de-DE" sz="1200">
                          <a:effectLst/>
                        </a:rPr>
                        <a:t>Середнє значення:</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uk-UA" sz="1200">
                          <a:effectLst/>
                        </a:rPr>
                        <a:t>42,9</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85,7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gn="ctr">
                        <a:lnSpc>
                          <a:spcPct val="113000"/>
                        </a:lnSpc>
                      </a:pPr>
                      <a:r>
                        <a:rPr lang="uk-UA" sz="1200">
                          <a:effectLst/>
                        </a:rPr>
                        <a:t>38,8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78740" algn="l">
                        <a:lnSpc>
                          <a:spcPts val="1580"/>
                        </a:lnSpc>
                      </a:pPr>
                      <a:r>
                        <a:rPr lang="uk-UA" sz="1200" spc="-20">
                          <a:effectLst/>
                        </a:rPr>
                        <a:t>2,21</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3000"/>
                        </a:lnSpc>
                      </a:pPr>
                      <a:r>
                        <a:rPr lang="de-DE" sz="1200" spc="-10" dirty="0">
                          <a:effectLst/>
                        </a:rPr>
                        <a:t>&lt;0,05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042760120"/>
                  </a:ext>
                </a:extLst>
              </a:tr>
            </a:tbl>
          </a:graphicData>
        </a:graphic>
      </p:graphicFrame>
      <p:sp>
        <p:nvSpPr>
          <p:cNvPr id="9" name="TextBox 8">
            <a:extLst>
              <a:ext uri="{FF2B5EF4-FFF2-40B4-BE49-F238E27FC236}">
                <a16:creationId xmlns:a16="http://schemas.microsoft.com/office/drawing/2014/main" id="{711601DD-40B4-503B-31C0-958A9B0BEB44}"/>
              </a:ext>
            </a:extLst>
          </p:cNvPr>
          <p:cNvSpPr txBox="1"/>
          <p:nvPr/>
        </p:nvSpPr>
        <p:spPr>
          <a:xfrm>
            <a:off x="5761310" y="5952104"/>
            <a:ext cx="6230982" cy="940579"/>
          </a:xfrm>
          <a:prstGeom prst="rect">
            <a:avLst/>
          </a:prstGeom>
          <a:noFill/>
        </p:spPr>
        <p:txBody>
          <a:bodyPr wrap="square">
            <a:spAutoFit/>
          </a:bodyPr>
          <a:lstStyle/>
          <a:p>
            <a:pPr marL="590550"/>
            <a:r>
              <a:rPr lang="uk-UA" sz="1800" dirty="0" err="1">
                <a:effectLst/>
                <a:ea typeface="Times New Roman" panose="02020603050405020304" pitchFamily="18" charset="0"/>
              </a:rPr>
              <a:t>Примітка:достовірність</a:t>
            </a:r>
            <a:r>
              <a:rPr lang="uk-UA" sz="1800" dirty="0">
                <a:effectLst/>
                <a:ea typeface="Times New Roman" panose="02020603050405020304" pitchFamily="18" charset="0"/>
              </a:rPr>
              <a:t> з можливістю </a:t>
            </a:r>
            <a:r>
              <a:rPr lang="uk-UA" sz="1800" dirty="0" err="1">
                <a:effectLst/>
                <a:ea typeface="Times New Roman" panose="02020603050405020304" pitchFamily="18" charset="0"/>
              </a:rPr>
              <a:t>р</a:t>
            </a:r>
            <a:r>
              <a:rPr lang="uk-UA" sz="1800" dirty="0">
                <a:effectLst/>
                <a:ea typeface="Times New Roman" panose="02020603050405020304" pitchFamily="18" charset="0"/>
              </a:rPr>
              <a:t>=0,05 усі значення </a:t>
            </a:r>
            <a:r>
              <a:rPr lang="de-DE" sz="1800" dirty="0">
                <a:effectLst/>
                <a:ea typeface="Times New Roman" panose="02020603050405020304" pitchFamily="18" charset="0"/>
              </a:rPr>
              <a:t>t</a:t>
            </a:r>
            <a:r>
              <a:rPr lang="uk-UA" sz="1800" dirty="0">
                <a:effectLst/>
                <a:ea typeface="Times New Roman" panose="02020603050405020304" pitchFamily="18" charset="0"/>
              </a:rPr>
              <a:t>&gt;</a:t>
            </a:r>
            <a:r>
              <a:rPr lang="uk-UA" sz="1800" spc="-20" dirty="0">
                <a:effectLst/>
                <a:ea typeface="Times New Roman" panose="02020603050405020304" pitchFamily="18" charset="0"/>
              </a:rPr>
              <a:t>2,21</a:t>
            </a:r>
            <a:endParaRPr lang="ru-UA" sz="2000" dirty="0">
              <a:effectLst/>
              <a:ea typeface="Times New Roman" panose="02020603050405020304" pitchFamily="18" charset="0"/>
            </a:endParaRPr>
          </a:p>
          <a:p>
            <a:pPr indent="450215" algn="just">
              <a:lnSpc>
                <a:spcPct val="113000"/>
              </a:lnSpc>
            </a:pPr>
            <a:r>
              <a:rPr lang="uk-UA" sz="1800" dirty="0">
                <a:effectLst/>
                <a:highlight>
                  <a:srgbClr val="FFFF00"/>
                </a:highlight>
                <a:latin typeface="Times New Roman" panose="02020603050405020304" pitchFamily="18" charset="0"/>
                <a:ea typeface="SimSun" panose="02010600030101010101" pitchFamily="2" charset="-122"/>
                <a:cs typeface="Times New Roman" panose="02020603050405020304" pitchFamily="18" charset="0"/>
              </a:rPr>
              <a:t> </a:t>
            </a:r>
            <a:endParaRPr lang="ru-UA" sz="2000" dirty="0">
              <a:effectLst/>
              <a:latin typeface="Calibri" panose="020F0502020204030204" pitchFamily="34" charset="0"/>
              <a:ea typeface="SimSun" panose="02010600030101010101" pitchFamily="2" charset="-122"/>
              <a:cs typeface="Times New Roman" panose="02020603050405020304" pitchFamily="18" charset="0"/>
            </a:endParaRPr>
          </a:p>
        </p:txBody>
      </p:sp>
      <p:sp>
        <p:nvSpPr>
          <p:cNvPr id="11" name="TextBox 10">
            <a:extLst>
              <a:ext uri="{FF2B5EF4-FFF2-40B4-BE49-F238E27FC236}">
                <a16:creationId xmlns:a16="http://schemas.microsoft.com/office/drawing/2014/main" id="{54DBD25B-6978-7716-8D32-9E580B48D428}"/>
              </a:ext>
            </a:extLst>
          </p:cNvPr>
          <p:cNvSpPr txBox="1"/>
          <p:nvPr/>
        </p:nvSpPr>
        <p:spPr>
          <a:xfrm>
            <a:off x="293914" y="49754"/>
            <a:ext cx="11201399" cy="1012841"/>
          </a:xfrm>
          <a:prstGeom prst="rect">
            <a:avLst/>
          </a:prstGeom>
          <a:noFill/>
        </p:spPr>
        <p:txBody>
          <a:bodyPr wrap="square">
            <a:spAutoFit/>
          </a:bodyPr>
          <a:lstStyle/>
          <a:p>
            <a:pPr indent="450215" algn="r">
              <a:lnSpc>
                <a:spcPct val="113000"/>
              </a:lnSpc>
            </a:pPr>
            <a:r>
              <a:rPr lang="uk-UA" sz="1800" i="1" dirty="0">
                <a:effectLst/>
                <a:latin typeface="Times New Roman" panose="02020603050405020304" pitchFamily="18" charset="0"/>
                <a:ea typeface="SimSun" panose="02010600030101010101" pitchFamily="2" charset="-122"/>
                <a:cs typeface="Times New Roman" panose="02020603050405020304" pitchFamily="18" charset="0"/>
              </a:rPr>
              <a:t>.</a:t>
            </a:r>
            <a:endParaRPr lang="ru-UA" sz="2000" dirty="0">
              <a:effectLst/>
              <a:latin typeface="Calibri" panose="020F0502020204030204" pitchFamily="34" charset="0"/>
              <a:ea typeface="SimSun" panose="02010600030101010101" pitchFamily="2" charset="-122"/>
              <a:cs typeface="Times New Roman" panose="02020603050405020304" pitchFamily="18" charset="0"/>
            </a:endParaRPr>
          </a:p>
          <a:p>
            <a:pPr indent="450215" algn="ctr">
              <a:lnSpc>
                <a:spcPct val="113000"/>
              </a:lnSpc>
            </a:pPr>
            <a:r>
              <a:rPr lang="uk-UA" sz="1800" dirty="0">
                <a:effectLst/>
                <a:ea typeface="SimSun" panose="02010600030101010101" pitchFamily="2" charset="-122"/>
                <a:cs typeface="Times New Roman" panose="02020603050405020304" pitchFamily="18" charset="0"/>
              </a:rPr>
              <a:t>Рівень обізнаності </a:t>
            </a:r>
            <a:r>
              <a:rPr lang="uk-UA" sz="1800" dirty="0" err="1">
                <a:effectLst/>
                <a:ea typeface="SimSun" panose="02010600030101010101" pitchFamily="2" charset="-122"/>
                <a:cs typeface="Times New Roman" panose="02020603050405020304" pitchFamily="18" charset="0"/>
              </a:rPr>
              <a:t>тренерсько</a:t>
            </a:r>
            <a:r>
              <a:rPr lang="uk-UA" sz="1800" dirty="0">
                <a:effectLst/>
                <a:ea typeface="SimSun" panose="02010600030101010101" pitchFamily="2" charset="-122"/>
                <a:cs typeface="Times New Roman" panose="02020603050405020304" pitchFamily="18" charset="0"/>
              </a:rPr>
              <a:t>-викладацького складу ДЮСШ з питань олімпійської освіти</a:t>
            </a:r>
            <a:endParaRPr lang="ru-UA" sz="2000" dirty="0">
              <a:effectLst/>
              <a:ea typeface="SimSun" panose="02010600030101010101" pitchFamily="2" charset="-122"/>
              <a:cs typeface="Times New Roman" panose="02020603050405020304" pitchFamily="18" charset="0"/>
            </a:endParaRPr>
          </a:p>
          <a:p>
            <a:pPr indent="450215" algn="ctr">
              <a:lnSpc>
                <a:spcPct val="113000"/>
              </a:lnSpc>
            </a:pPr>
            <a:r>
              <a:rPr lang="uk-UA" sz="1800" dirty="0">
                <a:effectLst/>
                <a:ea typeface="SimSun" panose="02010600030101010101" pitchFamily="2" charset="-122"/>
                <a:cs typeface="Times New Roman" panose="02020603050405020304" pitchFamily="18" charset="0"/>
              </a:rPr>
              <a:t> до і після експерименту (правильні відповіді %, </a:t>
            </a:r>
            <a:r>
              <a:rPr lang="de-DE" sz="1800" dirty="0" err="1">
                <a:effectLst/>
                <a:ea typeface="SimSun" panose="02010600030101010101" pitchFamily="2" charset="-122"/>
                <a:cs typeface="Times New Roman" panose="02020603050405020304" pitchFamily="18" charset="0"/>
              </a:rPr>
              <a:t>n</a:t>
            </a:r>
            <a:r>
              <a:rPr lang="uk-UA" sz="1800" dirty="0">
                <a:effectLst/>
                <a:ea typeface="SimSun" panose="02010600030101010101" pitchFamily="2" charset="-122"/>
                <a:cs typeface="Times New Roman" panose="02020603050405020304" pitchFamily="18" charset="0"/>
              </a:rPr>
              <a:t>=7)</a:t>
            </a:r>
            <a:endParaRPr lang="ru-UA" sz="2000" dirty="0">
              <a:effectLst/>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22601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1A8D6E-732F-D701-98BA-162AF85E3E58}"/>
              </a:ext>
            </a:extLst>
          </p:cNvPr>
          <p:cNvSpPr>
            <a:spLocks noGrp="1"/>
          </p:cNvSpPr>
          <p:nvPr>
            <p:ph type="title"/>
          </p:nvPr>
        </p:nvSpPr>
        <p:spPr>
          <a:xfrm>
            <a:off x="2041565" y="171672"/>
            <a:ext cx="7729728" cy="1188720"/>
          </a:xfrm>
        </p:spPr>
        <p:txBody>
          <a:bodyPr/>
          <a:lstStyle/>
          <a:p>
            <a:r>
              <a:rPr lang="ru-UA" dirty="0"/>
              <a:t>Висновки</a:t>
            </a:r>
          </a:p>
        </p:txBody>
      </p:sp>
      <p:sp>
        <p:nvSpPr>
          <p:cNvPr id="3" name="Объект 2">
            <a:extLst>
              <a:ext uri="{FF2B5EF4-FFF2-40B4-BE49-F238E27FC236}">
                <a16:creationId xmlns:a16="http://schemas.microsoft.com/office/drawing/2014/main" id="{743F40F4-31E5-F60B-0DE6-5673B10EC30F}"/>
              </a:ext>
            </a:extLst>
          </p:cNvPr>
          <p:cNvSpPr>
            <a:spLocks noGrp="1"/>
          </p:cNvSpPr>
          <p:nvPr>
            <p:ph idx="1"/>
          </p:nvPr>
        </p:nvSpPr>
        <p:spPr>
          <a:xfrm>
            <a:off x="0" y="1360393"/>
            <a:ext cx="12192000" cy="5497608"/>
          </a:xfrm>
        </p:spPr>
        <p:txBody>
          <a:bodyPr>
            <a:normAutofit fontScale="25000" lnSpcReduction="20000"/>
          </a:bodyPr>
          <a:lstStyle/>
          <a:p>
            <a:pPr marL="342900" lvl="0" indent="-342900" algn="just">
              <a:lnSpc>
                <a:spcPct val="150000"/>
              </a:lnSpc>
              <a:buFont typeface="Times New Roman" panose="02020603050405020304" pitchFamily="18" charset="0"/>
              <a:buAutoNum type="arabicPeriod"/>
            </a:pPr>
            <a:r>
              <a:rPr lang="uk-UA" sz="4800" dirty="0">
                <a:effectLst/>
                <a:ea typeface="SimSun" panose="02010600030101010101" pitchFamily="2" charset="-122"/>
                <a:cs typeface="Times New Roman" panose="02020603050405020304" pitchFamily="18" charset="0"/>
              </a:rPr>
              <a:t>За даними літературних джерел та практики спорту з дослідженої теми виявлено сучасний стан впровадження олімпійської освіти в спортивних школах в Україні та за кордоном. </a:t>
            </a:r>
            <a:r>
              <a:rPr lang="uk-UA" sz="4800" dirty="0">
                <a:solidFill>
                  <a:srgbClr val="000000"/>
                </a:solidFill>
                <a:effectLst/>
                <a:ea typeface="SimSun" panose="02010600030101010101" pitchFamily="2" charset="-122"/>
                <a:cs typeface="Times New Roman" panose="02020603050405020304" pitchFamily="18" charset="0"/>
              </a:rPr>
              <a:t>Україна є одним зі світових лідерів за масштабами організації олімпійських досліджень, поширенням ідей </a:t>
            </a:r>
            <a:r>
              <a:rPr lang="uk-UA" sz="4800" dirty="0" err="1">
                <a:solidFill>
                  <a:srgbClr val="000000"/>
                </a:solidFill>
                <a:effectLst/>
                <a:ea typeface="SimSun" panose="02010600030101010101" pitchFamily="2" charset="-122"/>
                <a:cs typeface="Times New Roman" panose="02020603050405020304" pitchFamily="18" charset="0"/>
              </a:rPr>
              <a:t>олімпізму</a:t>
            </a:r>
            <a:r>
              <a:rPr lang="uk-UA" sz="4800" dirty="0">
                <a:solidFill>
                  <a:srgbClr val="000000"/>
                </a:solidFill>
                <a:effectLst/>
                <a:ea typeface="SimSun" panose="02010600030101010101" pitchFamily="2" charset="-122"/>
                <a:cs typeface="Times New Roman" panose="02020603050405020304" pitchFamily="18" charset="0"/>
              </a:rPr>
              <a:t> та розробкою матеріалів, що дозволяють використовувати надбання олімпійського спорту в гуманітарній освіті. Низька науковців в Україні займалася питаннями впровадження олімпійської освіти в навчальні заклади України. Треба відмітити, що визнання досягнення нашої країни в поширенні олімпійських ідей і цінностей стало можливим завдяки активній співпраці Олімпійської академії України з Національним олімпійським комітетом України.  Але </a:t>
            </a:r>
            <a:r>
              <a:rPr lang="uk-UA" sz="4800" dirty="0">
                <a:effectLst/>
                <a:ea typeface="SimSun" panose="02010600030101010101" pitchFamily="2" charset="-122"/>
                <a:cs typeface="Times New Roman" panose="02020603050405020304" pitchFamily="18" charset="0"/>
              </a:rPr>
              <a:t>в українській науковій та методичній літературі малодослідженими залишаються питання щодо впровадження олімпійської освіти в ДЮСШ.</a:t>
            </a:r>
            <a:endParaRPr lang="ru-UA" sz="4800" dirty="0">
              <a:effectLst/>
              <a:ea typeface="SimSun" panose="02010600030101010101" pitchFamily="2" charset="-122"/>
              <a:cs typeface="Times New Roman" panose="02020603050405020304" pitchFamily="18" charset="0"/>
            </a:endParaRPr>
          </a:p>
          <a:p>
            <a:pPr marL="342900" lvl="0" indent="-342900" algn="just">
              <a:lnSpc>
                <a:spcPct val="150000"/>
              </a:lnSpc>
              <a:buFont typeface="Times New Roman" panose="02020603050405020304" pitchFamily="18" charset="0"/>
              <a:buAutoNum type="arabicPeriod"/>
            </a:pPr>
            <a:r>
              <a:rPr lang="uk-UA" sz="4800" dirty="0">
                <a:effectLst/>
                <a:ea typeface="SimSun" panose="02010600030101010101" pitchFamily="2" charset="-122"/>
                <a:cs typeface="Times New Roman" panose="02020603050405020304" pitchFamily="18" charset="0"/>
              </a:rPr>
              <a:t>На шляху впровадження Олімпійської освіти, виходячи з анкетування, існують проблеми. Однією з таких проблем є звичайно військова ситуація в Україні, що обмежує час на проведення масових заходів, часті повітряні тривоги ускладнюють проведення Олімпійських свят, "Олімпійських уроків", інтерактивних занять та ін. заходів. Друга проблема – це проблема фінансування. Відсутність цільового фінансування на освітні компоненти, що необхідні ДЮСШ. Це стосується закупівлі методичних посібників, створення навчальних стендів, організації екскурсій та проведення інтерактивних заходів.  Третя </a:t>
            </a:r>
            <a:r>
              <a:rPr lang="uk-UA" sz="4800">
                <a:effectLst/>
                <a:ea typeface="SimSun" panose="02010600030101010101" pitchFamily="2" charset="-122"/>
                <a:cs typeface="Times New Roman" panose="02020603050405020304" pitchFamily="18" charset="0"/>
              </a:rPr>
              <a:t>проблема </a:t>
            </a:r>
            <a:r>
              <a:rPr lang="uk-UA" sz="4800">
                <a:ea typeface="SimSun" panose="02010600030101010101" pitchFamily="2" charset="-122"/>
                <a:cs typeface="Times New Roman" panose="02020603050405020304" pitchFamily="18" charset="0"/>
              </a:rPr>
              <a:t>полягає</a:t>
            </a:r>
            <a:r>
              <a:rPr lang="uk-UA" sz="4800">
                <a:effectLst/>
                <a:ea typeface="SimSun" panose="02010600030101010101" pitchFamily="2" charset="-122"/>
                <a:cs typeface="Times New Roman" panose="02020603050405020304" pitchFamily="18" charset="0"/>
              </a:rPr>
              <a:t> </a:t>
            </a:r>
            <a:r>
              <a:rPr lang="uk-UA" sz="4800" dirty="0">
                <a:effectLst/>
                <a:ea typeface="SimSun" panose="02010600030101010101" pitchFamily="2" charset="-122"/>
                <a:cs typeface="Times New Roman" panose="02020603050405020304" pitchFamily="18" charset="0"/>
              </a:rPr>
              <a:t>у відношенні тренерів до впровадження ОО в навчально-виховний процес ДЮСШ. Високе навантаження та низька оплата праці призводять до того, що тренери не мають часу чи мотивації для самостійного пошуку, розробки та проведення додаткових освітніх заходів.</a:t>
            </a:r>
            <a:endParaRPr lang="ru-UA" sz="4800" dirty="0">
              <a:effectLst/>
              <a:ea typeface="SimSun" panose="02010600030101010101" pitchFamily="2" charset="-122"/>
              <a:cs typeface="Times New Roman" panose="02020603050405020304" pitchFamily="18" charset="0"/>
            </a:endParaRPr>
          </a:p>
          <a:p>
            <a:pPr marL="342900" lvl="0" indent="-342900" algn="just">
              <a:lnSpc>
                <a:spcPct val="150000"/>
              </a:lnSpc>
              <a:buFont typeface="Times New Roman" panose="02020603050405020304" pitchFamily="18" charset="0"/>
              <a:buAutoNum type="arabicPeriod"/>
            </a:pPr>
            <a:r>
              <a:rPr lang="uk-UA" sz="4800" dirty="0">
                <a:effectLst/>
                <a:ea typeface="Times New Roman" panose="02020603050405020304" pitchFamily="18" charset="0"/>
              </a:rPr>
              <a:t>Більшість тренерів в ДЮСШ, маючи вищу фізкультурну освіту, не отримували спеціалізованої підготовки з Олімпійської освіти. Тренери не володіли інтерактивними методиками викладання ОО. Ситуація, що викликала занепокоєння змінилася на краще після впровадження сучасних і дієвих заходів по програмі моделі впровадження ОО в ДЮСШ. </a:t>
            </a:r>
            <a:endParaRPr lang="ru-UA" sz="4800" dirty="0">
              <a:effectLst/>
              <a:ea typeface="Times New Roman" panose="02020603050405020304" pitchFamily="18" charset="0"/>
            </a:endParaRPr>
          </a:p>
          <a:p>
            <a:pPr marL="342900" lvl="0" indent="-342900" algn="just">
              <a:lnSpc>
                <a:spcPct val="150000"/>
              </a:lnSpc>
              <a:buFont typeface="Times New Roman" panose="02020603050405020304" pitchFamily="18" charset="0"/>
              <a:buAutoNum type="arabicPeriod"/>
              <a:tabLst>
                <a:tab pos="-3870960" algn="l"/>
                <a:tab pos="-3060700" algn="l"/>
              </a:tabLst>
            </a:pPr>
            <a:r>
              <a:rPr lang="uk-UA" sz="4800" dirty="0">
                <a:effectLst/>
                <a:ea typeface="Times New Roman" panose="02020603050405020304" pitchFamily="18" charset="0"/>
              </a:rPr>
              <a:t>Анкетування в кінці формуючого експерименту показало, що на рівень обізнаності з олімпійської тематики вплинули: щотижневі тематичні заняття «5 хвилин про Олімпійський рух» з використання мультимедійних засобів, проведення зустрічей з відомими спортивними діячами — тренерами, спортсменами, журналістами тощо; спортивні свята, вікторини, оформлення стендів на олімпійську тематику, активна робота з тренерським складом. </a:t>
            </a:r>
            <a:endParaRPr lang="ru-UA" sz="4800" dirty="0">
              <a:effectLst/>
              <a:ea typeface="Times New Roman" panose="02020603050405020304" pitchFamily="18" charset="0"/>
            </a:endParaRPr>
          </a:p>
          <a:p>
            <a:pPr marL="342900" lvl="0" indent="-342900" algn="just">
              <a:lnSpc>
                <a:spcPct val="150000"/>
              </a:lnSpc>
              <a:buFont typeface="Times New Roman" panose="02020603050405020304" pitchFamily="18" charset="0"/>
              <a:buAutoNum type="arabicPeriod"/>
            </a:pPr>
            <a:r>
              <a:rPr lang="uk-UA" sz="4800" dirty="0">
                <a:effectLst/>
                <a:ea typeface="Times New Roman" panose="02020603050405020304" pitchFamily="18" charset="0"/>
              </a:rPr>
              <a:t>Впровадження розробленої моделі дало значне достовірне покращення середнього рівня обізнаності спортсменів 13-15 років в кінці експерименту з 31,3 % до 80 %. </a:t>
            </a:r>
            <a:r>
              <a:rPr lang="uk-UA" sz="4800" dirty="0" err="1">
                <a:effectLst/>
                <a:ea typeface="Times New Roman" panose="02020603050405020304" pitchFamily="18" charset="0"/>
              </a:rPr>
              <a:t>Різиця</a:t>
            </a:r>
            <a:r>
              <a:rPr lang="uk-UA" sz="4800" dirty="0">
                <a:effectLst/>
                <a:ea typeface="Times New Roman" panose="02020603050405020304" pitchFamily="18" charset="0"/>
              </a:rPr>
              <a:t> склала 46,7 %  ( </a:t>
            </a:r>
            <a:r>
              <a:rPr lang="en-GB" sz="4800" dirty="0">
                <a:effectLst/>
                <a:ea typeface="Times New Roman" panose="02020603050405020304" pitchFamily="18" charset="0"/>
              </a:rPr>
              <a:t>P</a:t>
            </a:r>
            <a:r>
              <a:rPr lang="uk-UA" sz="4800" spc="-10" dirty="0">
                <a:effectLst/>
                <a:ea typeface="Times New Roman" panose="02020603050405020304" pitchFamily="18" charset="0"/>
              </a:rPr>
              <a:t>&lt;0,05). Що стосується </a:t>
            </a:r>
            <a:r>
              <a:rPr lang="uk-UA" sz="4800" spc="-10" dirty="0" err="1">
                <a:effectLst/>
                <a:ea typeface="Times New Roman" panose="02020603050405020304" pitchFamily="18" charset="0"/>
              </a:rPr>
              <a:t>тренерсько</a:t>
            </a:r>
            <a:r>
              <a:rPr lang="uk-UA" sz="4800" spc="-10" dirty="0">
                <a:effectLst/>
                <a:ea typeface="Times New Roman" panose="02020603050405020304" pitchFamily="18" charset="0"/>
              </a:rPr>
              <a:t>-викладацького складу, то їх показники в середньому покращилися з 42,9% на початку експерименту до 85,7% після експерименту. Різниця склала 38,8% </a:t>
            </a:r>
            <a:r>
              <a:rPr lang="uk-UA" sz="4800" dirty="0">
                <a:effectLst/>
                <a:ea typeface="Times New Roman" panose="02020603050405020304" pitchFamily="18" charset="0"/>
              </a:rPr>
              <a:t>( </a:t>
            </a:r>
            <a:r>
              <a:rPr lang="en-GB" sz="4800" dirty="0">
                <a:effectLst/>
                <a:ea typeface="Times New Roman" panose="02020603050405020304" pitchFamily="18" charset="0"/>
              </a:rPr>
              <a:t>P</a:t>
            </a:r>
            <a:r>
              <a:rPr lang="uk-UA" sz="4800" spc="-10" dirty="0">
                <a:effectLst/>
                <a:ea typeface="Times New Roman" panose="02020603050405020304" pitchFamily="18" charset="0"/>
              </a:rPr>
              <a:t>&lt;0,05).</a:t>
            </a:r>
            <a:r>
              <a:rPr lang="uk-UA" sz="4800" dirty="0">
                <a:effectLst/>
                <a:ea typeface="Times New Roman" panose="02020603050405020304" pitchFamily="18" charset="0"/>
              </a:rPr>
              <a:t> Тобто в цілому  можна говорити про ефективність розробленої моделі в умовах конкретної ДЮСШ.</a:t>
            </a:r>
            <a:endParaRPr lang="ru-UA" sz="4800" dirty="0">
              <a:effectLst/>
              <a:ea typeface="Times New Roman" panose="02020603050405020304" pitchFamily="18" charset="0"/>
            </a:endParaRPr>
          </a:p>
          <a:p>
            <a:br>
              <a:rPr lang="uk-UA" sz="1800" b="1" dirty="0">
                <a:effectLst/>
                <a:latin typeface="Times New Roman" panose="02020603050405020304" pitchFamily="18" charset="0"/>
                <a:ea typeface="Times New Roman" panose="02020603050405020304" pitchFamily="18" charset="0"/>
              </a:rPr>
            </a:br>
            <a:r>
              <a:rPr lang="uk-UA" sz="1800" b="1" dirty="0">
                <a:effectLst/>
                <a:latin typeface="Times New Roman" panose="02020603050405020304" pitchFamily="18" charset="0"/>
                <a:ea typeface="Times New Roman" panose="02020603050405020304" pitchFamily="18" charset="0"/>
              </a:rPr>
              <a:t> </a:t>
            </a:r>
            <a:endParaRPr lang="ru-UA" sz="1800" dirty="0">
              <a:effectLst/>
              <a:latin typeface="Times New Roman" panose="02020603050405020304" pitchFamily="18" charset="0"/>
              <a:ea typeface="Times New Roman" panose="02020603050405020304" pitchFamily="18" charset="0"/>
            </a:endParaRPr>
          </a:p>
          <a:p>
            <a:endParaRPr lang="ru-UA" dirty="0"/>
          </a:p>
        </p:txBody>
      </p:sp>
    </p:spTree>
    <p:extLst>
      <p:ext uri="{BB962C8B-B14F-4D97-AF65-F5344CB8AC3E}">
        <p14:creationId xmlns:p14="http://schemas.microsoft.com/office/powerpoint/2010/main" val="2743629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18F79E-69E5-B009-3105-8637C7B8681D}"/>
              </a:ext>
            </a:extLst>
          </p:cNvPr>
          <p:cNvSpPr>
            <a:spLocks noGrp="1"/>
          </p:cNvSpPr>
          <p:nvPr>
            <p:ph type="title"/>
          </p:nvPr>
        </p:nvSpPr>
        <p:spPr>
          <a:xfrm>
            <a:off x="2231136" y="2403527"/>
            <a:ext cx="7729728" cy="1188720"/>
          </a:xfrm>
        </p:spPr>
        <p:txBody>
          <a:bodyPr/>
          <a:lstStyle/>
          <a:p>
            <a:r>
              <a:rPr lang="ru-UA" dirty="0"/>
              <a:t>Дякую за увагу!!!</a:t>
            </a:r>
          </a:p>
        </p:txBody>
      </p:sp>
      <p:pic>
        <p:nvPicPr>
          <p:cNvPr id="5" name="Рисунок 4">
            <a:extLst>
              <a:ext uri="{FF2B5EF4-FFF2-40B4-BE49-F238E27FC236}">
                <a16:creationId xmlns:a16="http://schemas.microsoft.com/office/drawing/2014/main" id="{3A7C1221-A9D4-8B42-A6D5-E671844F5E0A}"/>
              </a:ext>
            </a:extLst>
          </p:cNvPr>
          <p:cNvPicPr>
            <a:picLocks noChangeAspect="1"/>
          </p:cNvPicPr>
          <p:nvPr/>
        </p:nvPicPr>
        <p:blipFill>
          <a:blip r:embed="rId2"/>
          <a:stretch>
            <a:fillRect/>
          </a:stretch>
        </p:blipFill>
        <p:spPr>
          <a:xfrm>
            <a:off x="8728972" y="0"/>
            <a:ext cx="3609165" cy="3592247"/>
          </a:xfrm>
          <a:prstGeom prst="rect">
            <a:avLst/>
          </a:prstGeom>
        </p:spPr>
      </p:pic>
      <p:pic>
        <p:nvPicPr>
          <p:cNvPr id="7" name="Рисунок 6">
            <a:extLst>
              <a:ext uri="{FF2B5EF4-FFF2-40B4-BE49-F238E27FC236}">
                <a16:creationId xmlns:a16="http://schemas.microsoft.com/office/drawing/2014/main" id="{CAA6B168-5D53-E109-191C-A770C5B65AF6}"/>
              </a:ext>
            </a:extLst>
          </p:cNvPr>
          <p:cNvPicPr>
            <a:picLocks noChangeAspect="1"/>
          </p:cNvPicPr>
          <p:nvPr/>
        </p:nvPicPr>
        <p:blipFill>
          <a:blip r:embed="rId3"/>
          <a:stretch>
            <a:fillRect/>
          </a:stretch>
        </p:blipFill>
        <p:spPr>
          <a:xfrm>
            <a:off x="0" y="15329"/>
            <a:ext cx="4254398" cy="6104965"/>
          </a:xfrm>
          <a:prstGeom prst="rect">
            <a:avLst/>
          </a:prstGeom>
        </p:spPr>
      </p:pic>
      <p:pic>
        <p:nvPicPr>
          <p:cNvPr id="9" name="Рисунок 8">
            <a:extLst>
              <a:ext uri="{FF2B5EF4-FFF2-40B4-BE49-F238E27FC236}">
                <a16:creationId xmlns:a16="http://schemas.microsoft.com/office/drawing/2014/main" id="{4E959DF9-8ED7-7361-6D43-C99FABA00690}"/>
              </a:ext>
            </a:extLst>
          </p:cNvPr>
          <p:cNvPicPr>
            <a:picLocks noChangeAspect="1"/>
          </p:cNvPicPr>
          <p:nvPr/>
        </p:nvPicPr>
        <p:blipFill>
          <a:blip r:embed="rId4"/>
          <a:stretch>
            <a:fillRect/>
          </a:stretch>
        </p:blipFill>
        <p:spPr>
          <a:xfrm>
            <a:off x="8004611" y="4109847"/>
            <a:ext cx="4223311" cy="2797944"/>
          </a:xfrm>
          <a:prstGeom prst="rect">
            <a:avLst/>
          </a:prstGeom>
        </p:spPr>
      </p:pic>
      <p:pic>
        <p:nvPicPr>
          <p:cNvPr id="11" name="Рисунок 10">
            <a:extLst>
              <a:ext uri="{FF2B5EF4-FFF2-40B4-BE49-F238E27FC236}">
                <a16:creationId xmlns:a16="http://schemas.microsoft.com/office/drawing/2014/main" id="{71F1567E-831B-EF39-3CBC-CEA730721D04}"/>
              </a:ext>
            </a:extLst>
          </p:cNvPr>
          <p:cNvPicPr>
            <a:picLocks noChangeAspect="1"/>
          </p:cNvPicPr>
          <p:nvPr/>
        </p:nvPicPr>
        <p:blipFill>
          <a:blip r:embed="rId5"/>
          <a:stretch>
            <a:fillRect/>
          </a:stretch>
        </p:blipFill>
        <p:spPr>
          <a:xfrm>
            <a:off x="4758360" y="3627309"/>
            <a:ext cx="2855044" cy="3280482"/>
          </a:xfrm>
          <a:prstGeom prst="rect">
            <a:avLst/>
          </a:prstGeom>
        </p:spPr>
      </p:pic>
      <p:pic>
        <p:nvPicPr>
          <p:cNvPr id="13" name="Рисунок 12">
            <a:extLst>
              <a:ext uri="{FF2B5EF4-FFF2-40B4-BE49-F238E27FC236}">
                <a16:creationId xmlns:a16="http://schemas.microsoft.com/office/drawing/2014/main" id="{8EE3161C-ED49-85EB-5AC2-800268FBA5FD}"/>
              </a:ext>
            </a:extLst>
          </p:cNvPr>
          <p:cNvPicPr>
            <a:picLocks noChangeAspect="1"/>
          </p:cNvPicPr>
          <p:nvPr/>
        </p:nvPicPr>
        <p:blipFill>
          <a:blip r:embed="rId6"/>
          <a:stretch>
            <a:fillRect/>
          </a:stretch>
        </p:blipFill>
        <p:spPr>
          <a:xfrm>
            <a:off x="3996523" y="41891"/>
            <a:ext cx="3459582" cy="2654148"/>
          </a:xfrm>
          <a:prstGeom prst="rect">
            <a:avLst/>
          </a:prstGeom>
        </p:spPr>
      </p:pic>
    </p:spTree>
    <p:extLst>
      <p:ext uri="{BB962C8B-B14F-4D97-AF65-F5344CB8AC3E}">
        <p14:creationId xmlns:p14="http://schemas.microsoft.com/office/powerpoint/2010/main" val="3781733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221048A-9238-F87B-2F30-1B2035968514}"/>
              </a:ext>
            </a:extLst>
          </p:cNvPr>
          <p:cNvSpPr>
            <a:spLocks noGrp="1"/>
          </p:cNvSpPr>
          <p:nvPr>
            <p:ph type="title"/>
          </p:nvPr>
        </p:nvSpPr>
        <p:spPr>
          <a:xfrm>
            <a:off x="1460427" y="389927"/>
            <a:ext cx="7729728" cy="1188720"/>
          </a:xfrm>
        </p:spPr>
        <p:txBody>
          <a:bodyPr/>
          <a:lstStyle/>
          <a:p>
            <a:r>
              <a:rPr lang="ru-UA" dirty="0"/>
              <a:t>Актуальність</a:t>
            </a:r>
          </a:p>
        </p:txBody>
      </p:sp>
      <p:sp>
        <p:nvSpPr>
          <p:cNvPr id="3" name="Объект 2">
            <a:extLst>
              <a:ext uri="{FF2B5EF4-FFF2-40B4-BE49-F238E27FC236}">
                <a16:creationId xmlns:a16="http://schemas.microsoft.com/office/drawing/2014/main" id="{3DF70277-9C54-F979-B09F-AEAF55214B4D}"/>
              </a:ext>
            </a:extLst>
          </p:cNvPr>
          <p:cNvSpPr>
            <a:spLocks noGrp="1"/>
          </p:cNvSpPr>
          <p:nvPr>
            <p:ph idx="1"/>
          </p:nvPr>
        </p:nvSpPr>
        <p:spPr>
          <a:xfrm>
            <a:off x="169817" y="2144564"/>
            <a:ext cx="10524897" cy="4504430"/>
          </a:xfrm>
        </p:spPr>
        <p:txBody>
          <a:bodyPr>
            <a:normAutofit fontScale="92500" lnSpcReduction="10000"/>
          </a:bodyPr>
          <a:lstStyle/>
          <a:p>
            <a:pPr indent="450215" algn="just">
              <a:lnSpc>
                <a:spcPct val="113000"/>
              </a:lnSpc>
            </a:pPr>
            <a:r>
              <a:rPr lang="uk-UA" sz="1800" dirty="0">
                <a:solidFill>
                  <a:schemeClr val="tx1">
                    <a:lumMod val="95000"/>
                  </a:schemeClr>
                </a:solidFill>
                <a:effectLst/>
                <a:ea typeface="SimSun" panose="02010600030101010101" pitchFamily="2" charset="-122"/>
                <a:cs typeface="Times New Roman" panose="02020603050405020304" pitchFamily="18" charset="0"/>
              </a:rPr>
              <a:t>Сьогодні, як ніколи, національною ідеєю українського суспільства виступає єднання нації, збереження і вдосконалення держави, захист її територіальної цілісності, самовіддана праця зі зміцнення економіки країни.</a:t>
            </a:r>
            <a:r>
              <a:rPr lang="uk-UA" sz="1800" dirty="0">
                <a:solidFill>
                  <a:schemeClr val="tx1">
                    <a:lumMod val="95000"/>
                  </a:schemeClr>
                </a:solidFill>
                <a:effectLst/>
                <a:ea typeface="SimSun" panose="02010600030101010101" pitchFamily="2" charset="-122"/>
                <a:cs typeface="Calibri" panose="020F0502020204030204" pitchFamily="34" charset="0"/>
              </a:rPr>
              <a:t> В Україні та інших країнах олімпійська освіта впроваджується у спортивних школах на основі принципів Олімпійської хартії, але її сучасний стан неоднорідний і залежить від регіональних ініціатив, методичної підтримки та рівня зацікавленості керівництва. Основна увага приділяється формуванню у молоді цінностей </a:t>
            </a:r>
            <a:r>
              <a:rPr lang="uk-UA" sz="1800" dirty="0" err="1">
                <a:solidFill>
                  <a:schemeClr val="tx1">
                    <a:lumMod val="95000"/>
                  </a:schemeClr>
                </a:solidFill>
                <a:effectLst/>
                <a:ea typeface="SimSun" panose="02010600030101010101" pitchFamily="2" charset="-122"/>
                <a:cs typeface="Calibri" panose="020F0502020204030204" pitchFamily="34" charset="0"/>
              </a:rPr>
              <a:t>олімпізму</a:t>
            </a:r>
            <a:r>
              <a:rPr lang="uk-UA" sz="1800" dirty="0">
                <a:solidFill>
                  <a:schemeClr val="tx1">
                    <a:lumMod val="95000"/>
                  </a:schemeClr>
                </a:solidFill>
                <a:effectLst/>
                <a:ea typeface="SimSun" panose="02010600030101010101" pitchFamily="2" charset="-122"/>
                <a:cs typeface="Calibri" panose="020F0502020204030204" pitchFamily="34" charset="0"/>
              </a:rPr>
              <a:t> через освітні програми та спортивні заходи, але часто не вистачає єдиних стандартів та комплексного підходу до інтеграції олімпійської освіти в дитячі-юнацькі </a:t>
            </a:r>
            <a:r>
              <a:rPr lang="uk-UA" sz="1800" dirty="0" err="1">
                <a:solidFill>
                  <a:schemeClr val="tx1">
                    <a:lumMod val="95000"/>
                  </a:schemeClr>
                </a:solidFill>
                <a:effectLst/>
                <a:ea typeface="SimSun" panose="02010600030101010101" pitchFamily="2" charset="-122"/>
                <a:cs typeface="Calibri" panose="020F0502020204030204" pitchFamily="34" charset="0"/>
              </a:rPr>
              <a:t>щколи</a:t>
            </a:r>
            <a:r>
              <a:rPr lang="uk-UA" sz="1800" dirty="0">
                <a:solidFill>
                  <a:schemeClr val="tx1">
                    <a:lumMod val="95000"/>
                  </a:schemeClr>
                </a:solidFill>
                <a:effectLst/>
                <a:ea typeface="SimSun" panose="02010600030101010101" pitchFamily="2" charset="-122"/>
                <a:cs typeface="Calibri" panose="020F0502020204030204" pitchFamily="34" charset="0"/>
              </a:rPr>
              <a:t> різного рівня. </a:t>
            </a:r>
            <a:endParaRPr lang="ru-UA" sz="1800" dirty="0">
              <a:solidFill>
                <a:schemeClr val="tx1">
                  <a:lumMod val="95000"/>
                </a:schemeClr>
              </a:solidFill>
              <a:effectLst/>
              <a:ea typeface="SimSun" panose="02010600030101010101" pitchFamily="2" charset="-122"/>
              <a:cs typeface="Times New Roman" panose="02020603050405020304" pitchFamily="18" charset="0"/>
            </a:endParaRPr>
          </a:p>
          <a:p>
            <a:pPr indent="450215" algn="just">
              <a:lnSpc>
                <a:spcPct val="113000"/>
              </a:lnSpc>
            </a:pPr>
            <a:r>
              <a:rPr lang="uk-UA" sz="1800" dirty="0">
                <a:solidFill>
                  <a:schemeClr val="tx1">
                    <a:lumMod val="95000"/>
                  </a:schemeClr>
                </a:solidFill>
                <a:effectLst/>
                <a:ea typeface="SimSun" panose="02010600030101010101" pitchFamily="2" charset="-122"/>
                <a:cs typeface="Times New Roman" panose="02020603050405020304" pitchFamily="18" charset="0"/>
              </a:rPr>
              <a:t>Науковці підкреслюють важливість формування всебічно розвиненої особистості юного спортсмена, орієнтованої на принципи чесної гри, поваги та здорового способу життя. Але недостатня розробленість та впровадження системного підходу до олімпійської освіти в ДЮСШ робить її не вирішеною до кінця. Стає потреба в удосконаленні навчально-виховного процесу в ДЮСШ шляхом інтеграції олімпійських ідеалів.</a:t>
            </a:r>
            <a:endParaRPr lang="ru-UA" sz="1800" dirty="0">
              <a:solidFill>
                <a:schemeClr val="tx1">
                  <a:lumMod val="95000"/>
                </a:schemeClr>
              </a:solidFill>
              <a:effectLst/>
              <a:ea typeface="SimSun" panose="02010600030101010101" pitchFamily="2" charset="-122"/>
              <a:cs typeface="Times New Roman" panose="02020603050405020304" pitchFamily="18" charset="0"/>
            </a:endParaRPr>
          </a:p>
          <a:p>
            <a:pPr indent="450215" algn="just">
              <a:lnSpc>
                <a:spcPct val="113000"/>
              </a:lnSpc>
            </a:pPr>
            <a:r>
              <a:rPr lang="uk-UA" sz="1800" dirty="0">
                <a:solidFill>
                  <a:schemeClr val="tx1">
                    <a:lumMod val="95000"/>
                  </a:schemeClr>
                </a:solidFill>
                <a:effectLst/>
                <a:ea typeface="SimSun" panose="02010600030101010101" pitchFamily="2" charset="-122"/>
                <a:cs typeface="Times New Roman" panose="02020603050405020304" pitchFamily="18" charset="0"/>
              </a:rPr>
              <a:t> У зв’язку з цим, можна вважати цю тему дослідження актуальною , а її удосконалення важливим.</a:t>
            </a:r>
            <a:endParaRPr lang="ru-UA" sz="1800" dirty="0">
              <a:solidFill>
                <a:schemeClr val="tx1">
                  <a:lumMod val="95000"/>
                </a:schemeClr>
              </a:solidFill>
              <a:effectLst/>
              <a:ea typeface="SimSun" panose="02010600030101010101" pitchFamily="2" charset="-122"/>
              <a:cs typeface="Times New Roman" panose="02020603050405020304" pitchFamily="18" charset="0"/>
            </a:endParaRPr>
          </a:p>
          <a:p>
            <a:pPr indent="450215" algn="just">
              <a:lnSpc>
                <a:spcPct val="113000"/>
              </a:lnSpc>
            </a:pPr>
            <a:r>
              <a:rPr lang="uk-UA" sz="1800" b="1" kern="1800" dirty="0">
                <a:solidFill>
                  <a:schemeClr val="tx1">
                    <a:lumMod val="95000"/>
                  </a:schemeClr>
                </a:solidFill>
                <a:effectLst/>
                <a:ea typeface="SimSun" panose="02010600030101010101" pitchFamily="2" charset="-122"/>
                <a:cs typeface="Times New Roman" panose="02020603050405020304" pitchFamily="18" charset="0"/>
              </a:rPr>
              <a:t>Мета дослідження</a:t>
            </a:r>
            <a:r>
              <a:rPr lang="uk-UA" sz="1800" dirty="0">
                <a:solidFill>
                  <a:schemeClr val="tx1">
                    <a:lumMod val="95000"/>
                  </a:schemeClr>
                </a:solidFill>
                <a:effectLst/>
                <a:ea typeface="SimSun" panose="02010600030101010101" pitchFamily="2" charset="-122"/>
                <a:cs typeface="Times New Roman" panose="02020603050405020304" pitchFamily="18" charset="0"/>
              </a:rPr>
              <a:t>– дослідити сучасний стан впровадження олімпійської освіти в спортивних школах в Україні. Розробити  модель впровадження олімпійської освіти в навчально-виховний процес ДЮСШ </a:t>
            </a:r>
            <a:r>
              <a:rPr lang="uk-UA" sz="1800" dirty="0" err="1">
                <a:solidFill>
                  <a:schemeClr val="tx1">
                    <a:lumMod val="95000"/>
                  </a:schemeClr>
                </a:solidFill>
                <a:effectLst/>
                <a:ea typeface="SimSun" panose="02010600030101010101" pitchFamily="2" charset="-122"/>
                <a:cs typeface="Times New Roman" panose="02020603050405020304" pitchFamily="18" charset="0"/>
              </a:rPr>
              <a:t>Миколаїва</a:t>
            </a:r>
            <a:r>
              <a:rPr lang="uk-UA" sz="1800" dirty="0">
                <a:solidFill>
                  <a:schemeClr val="tx1">
                    <a:lumMod val="95000"/>
                  </a:schemeClr>
                </a:solidFill>
                <a:effectLst/>
                <a:ea typeface="SimSun" panose="02010600030101010101" pitchFamily="2" charset="-122"/>
                <a:cs typeface="Times New Roman" panose="02020603050405020304" pitchFamily="18" charset="0"/>
              </a:rPr>
              <a:t>.</a:t>
            </a:r>
            <a:endParaRPr lang="ru-UA" sz="1800" dirty="0">
              <a:solidFill>
                <a:schemeClr val="tx1">
                  <a:lumMod val="95000"/>
                </a:schemeClr>
              </a:solidFill>
              <a:effectLst/>
              <a:ea typeface="SimSun" panose="02010600030101010101" pitchFamily="2" charset="-122"/>
              <a:cs typeface="Times New Roman" panose="02020603050405020304" pitchFamily="18" charset="0"/>
            </a:endParaRPr>
          </a:p>
          <a:p>
            <a:endParaRPr lang="ru-UA" dirty="0"/>
          </a:p>
        </p:txBody>
      </p:sp>
      <p:pic>
        <p:nvPicPr>
          <p:cNvPr id="10" name="Рисунок 9">
            <a:extLst>
              <a:ext uri="{FF2B5EF4-FFF2-40B4-BE49-F238E27FC236}">
                <a16:creationId xmlns:a16="http://schemas.microsoft.com/office/drawing/2014/main" id="{AA133427-074F-374D-C699-200C12296D54}"/>
              </a:ext>
            </a:extLst>
          </p:cNvPr>
          <p:cNvPicPr>
            <a:picLocks noChangeAspect="1"/>
          </p:cNvPicPr>
          <p:nvPr/>
        </p:nvPicPr>
        <p:blipFill>
          <a:blip r:embed="rId2"/>
          <a:stretch>
            <a:fillRect/>
          </a:stretch>
        </p:blipFill>
        <p:spPr>
          <a:xfrm>
            <a:off x="9462995" y="209006"/>
            <a:ext cx="2463437" cy="1935558"/>
          </a:xfrm>
          <a:prstGeom prst="rect">
            <a:avLst/>
          </a:prstGeom>
        </p:spPr>
      </p:pic>
    </p:spTree>
    <p:extLst>
      <p:ext uri="{BB962C8B-B14F-4D97-AF65-F5344CB8AC3E}">
        <p14:creationId xmlns:p14="http://schemas.microsoft.com/office/powerpoint/2010/main" val="3948765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12115DB-369D-83E9-AFB2-1218304FA0F7}"/>
              </a:ext>
            </a:extLst>
          </p:cNvPr>
          <p:cNvSpPr>
            <a:spLocks noGrp="1"/>
          </p:cNvSpPr>
          <p:nvPr>
            <p:ph idx="1"/>
          </p:nvPr>
        </p:nvSpPr>
        <p:spPr>
          <a:xfrm>
            <a:off x="0" y="104503"/>
            <a:ext cx="12083143" cy="5464629"/>
          </a:xfrm>
        </p:spPr>
        <p:txBody>
          <a:bodyPr/>
          <a:lstStyle/>
          <a:p>
            <a:pPr indent="450215" algn="just">
              <a:lnSpc>
                <a:spcPct val="113000"/>
              </a:lnSpc>
            </a:pPr>
            <a:r>
              <a:rPr lang="uk-UA" sz="1800" b="1" dirty="0">
                <a:solidFill>
                  <a:schemeClr val="tx1"/>
                </a:solidFill>
                <a:effectLst/>
                <a:ea typeface="SimSun" panose="02010600030101010101" pitchFamily="2" charset="-122"/>
                <a:cs typeface="Times New Roman" panose="02020603050405020304" pitchFamily="18" charset="0"/>
              </a:rPr>
              <a:t>Об'єктом дослідження є:</a:t>
            </a:r>
            <a:r>
              <a:rPr lang="uk-UA" sz="1800" dirty="0">
                <a:solidFill>
                  <a:schemeClr val="tx1"/>
                </a:solidFill>
                <a:effectLst/>
                <a:ea typeface="SimSun" panose="02010600030101010101" pitchFamily="2" charset="-122"/>
                <a:cs typeface="Times New Roman" panose="02020603050405020304" pitchFamily="18" charset="0"/>
              </a:rPr>
              <a:t> навчально-виховний процес у дитячо-юнацьких спортивних школах України.</a:t>
            </a:r>
            <a:endParaRPr lang="ru-UA" sz="1800" dirty="0">
              <a:solidFill>
                <a:schemeClr val="tx1"/>
              </a:solidFill>
              <a:effectLst/>
              <a:ea typeface="SimSun" panose="02010600030101010101" pitchFamily="2" charset="-122"/>
              <a:cs typeface="Times New Roman" panose="02020603050405020304" pitchFamily="18" charset="0"/>
            </a:endParaRPr>
          </a:p>
          <a:p>
            <a:pPr indent="450215" algn="just">
              <a:lnSpc>
                <a:spcPct val="113000"/>
              </a:lnSpc>
            </a:pPr>
            <a:r>
              <a:rPr lang="uk-UA" sz="1800" b="1" dirty="0">
                <a:solidFill>
                  <a:schemeClr val="tx1"/>
                </a:solidFill>
                <a:effectLst/>
                <a:ea typeface="SimSun" panose="02010600030101010101" pitchFamily="2" charset="-122"/>
                <a:cs typeface="Times New Roman" panose="02020603050405020304" pitchFamily="18" charset="0"/>
              </a:rPr>
              <a:t>Предметом дослідження є:</a:t>
            </a:r>
            <a:r>
              <a:rPr lang="uk-UA" sz="1800" dirty="0">
                <a:solidFill>
                  <a:schemeClr val="tx1"/>
                </a:solidFill>
                <a:effectLst/>
                <a:ea typeface="SimSun" panose="02010600030101010101" pitchFamily="2" charset="-122"/>
                <a:cs typeface="Times New Roman" panose="02020603050405020304" pitchFamily="18" charset="0"/>
              </a:rPr>
              <a:t> процес впровадження олімпійської освіти в навчально-виховний процес ДЮСШ.</a:t>
            </a:r>
            <a:endParaRPr lang="ru-UA" sz="1800" dirty="0">
              <a:solidFill>
                <a:schemeClr val="tx1"/>
              </a:solidFill>
              <a:effectLst/>
              <a:ea typeface="SimSun" panose="02010600030101010101" pitchFamily="2" charset="-122"/>
              <a:cs typeface="Times New Roman" panose="02020603050405020304" pitchFamily="18" charset="0"/>
            </a:endParaRPr>
          </a:p>
          <a:p>
            <a:pPr indent="450215" algn="just"/>
            <a:r>
              <a:rPr lang="uk-UA" sz="1800" b="1" kern="1800" dirty="0">
                <a:solidFill>
                  <a:schemeClr val="tx1"/>
                </a:solidFill>
                <a:effectLst/>
                <a:ea typeface="Times New Roman" panose="02020603050405020304" pitchFamily="18" charset="0"/>
              </a:rPr>
              <a:t>Завдання дослідження:</a:t>
            </a:r>
            <a:endParaRPr lang="ru-UA" sz="1800" dirty="0">
              <a:solidFill>
                <a:schemeClr val="tx1"/>
              </a:solidFill>
              <a:effectLst/>
              <a:ea typeface="Times New Roman" panose="02020603050405020304" pitchFamily="18" charset="0"/>
            </a:endParaRPr>
          </a:p>
          <a:p>
            <a:pPr marL="1257300" lvl="2" indent="-342900" algn="just">
              <a:lnSpc>
                <a:spcPct val="113000"/>
              </a:lnSpc>
              <a:buFont typeface="+mj-lt"/>
              <a:buAutoNum type="arabicParenR"/>
              <a:tabLst>
                <a:tab pos="-1710690" algn="l"/>
                <a:tab pos="630555" algn="l"/>
              </a:tabLst>
            </a:pPr>
            <a:r>
              <a:rPr lang="uk-UA" sz="1800" dirty="0">
                <a:solidFill>
                  <a:schemeClr val="tx1"/>
                </a:solidFill>
                <a:effectLst/>
                <a:ea typeface="SimSun" panose="02010600030101010101" pitchFamily="2" charset="-122"/>
                <a:cs typeface="Times New Roman" panose="02020603050405020304" pitchFamily="18" charset="0"/>
              </a:rPr>
              <a:t>Дослідити сучасний стан впровадження олімпійської освіти в спортивних школах в Україні. Виявити основні проблеми та перешкоди на шляху впровадження олімпійської освіти в ДЮСШ України.</a:t>
            </a:r>
          </a:p>
          <a:p>
            <a:pPr marL="1257300" lvl="2" indent="-342900" algn="just">
              <a:lnSpc>
                <a:spcPct val="113000"/>
              </a:lnSpc>
              <a:buFont typeface="+mj-lt"/>
              <a:buAutoNum type="arabicParenR"/>
              <a:tabLst>
                <a:tab pos="-1710690" algn="l"/>
                <a:tab pos="630555" algn="l"/>
              </a:tabLst>
            </a:pPr>
            <a:r>
              <a:rPr lang="uk-UA" sz="1800" dirty="0">
                <a:solidFill>
                  <a:schemeClr val="tx1"/>
                </a:solidFill>
                <a:effectLst/>
                <a:ea typeface="SimSun" panose="02010600030101010101" pitchFamily="2" charset="-122"/>
                <a:cs typeface="Times New Roman" panose="02020603050405020304" pitchFamily="18" charset="0"/>
              </a:rPr>
              <a:t>Розробити модель впровадження олімпійської освіти в навчально-виховний процес ДЮСШ.</a:t>
            </a:r>
          </a:p>
          <a:p>
            <a:pPr marL="1257300" lvl="2" indent="-342900" algn="just">
              <a:lnSpc>
                <a:spcPct val="113000"/>
              </a:lnSpc>
              <a:buFont typeface="+mj-lt"/>
              <a:buAutoNum type="arabicParenR"/>
              <a:tabLst>
                <a:tab pos="-1710690" algn="l"/>
                <a:tab pos="630555" algn="l"/>
              </a:tabLst>
            </a:pPr>
            <a:r>
              <a:rPr lang="uk-UA" sz="1800" dirty="0">
                <a:solidFill>
                  <a:schemeClr val="tx1"/>
                </a:solidFill>
                <a:effectLst/>
                <a:ea typeface="SimSun" panose="02010600030101010101" pitchFamily="2" charset="-122"/>
                <a:cs typeface="Times New Roman" panose="02020603050405020304" pitchFamily="18" charset="0"/>
              </a:rPr>
              <a:t>Експериментально перевірити ефективність розробленої моделі в умовах конкретної ДЮСШ.</a:t>
            </a:r>
            <a:endParaRPr lang="ru-UA" sz="1800" dirty="0">
              <a:solidFill>
                <a:schemeClr val="tx1"/>
              </a:solidFill>
              <a:effectLst/>
              <a:ea typeface="SimSun" panose="02010600030101010101" pitchFamily="2" charset="-122"/>
              <a:cs typeface="Times New Roman" panose="02020603050405020304" pitchFamily="18" charset="0"/>
            </a:endParaRPr>
          </a:p>
          <a:p>
            <a:pPr marL="1257300" lvl="2" indent="-342900" algn="just">
              <a:lnSpc>
                <a:spcPct val="113000"/>
              </a:lnSpc>
              <a:buFont typeface="+mj-lt"/>
              <a:buAutoNum type="arabicParenR"/>
              <a:tabLst>
                <a:tab pos="-1710690" algn="l"/>
                <a:tab pos="630555" algn="l"/>
              </a:tabLst>
            </a:pPr>
            <a:endParaRPr lang="uk-UA" sz="1800" dirty="0">
              <a:solidFill>
                <a:schemeClr val="tx1"/>
              </a:solidFill>
              <a:effectLst/>
              <a:ea typeface="SimSun" panose="02010600030101010101" pitchFamily="2" charset="-122"/>
              <a:cs typeface="Times New Roman" panose="02020603050405020304" pitchFamily="18" charset="0"/>
            </a:endParaRPr>
          </a:p>
          <a:p>
            <a:pPr marL="914400" lvl="2" indent="0" algn="just">
              <a:lnSpc>
                <a:spcPct val="113000"/>
              </a:lnSpc>
              <a:buNone/>
              <a:tabLst>
                <a:tab pos="-1710690" algn="l"/>
                <a:tab pos="630555" algn="l"/>
              </a:tabLst>
            </a:pPr>
            <a:endParaRPr lang="ru-UA" sz="1800" dirty="0">
              <a:solidFill>
                <a:schemeClr val="tx1"/>
              </a:solidFill>
              <a:effectLst/>
              <a:ea typeface="SimSun" panose="02010600030101010101" pitchFamily="2" charset="-122"/>
              <a:cs typeface="Times New Roman" panose="02020603050405020304" pitchFamily="18" charset="0"/>
            </a:endParaRPr>
          </a:p>
          <a:p>
            <a:endParaRPr lang="ru-UA" dirty="0"/>
          </a:p>
        </p:txBody>
      </p:sp>
      <p:pic>
        <p:nvPicPr>
          <p:cNvPr id="5" name="Рисунок 4">
            <a:extLst>
              <a:ext uri="{FF2B5EF4-FFF2-40B4-BE49-F238E27FC236}">
                <a16:creationId xmlns:a16="http://schemas.microsoft.com/office/drawing/2014/main" id="{60557FF9-44E5-5BE0-EA85-9D8827B30A31}"/>
              </a:ext>
            </a:extLst>
          </p:cNvPr>
          <p:cNvPicPr>
            <a:picLocks noChangeAspect="1"/>
          </p:cNvPicPr>
          <p:nvPr/>
        </p:nvPicPr>
        <p:blipFill>
          <a:blip r:embed="rId2"/>
          <a:stretch>
            <a:fillRect/>
          </a:stretch>
        </p:blipFill>
        <p:spPr>
          <a:xfrm>
            <a:off x="0" y="3065649"/>
            <a:ext cx="3908381" cy="3792351"/>
          </a:xfrm>
          <a:prstGeom prst="rect">
            <a:avLst/>
          </a:prstGeom>
        </p:spPr>
      </p:pic>
      <p:pic>
        <p:nvPicPr>
          <p:cNvPr id="7" name="Рисунок 6">
            <a:extLst>
              <a:ext uri="{FF2B5EF4-FFF2-40B4-BE49-F238E27FC236}">
                <a16:creationId xmlns:a16="http://schemas.microsoft.com/office/drawing/2014/main" id="{250BC53C-602D-37F6-6328-76816B68D7F3}"/>
              </a:ext>
            </a:extLst>
          </p:cNvPr>
          <p:cNvPicPr>
            <a:picLocks noChangeAspect="1"/>
          </p:cNvPicPr>
          <p:nvPr/>
        </p:nvPicPr>
        <p:blipFill>
          <a:blip r:embed="rId3"/>
          <a:stretch>
            <a:fillRect/>
          </a:stretch>
        </p:blipFill>
        <p:spPr>
          <a:xfrm>
            <a:off x="8428056" y="2649071"/>
            <a:ext cx="3524978" cy="4208929"/>
          </a:xfrm>
          <a:prstGeom prst="rect">
            <a:avLst/>
          </a:prstGeom>
        </p:spPr>
      </p:pic>
      <p:pic>
        <p:nvPicPr>
          <p:cNvPr id="9" name="Рисунок 8">
            <a:extLst>
              <a:ext uri="{FF2B5EF4-FFF2-40B4-BE49-F238E27FC236}">
                <a16:creationId xmlns:a16="http://schemas.microsoft.com/office/drawing/2014/main" id="{94C8C280-73CB-9DD6-E80B-64FE35803B37}"/>
              </a:ext>
            </a:extLst>
          </p:cNvPr>
          <p:cNvPicPr>
            <a:picLocks noChangeAspect="1"/>
          </p:cNvPicPr>
          <p:nvPr/>
        </p:nvPicPr>
        <p:blipFill>
          <a:blip r:embed="rId4"/>
          <a:stretch>
            <a:fillRect/>
          </a:stretch>
        </p:blipFill>
        <p:spPr>
          <a:xfrm>
            <a:off x="4038601" y="3779230"/>
            <a:ext cx="4947306" cy="2473653"/>
          </a:xfrm>
          <a:prstGeom prst="rect">
            <a:avLst/>
          </a:prstGeom>
        </p:spPr>
      </p:pic>
    </p:spTree>
    <p:extLst>
      <p:ext uri="{BB962C8B-B14F-4D97-AF65-F5344CB8AC3E}">
        <p14:creationId xmlns:p14="http://schemas.microsoft.com/office/powerpoint/2010/main" val="201376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233C8A3-A427-5C75-6F0E-EA9A217EA59B}"/>
              </a:ext>
            </a:extLst>
          </p:cNvPr>
          <p:cNvSpPr>
            <a:spLocks noGrp="1"/>
          </p:cNvSpPr>
          <p:nvPr>
            <p:ph idx="1"/>
          </p:nvPr>
        </p:nvSpPr>
        <p:spPr>
          <a:xfrm>
            <a:off x="1167653" y="242047"/>
            <a:ext cx="9856694" cy="6373906"/>
          </a:xfrm>
        </p:spPr>
        <p:txBody>
          <a:bodyPr>
            <a:normAutofit fontScale="92500" lnSpcReduction="10000"/>
          </a:bodyPr>
          <a:lstStyle/>
          <a:p>
            <a:pPr indent="450215" algn="just">
              <a:lnSpc>
                <a:spcPct val="113000"/>
              </a:lnSpc>
              <a:tabLst>
                <a:tab pos="-3510915" algn="l"/>
              </a:tabLst>
            </a:pPr>
            <a:r>
              <a:rPr lang="uk-UA" sz="1800" dirty="0">
                <a:effectLst/>
                <a:ea typeface="SimSun" panose="02010600030101010101" pitchFamily="2" charset="-122"/>
                <a:cs typeface="Times New Roman" panose="02020603050405020304" pitchFamily="18" charset="0"/>
              </a:rPr>
              <a:t>Методи дослідження включали теоретичний аналіз і узагальнення спеціальної наукової та методичної літератури та інтернет ресурсів з проблеми дослідження; вивчення досвіду провідних фахівців за літературними джерелами,</a:t>
            </a:r>
            <a:r>
              <a:rPr lang="uk-UA" sz="1800" dirty="0">
                <a:solidFill>
                  <a:srgbClr val="000000"/>
                </a:solidFill>
                <a:effectLst/>
                <a:ea typeface="SimSun" panose="02010600030101010101" pitchFamily="2" charset="-122"/>
                <a:cs typeface="Times New Roman" panose="02020603050405020304" pitchFamily="18" charset="0"/>
              </a:rPr>
              <a:t> </a:t>
            </a:r>
            <a:r>
              <a:rPr lang="uk-UA" sz="1800" dirty="0">
                <a:effectLst/>
                <a:ea typeface="SimSun" panose="02010600030101010101" pitchFamily="2" charset="-122"/>
                <a:cs typeface="Times New Roman" panose="02020603050405020304" pitchFamily="18" charset="0"/>
              </a:rPr>
              <a:t>анкетування, педагогічний експеримент, статистичну обробку даних.</a:t>
            </a:r>
            <a:endParaRPr lang="ru-UA" sz="1800" dirty="0">
              <a:effectLst/>
              <a:ea typeface="SimSun" panose="02010600030101010101" pitchFamily="2" charset="-122"/>
              <a:cs typeface="Times New Roman" panose="02020603050405020304" pitchFamily="18" charset="0"/>
            </a:endParaRPr>
          </a:p>
          <a:p>
            <a:pPr indent="450215" algn="just"/>
            <a:r>
              <a:rPr lang="uk-UA" sz="1800" b="1" kern="1800" dirty="0">
                <a:solidFill>
                  <a:srgbClr val="000000"/>
                </a:solidFill>
                <a:effectLst/>
                <a:ea typeface="Times New Roman" panose="02020603050405020304" pitchFamily="18" charset="0"/>
              </a:rPr>
              <a:t>Наукова новизна. </a:t>
            </a:r>
            <a:endParaRPr lang="ru-UA" sz="1800" dirty="0">
              <a:effectLst/>
              <a:ea typeface="Times New Roman" panose="02020603050405020304" pitchFamily="18" charset="0"/>
            </a:endParaRPr>
          </a:p>
          <a:p>
            <a:pPr indent="450215" algn="just">
              <a:lnSpc>
                <a:spcPct val="113000"/>
              </a:lnSpc>
            </a:pPr>
            <a:r>
              <a:rPr lang="uk-UA" sz="1800" kern="1800" dirty="0">
                <a:solidFill>
                  <a:srgbClr val="000000"/>
                </a:solidFill>
                <a:effectLst/>
                <a:ea typeface="Times New Roman" panose="02020603050405020304" pitchFamily="18" charset="0"/>
                <a:cs typeface="Times New Roman" panose="02020603050405020304" pitchFamily="18" charset="0"/>
              </a:rPr>
              <a:t>Доповнено</a:t>
            </a:r>
            <a:r>
              <a:rPr lang="uk-UA" sz="1800" dirty="0">
                <a:effectLst/>
                <a:ea typeface="SimSun" panose="02010600030101010101" pitchFamily="2" charset="-122"/>
                <a:cs typeface="Times New Roman" panose="02020603050405020304" pitchFamily="18" charset="0"/>
              </a:rPr>
              <a:t> інформацію про сучасний стан та проблеми впровадження олімпійської освіти в ДЮСШ України. </a:t>
            </a:r>
            <a:r>
              <a:rPr lang="uk-UA" sz="1800" dirty="0" err="1">
                <a:effectLst/>
                <a:ea typeface="SimSun" panose="02010600030101010101" pitchFamily="2" charset="-122"/>
                <a:cs typeface="Times New Roman" panose="02020603050405020304" pitchFamily="18" charset="0"/>
              </a:rPr>
              <a:t>Рзглянуто</a:t>
            </a:r>
            <a:r>
              <a:rPr lang="uk-UA" sz="1800" dirty="0">
                <a:effectLst/>
                <a:ea typeface="SimSun" panose="02010600030101010101" pitchFamily="2" charset="-122"/>
                <a:cs typeface="Times New Roman" panose="02020603050405020304" pitchFamily="18" charset="0"/>
              </a:rPr>
              <a:t> нові підходи до розробки та впровадження олімпійської освіти в ДЮСШ з метою удосконалення навчально-виховного процесу в ДЮСШ шляхом інтеграції олімпійських ідеалів. Розроблено авторську модель впровадження олімпійської освіти в навчально-виховний процес конкретної ДЮСШ м. Львова.</a:t>
            </a:r>
            <a:endParaRPr lang="ru-UA" sz="1800" dirty="0">
              <a:effectLst/>
              <a:ea typeface="SimSun" panose="02010600030101010101" pitchFamily="2" charset="-122"/>
              <a:cs typeface="Times New Roman" panose="02020603050405020304" pitchFamily="18" charset="0"/>
            </a:endParaRPr>
          </a:p>
          <a:p>
            <a:pPr indent="450215" algn="just"/>
            <a:r>
              <a:rPr lang="uk-UA" sz="1800" b="1" kern="1800" dirty="0">
                <a:solidFill>
                  <a:srgbClr val="000000"/>
                </a:solidFill>
                <a:effectLst/>
                <a:ea typeface="Times New Roman" panose="02020603050405020304" pitchFamily="18" charset="0"/>
              </a:rPr>
              <a:t>Практичне значення отриманих результатів. </a:t>
            </a:r>
            <a:endParaRPr lang="ru-UA" sz="1800" dirty="0">
              <a:effectLst/>
              <a:ea typeface="Times New Roman" panose="02020603050405020304" pitchFamily="18" charset="0"/>
            </a:endParaRPr>
          </a:p>
          <a:p>
            <a:pPr indent="450215" algn="just">
              <a:lnSpc>
                <a:spcPct val="113000"/>
              </a:lnSpc>
            </a:pPr>
            <a:r>
              <a:rPr lang="uk-UA" sz="1800" kern="1800" dirty="0">
                <a:solidFill>
                  <a:srgbClr val="000000"/>
                </a:solidFill>
                <a:effectLst/>
                <a:ea typeface="SimSun" panose="02010600030101010101" pitchFamily="2" charset="-122"/>
                <a:cs typeface="Times New Roman" panose="02020603050405020304" pitchFamily="18" charset="0"/>
              </a:rPr>
              <a:t>Матеріали роботи можуть бути використані </a:t>
            </a:r>
            <a:r>
              <a:rPr lang="uk-UA" sz="1800" dirty="0">
                <a:effectLst/>
                <a:ea typeface="SimSun" panose="02010600030101010101" pitchFamily="2" charset="-122"/>
                <a:cs typeface="Times New Roman" panose="02020603050405020304" pitchFamily="18" charset="0"/>
              </a:rPr>
              <a:t>під час планування та організації навчально-виховного процесу ДЮСШ України в </a:t>
            </a:r>
            <a:r>
              <a:rPr lang="uk-UA" sz="1800" kern="1800" dirty="0">
                <a:solidFill>
                  <a:srgbClr val="000000"/>
                </a:solidFill>
                <a:effectLst/>
                <a:ea typeface="SimSun" panose="02010600030101010101" pitchFamily="2" charset="-122"/>
                <a:cs typeface="Times New Roman" panose="02020603050405020304" pitchFamily="18" charset="0"/>
              </a:rPr>
              <a:t>роботі тренерів зі спортсменами та в роботі викладачів як теоретичний матеріал для студентів </a:t>
            </a:r>
            <a:r>
              <a:rPr lang="uk-UA" sz="1800" dirty="0">
                <a:effectLst/>
                <a:ea typeface="SimSun" panose="02010600030101010101" pitchFamily="2" charset="-122"/>
                <a:cs typeface="Times New Roman" panose="02020603050405020304" pitchFamily="18" charset="0"/>
              </a:rPr>
              <a:t>спеціальності 017 «Фізична культура і спорт» </a:t>
            </a:r>
            <a:r>
              <a:rPr lang="uk-UA" sz="1800" dirty="0">
                <a:effectLst/>
                <a:ea typeface="MS Mincho" panose="02020609040205080304" pitchFamily="49" charset="-128"/>
                <a:cs typeface="Times New Roman" panose="02020603050405020304" pitchFamily="18" charset="0"/>
              </a:rPr>
              <a:t>при розробці та оновленні лекційного курсу, практичних та самостійних занять з дисциплін «Олімпійський спорт», «Олімпійська освіта»</a:t>
            </a:r>
            <a:endParaRPr lang="ru-UA" sz="1800" dirty="0">
              <a:effectLst/>
              <a:ea typeface="SimSun" panose="02010600030101010101" pitchFamily="2" charset="-122"/>
              <a:cs typeface="Times New Roman" panose="02020603050405020304" pitchFamily="18" charset="0"/>
            </a:endParaRPr>
          </a:p>
          <a:p>
            <a:pPr indent="450215" algn="just"/>
            <a:r>
              <a:rPr lang="uk-UA" sz="1800" b="1" kern="1800" dirty="0">
                <a:solidFill>
                  <a:srgbClr val="000000"/>
                </a:solidFill>
                <a:effectLst/>
                <a:ea typeface="Times New Roman" panose="02020603050405020304" pitchFamily="18" charset="0"/>
              </a:rPr>
              <a:t>Апробація. </a:t>
            </a:r>
            <a:r>
              <a:rPr lang="uk-UA" sz="1800" kern="1800" dirty="0">
                <a:solidFill>
                  <a:srgbClr val="000000"/>
                </a:solidFill>
                <a:effectLst/>
                <a:ea typeface="Times New Roman" panose="02020603050405020304" pitchFamily="18" charset="0"/>
              </a:rPr>
              <a:t>Матеріали дослідження було опубліковано в матеріалах Всеукраїнської науково-практичної конференції студентів, аспірантів і молодих вчених «Розвиток фізичної культури та спорту в сучасних умовах: новітні виклики, проблеми та перспективи»</a:t>
            </a:r>
            <a:r>
              <a:rPr lang="uk-UA" sz="1800" dirty="0">
                <a:effectLst/>
                <a:ea typeface="Times New Roman" panose="02020603050405020304" pitchFamily="18" charset="0"/>
              </a:rPr>
              <a:t> , що відбулася в </a:t>
            </a:r>
            <a:r>
              <a:rPr lang="uk-UA" sz="1800" kern="1800" dirty="0">
                <a:solidFill>
                  <a:srgbClr val="000000"/>
                </a:solidFill>
                <a:effectLst/>
                <a:ea typeface="Times New Roman" panose="02020603050405020304" pitchFamily="18" charset="0"/>
              </a:rPr>
              <a:t>Національному університеті кораблебудування імені адмірала Макарова 31 жовтня 2025 року.</a:t>
            </a:r>
            <a:endParaRPr lang="ru-UA" sz="1800" dirty="0">
              <a:effectLst/>
              <a:ea typeface="Times New Roman" panose="02020603050405020304" pitchFamily="18" charset="0"/>
            </a:endParaRPr>
          </a:p>
          <a:p>
            <a:endParaRPr lang="ru-UA" dirty="0"/>
          </a:p>
        </p:txBody>
      </p:sp>
    </p:spTree>
    <p:extLst>
      <p:ext uri="{BB962C8B-B14F-4D97-AF65-F5344CB8AC3E}">
        <p14:creationId xmlns:p14="http://schemas.microsoft.com/office/powerpoint/2010/main" val="1801393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9865035E-BCDF-CCFC-FF20-596AEC8CBF9F}"/>
              </a:ext>
            </a:extLst>
          </p:cNvPr>
          <p:cNvSpPr>
            <a:spLocks noGrp="1"/>
          </p:cNvSpPr>
          <p:nvPr>
            <p:ph idx="1"/>
          </p:nvPr>
        </p:nvSpPr>
        <p:spPr>
          <a:xfrm>
            <a:off x="1411940" y="860612"/>
            <a:ext cx="8834718" cy="5486400"/>
          </a:xfrm>
        </p:spPr>
        <p:txBody>
          <a:bodyPr>
            <a:normAutofit/>
          </a:bodyPr>
          <a:lstStyle/>
          <a:p>
            <a:pPr indent="450215" algn="just">
              <a:lnSpc>
                <a:spcPct val="113000"/>
              </a:lnSpc>
            </a:pPr>
            <a:r>
              <a:rPr lang="uk-UA" sz="2000" dirty="0">
                <a:effectLst/>
                <a:ea typeface="SimSun" panose="02010600030101010101" pitchFamily="2" charset="-122"/>
                <a:cs typeface="Times New Roman" panose="02020603050405020304" pitchFamily="18" charset="0"/>
              </a:rPr>
              <a:t>У розділі1 здійснено теоретичний аналіз та узагальнення інформації науково-методичної літератури з досліджуваної проблеми. Це дало змогу вивчити сучасний стан впровадження олімпійської освіти в спортивних школах України та виявити основні проблеми та перешкоди на шляху впровадження олімпійської освіти в ДЮСШ України. Вивчався також міжнародний досвід Німеччини і </a:t>
            </a:r>
            <a:r>
              <a:rPr lang="uk-UA" sz="2000" dirty="0" err="1">
                <a:effectLst/>
                <a:ea typeface="SimSun" panose="02010600030101010101" pitchFamily="2" charset="-122"/>
                <a:cs typeface="Times New Roman" panose="02020603050405020304" pitchFamily="18" charset="0"/>
              </a:rPr>
              <a:t>Іспанії.Особлива</a:t>
            </a:r>
            <a:r>
              <a:rPr lang="uk-UA" sz="2000" dirty="0">
                <a:effectLst/>
                <a:ea typeface="SimSun" panose="02010600030101010101" pitchFamily="2" charset="-122"/>
                <a:cs typeface="Times New Roman" panose="02020603050405020304" pitchFamily="18" charset="0"/>
              </a:rPr>
              <a:t> увага зосереджувалася на вивченні наукових </a:t>
            </a:r>
            <a:r>
              <a:rPr lang="uk-UA" sz="2000" dirty="0" err="1">
                <a:effectLst/>
                <a:ea typeface="SimSun" panose="02010600030101010101" pitchFamily="2" charset="-122"/>
                <a:cs typeface="Times New Roman" panose="02020603050405020304" pitchFamily="18" charset="0"/>
              </a:rPr>
              <a:t>Булатової</a:t>
            </a:r>
            <a:r>
              <a:rPr lang="uk-UA" sz="2000" dirty="0">
                <a:effectLst/>
                <a:ea typeface="SimSun" panose="02010600030101010101" pitchFamily="2" charset="-122"/>
                <a:cs typeface="Times New Roman" panose="02020603050405020304" pitchFamily="18" charset="0"/>
              </a:rPr>
              <a:t> , </a:t>
            </a:r>
            <a:r>
              <a:rPr lang="uk-UA" sz="2000" dirty="0" err="1">
                <a:effectLst/>
                <a:ea typeface="SimSun" panose="02010600030101010101" pitchFamily="2" charset="-122"/>
                <a:cs typeface="Times New Roman" panose="02020603050405020304" pitchFamily="18" charset="0"/>
              </a:rPr>
              <a:t>Єрмолової</a:t>
            </a:r>
            <a:r>
              <a:rPr lang="uk-UA" sz="2000" dirty="0">
                <a:effectLst/>
                <a:ea typeface="SimSun" panose="02010600030101010101" pitchFamily="2" charset="-122"/>
                <a:cs typeface="Times New Roman" panose="02020603050405020304" pitchFamily="18" charset="0"/>
              </a:rPr>
              <a:t>, </a:t>
            </a:r>
            <a:r>
              <a:rPr lang="uk-UA" sz="2000" dirty="0">
                <a:solidFill>
                  <a:srgbClr val="231F20"/>
                </a:solidFill>
                <a:effectLst/>
                <a:ea typeface="SimSun" panose="02010600030101010101" pitchFamily="2" charset="-122"/>
                <a:cs typeface="Times New Roman" panose="02020603050405020304" pitchFamily="18" charset="0"/>
              </a:rPr>
              <a:t>Бубки,</a:t>
            </a:r>
            <a:r>
              <a:rPr lang="uk-UA" sz="2000" b="1" dirty="0">
                <a:solidFill>
                  <a:srgbClr val="231F20"/>
                </a:solidFill>
                <a:effectLst/>
                <a:ea typeface="SimSun" panose="02010600030101010101" pitchFamily="2" charset="-122"/>
                <a:cs typeface="Times New Roman" panose="02020603050405020304" pitchFamily="18" charset="0"/>
              </a:rPr>
              <a:t> </a:t>
            </a:r>
            <a:r>
              <a:rPr lang="uk-UA" sz="2000" dirty="0" err="1">
                <a:solidFill>
                  <a:srgbClr val="000000"/>
                </a:solidFill>
                <a:effectLst/>
                <a:ea typeface="SimSun" panose="02010600030101010101" pitchFamily="2" charset="-122"/>
                <a:cs typeface="Times New Roman" panose="02020603050405020304" pitchFamily="18" charset="0"/>
              </a:rPr>
              <a:t>Вацеби</a:t>
            </a:r>
            <a:r>
              <a:rPr lang="uk-UA" sz="2000" dirty="0">
                <a:solidFill>
                  <a:srgbClr val="000000"/>
                </a:solidFill>
                <a:effectLst/>
                <a:ea typeface="SimSun" panose="02010600030101010101" pitchFamily="2" charset="-122"/>
                <a:cs typeface="Times New Roman" panose="02020603050405020304" pitchFamily="18" charset="0"/>
              </a:rPr>
              <a:t> та ін., </a:t>
            </a:r>
            <a:r>
              <a:rPr lang="uk-UA" sz="2000" dirty="0">
                <a:effectLst/>
                <a:ea typeface="SimSun" panose="02010600030101010101" pitchFamily="2" charset="-122"/>
                <a:cs typeface="Times New Roman" panose="02020603050405020304" pitchFamily="18" charset="0"/>
              </a:rPr>
              <a:t>присвячених питанням ролі олімпійської освіти та її впровадженню  у навчально-виховний процес дитячо-юнацьких спортивних  шкіл. Інформація аналізувалася з точки зору можливості розробки нових підходів до впровадження олімпійської освіти в ДЮСШ та з метою удосконалення навчально-виховного процесу.</a:t>
            </a:r>
            <a:endParaRPr lang="ru-UA" sz="2000" dirty="0">
              <a:effectLst/>
              <a:ea typeface="SimSun" panose="02010600030101010101" pitchFamily="2" charset="-122"/>
              <a:cs typeface="Times New Roman" panose="02020603050405020304" pitchFamily="18" charset="0"/>
            </a:endParaRPr>
          </a:p>
          <a:p>
            <a:pPr indent="0" algn="just">
              <a:lnSpc>
                <a:spcPct val="113000"/>
              </a:lnSpc>
              <a:buNone/>
            </a:pPr>
            <a:endParaRPr lang="ru-UA" sz="1800" dirty="0">
              <a:effectLst/>
              <a:ea typeface="SimSun" panose="02010600030101010101" pitchFamily="2" charset="-122"/>
              <a:cs typeface="Times New Roman" panose="02020603050405020304" pitchFamily="18" charset="0"/>
            </a:endParaRPr>
          </a:p>
          <a:p>
            <a:endParaRPr lang="ru-UA" dirty="0"/>
          </a:p>
        </p:txBody>
      </p:sp>
    </p:spTree>
    <p:extLst>
      <p:ext uri="{BB962C8B-B14F-4D97-AF65-F5344CB8AC3E}">
        <p14:creationId xmlns:p14="http://schemas.microsoft.com/office/powerpoint/2010/main" val="4270953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D0C9BEB-B9C1-4B99-9832-4A50F0A721F1}"/>
              </a:ext>
            </a:extLst>
          </p:cNvPr>
          <p:cNvSpPr>
            <a:spLocks noGrp="1"/>
          </p:cNvSpPr>
          <p:nvPr>
            <p:ph idx="1"/>
          </p:nvPr>
        </p:nvSpPr>
        <p:spPr>
          <a:xfrm>
            <a:off x="195943" y="248194"/>
            <a:ext cx="7267301" cy="6609806"/>
          </a:xfrm>
        </p:spPr>
        <p:txBody>
          <a:bodyPr>
            <a:normAutofit lnSpcReduction="10000"/>
          </a:bodyPr>
          <a:lstStyle/>
          <a:p>
            <a:pPr marL="0" indent="0" algn="just">
              <a:lnSpc>
                <a:spcPct val="113000"/>
              </a:lnSpc>
              <a:buNone/>
            </a:pPr>
            <a:r>
              <a:rPr lang="uk-UA" sz="2200" b="1" dirty="0">
                <a:effectLst/>
                <a:ea typeface="SimSun" panose="02010600030101010101" pitchFamily="2" charset="-122"/>
                <a:cs typeface="Times New Roman" panose="02020603050405020304" pitchFamily="18" charset="0"/>
              </a:rPr>
              <a:t>Організація дослідження</a:t>
            </a:r>
            <a:endParaRPr lang="ru-UA" sz="2200" dirty="0">
              <a:effectLst/>
              <a:ea typeface="SimSun" panose="02010600030101010101" pitchFamily="2" charset="-122"/>
              <a:cs typeface="Times New Roman" panose="02020603050405020304" pitchFamily="18" charset="0"/>
            </a:endParaRPr>
          </a:p>
          <a:p>
            <a:pPr indent="449580" algn="just">
              <a:lnSpc>
                <a:spcPct val="113000"/>
              </a:lnSpc>
            </a:pPr>
            <a:r>
              <a:rPr lang="uk-UA" sz="1800" dirty="0">
                <a:effectLst/>
                <a:ea typeface="SimSun" panose="02010600030101010101" pitchFamily="2" charset="-122"/>
                <a:cs typeface="Times New Roman" panose="02020603050405020304" pitchFamily="18" charset="0"/>
              </a:rPr>
              <a:t>На першому етапі (жовтень–грудень 2024 року) – здійснено аналіз науково-методичної літератури з </a:t>
            </a:r>
            <a:r>
              <a:rPr lang="uk-UA" sz="1800" dirty="0" err="1">
                <a:effectLst/>
                <a:ea typeface="SimSun" panose="02010600030101010101" pitchFamily="2" charset="-122"/>
                <a:cs typeface="Times New Roman" panose="02020603050405020304" pitchFamily="18" charset="0"/>
              </a:rPr>
              <a:t>проблеми,вивчено</a:t>
            </a:r>
            <a:r>
              <a:rPr lang="uk-UA" sz="1800" dirty="0">
                <a:effectLst/>
                <a:ea typeface="SimSun" panose="02010600030101010101" pitchFamily="2" charset="-122"/>
                <a:cs typeface="Times New Roman" panose="02020603050405020304" pitchFamily="18" charset="0"/>
              </a:rPr>
              <a:t> і теоретично </a:t>
            </a:r>
            <a:r>
              <a:rPr lang="uk-UA" sz="1800" dirty="0" err="1">
                <a:effectLst/>
                <a:ea typeface="SimSun" panose="02010600030101010101" pitchFamily="2" charset="-122"/>
                <a:cs typeface="Times New Roman" panose="02020603050405020304" pitchFamily="18" charset="0"/>
              </a:rPr>
              <a:t>осмислено</a:t>
            </a:r>
            <a:r>
              <a:rPr lang="uk-UA" sz="1800" dirty="0">
                <a:effectLst/>
                <a:ea typeface="SimSun" panose="02010600030101010101" pitchFamily="2" charset="-122"/>
                <a:cs typeface="Times New Roman" panose="02020603050405020304" pitchFamily="18" charset="0"/>
              </a:rPr>
              <a:t> суть проблеми, обрано мету, задачі та методи </a:t>
            </a:r>
            <a:r>
              <a:rPr lang="uk-UA" sz="1800" dirty="0" err="1">
                <a:effectLst/>
                <a:ea typeface="SimSun" panose="02010600030101010101" pitchFamily="2" charset="-122"/>
                <a:cs typeface="Times New Roman" panose="02020603050405020304" pitchFamily="18" charset="0"/>
              </a:rPr>
              <a:t>дослідження,розроблено</a:t>
            </a:r>
            <a:r>
              <a:rPr lang="uk-UA" sz="1800" dirty="0">
                <a:effectLst/>
                <a:ea typeface="SimSun" panose="02010600030101010101" pitchFamily="2" charset="-122"/>
                <a:cs typeface="Times New Roman" panose="02020603050405020304" pitchFamily="18" charset="0"/>
              </a:rPr>
              <a:t> план досліджень. Підготовлено питання для анкетування.</a:t>
            </a:r>
            <a:endParaRPr lang="ru-UA" sz="1800" dirty="0">
              <a:effectLst/>
              <a:ea typeface="SimSun" panose="02010600030101010101" pitchFamily="2" charset="-122"/>
              <a:cs typeface="Times New Roman" panose="02020603050405020304" pitchFamily="18" charset="0"/>
            </a:endParaRPr>
          </a:p>
          <a:p>
            <a:pPr indent="450215" algn="just">
              <a:lnSpc>
                <a:spcPct val="113000"/>
              </a:lnSpc>
            </a:pPr>
            <a:r>
              <a:rPr lang="uk-UA" sz="1800" dirty="0">
                <a:effectLst/>
                <a:ea typeface="SimSun" panose="02010600030101010101" pitchFamily="2" charset="-122"/>
                <a:cs typeface="Times New Roman" panose="02020603050405020304" pitchFamily="18" charset="0"/>
              </a:rPr>
              <a:t>На другому етапі (січень – лютий 2025 року) – проведено анкетування та в МСДЮСШОР з легкої атлетики м. Миколаїв, КДЮСШ м. Нова Одеса та ДЮСШ Зимових видів спорту м. Львова. На зазначеному етапі на основі аналізу спеціальної літератури та ґрунтуючись на проведеному дослідженні розроблено авторську модель впровадження олімпійської освіти в навчально-виховний процес ДЮСШ.</a:t>
            </a:r>
            <a:endParaRPr lang="ru-UA" sz="1800" dirty="0">
              <a:effectLst/>
              <a:ea typeface="SimSun" panose="02010600030101010101" pitchFamily="2" charset="-122"/>
              <a:cs typeface="Times New Roman" panose="02020603050405020304" pitchFamily="18" charset="0"/>
            </a:endParaRPr>
          </a:p>
          <a:p>
            <a:pPr indent="450215" algn="just">
              <a:lnSpc>
                <a:spcPct val="113000"/>
              </a:lnSpc>
            </a:pPr>
            <a:r>
              <a:rPr lang="uk-UA" sz="1800" dirty="0">
                <a:effectLst/>
                <a:ea typeface="SimSun" panose="02010600030101010101" pitchFamily="2" charset="-122"/>
                <a:cs typeface="Times New Roman" panose="02020603050405020304" pitchFamily="18" charset="0"/>
              </a:rPr>
              <a:t>На третьому етапі (березень – червень 2025) було проведено формуючий педагогічний експеримент. Його мета полягала у перевірці ефективності розробленої моделі в умовах конкретної ДЮСШ Зимових видів спорту </a:t>
            </a:r>
            <a:r>
              <a:rPr lang="uk-UA" sz="1800" dirty="0" err="1">
                <a:effectLst/>
                <a:ea typeface="SimSun" panose="02010600030101010101" pitchFamily="2" charset="-122"/>
                <a:cs typeface="Times New Roman" panose="02020603050405020304" pitchFamily="18" charset="0"/>
              </a:rPr>
              <a:t>м.Львів</a:t>
            </a:r>
            <a:r>
              <a:rPr lang="uk-UA" sz="1800" dirty="0">
                <a:effectLst/>
                <a:ea typeface="SimSun" panose="02010600030101010101" pitchFamily="2" charset="-122"/>
                <a:cs typeface="Times New Roman" panose="02020603050405020304" pitchFamily="18" charset="0"/>
              </a:rPr>
              <a:t>.</a:t>
            </a:r>
            <a:endParaRPr lang="ru-UA" sz="1800" dirty="0">
              <a:effectLst/>
              <a:ea typeface="SimSun" panose="02010600030101010101" pitchFamily="2" charset="-122"/>
              <a:cs typeface="Times New Roman" panose="02020603050405020304" pitchFamily="18" charset="0"/>
            </a:endParaRPr>
          </a:p>
          <a:p>
            <a:pPr indent="450215" algn="just"/>
            <a:r>
              <a:rPr lang="uk-UA" sz="1800" dirty="0">
                <a:effectLst/>
                <a:ea typeface="Times New Roman" panose="02020603050405020304" pitchFamily="18" charset="0"/>
              </a:rPr>
              <a:t>На заключному четвертому етапі дослідження (липень – листопад 2025 рр.) було проведено аналіз всього матеріалу з використанням методів математичної статистики та закінчено написання всіх розділів кваліфікаційної роботи.</a:t>
            </a:r>
            <a:endParaRPr lang="ru-UA" sz="1800" dirty="0">
              <a:effectLst/>
              <a:ea typeface="Times New Roman" panose="02020603050405020304" pitchFamily="18" charset="0"/>
            </a:endParaRPr>
          </a:p>
          <a:p>
            <a:endParaRPr lang="ru-UA" dirty="0"/>
          </a:p>
        </p:txBody>
      </p:sp>
      <p:pic>
        <p:nvPicPr>
          <p:cNvPr id="5" name="Рисунок 4">
            <a:extLst>
              <a:ext uri="{FF2B5EF4-FFF2-40B4-BE49-F238E27FC236}">
                <a16:creationId xmlns:a16="http://schemas.microsoft.com/office/drawing/2014/main" id="{2207E8C4-1405-1B4F-0C85-B52807FC57E4}"/>
              </a:ext>
            </a:extLst>
          </p:cNvPr>
          <p:cNvPicPr>
            <a:picLocks noChangeAspect="1"/>
          </p:cNvPicPr>
          <p:nvPr/>
        </p:nvPicPr>
        <p:blipFill>
          <a:blip r:embed="rId2"/>
          <a:stretch>
            <a:fillRect/>
          </a:stretch>
        </p:blipFill>
        <p:spPr>
          <a:xfrm>
            <a:off x="7463244" y="757646"/>
            <a:ext cx="4728756" cy="4728756"/>
          </a:xfrm>
          <a:prstGeom prst="rect">
            <a:avLst/>
          </a:prstGeom>
        </p:spPr>
      </p:pic>
    </p:spTree>
    <p:extLst>
      <p:ext uri="{BB962C8B-B14F-4D97-AF65-F5344CB8AC3E}">
        <p14:creationId xmlns:p14="http://schemas.microsoft.com/office/powerpoint/2010/main" val="2326194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a:extLst>
              <a:ext uri="{FF2B5EF4-FFF2-40B4-BE49-F238E27FC236}">
                <a16:creationId xmlns:a16="http://schemas.microsoft.com/office/drawing/2014/main" id="{F4160CAE-CFDA-99E9-E82D-3F8560AB3A1E}"/>
              </a:ext>
            </a:extLst>
          </p:cNvPr>
          <p:cNvGraphicFramePr>
            <a:graphicFrameLocks noGrp="1"/>
          </p:cNvGraphicFramePr>
          <p:nvPr>
            <p:extLst>
              <p:ext uri="{D42A27DB-BD31-4B8C-83A1-F6EECF244321}">
                <p14:modId xmlns:p14="http://schemas.microsoft.com/office/powerpoint/2010/main" val="1216366272"/>
              </p:ext>
            </p:extLst>
          </p:nvPr>
        </p:nvGraphicFramePr>
        <p:xfrm>
          <a:off x="5347063" y="111028"/>
          <a:ext cx="6844937" cy="6635943"/>
        </p:xfrm>
        <a:graphic>
          <a:graphicData uri="http://schemas.openxmlformats.org/drawingml/2006/table">
            <a:tbl>
              <a:tblPr>
                <a:tableStyleId>{5C22544A-7EE6-4342-B048-85BDC9FD1C3A}</a:tableStyleId>
              </a:tblPr>
              <a:tblGrid>
                <a:gridCol w="387113">
                  <a:extLst>
                    <a:ext uri="{9D8B030D-6E8A-4147-A177-3AD203B41FA5}">
                      <a16:colId xmlns:a16="http://schemas.microsoft.com/office/drawing/2014/main" val="1443609121"/>
                    </a:ext>
                  </a:extLst>
                </a:gridCol>
                <a:gridCol w="4768407">
                  <a:extLst>
                    <a:ext uri="{9D8B030D-6E8A-4147-A177-3AD203B41FA5}">
                      <a16:colId xmlns:a16="http://schemas.microsoft.com/office/drawing/2014/main" val="4199201101"/>
                    </a:ext>
                  </a:extLst>
                </a:gridCol>
                <a:gridCol w="1689417">
                  <a:extLst>
                    <a:ext uri="{9D8B030D-6E8A-4147-A177-3AD203B41FA5}">
                      <a16:colId xmlns:a16="http://schemas.microsoft.com/office/drawing/2014/main" val="52580863"/>
                    </a:ext>
                  </a:extLst>
                </a:gridCol>
              </a:tblGrid>
              <a:tr h="205151">
                <a:tc>
                  <a:txBody>
                    <a:bodyPr/>
                    <a:lstStyle/>
                    <a:p>
                      <a:pPr algn="just">
                        <a:lnSpc>
                          <a:spcPct val="113000"/>
                        </a:lnSpc>
                      </a:pPr>
                      <a:r>
                        <a:rPr lang="uk-UA" sz="1200">
                          <a:effectLst/>
                        </a:rPr>
                        <a:t>№</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ctr">
                        <a:lnSpc>
                          <a:spcPct val="113000"/>
                        </a:lnSpc>
                      </a:pPr>
                      <a:r>
                        <a:rPr lang="uk-UA" sz="1200">
                          <a:effectLst/>
                        </a:rPr>
                        <a:t>Запитання</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ctr">
                        <a:lnSpc>
                          <a:spcPct val="113000"/>
                        </a:lnSpc>
                      </a:pPr>
                      <a:r>
                        <a:rPr lang="de-DE" sz="1200">
                          <a:effectLst/>
                        </a:rPr>
                        <a:t>± </a:t>
                      </a:r>
                      <a:r>
                        <a:rPr lang="en-GB" sz="1200">
                          <a:effectLst/>
                        </a:rPr>
                        <a:t>m</a:t>
                      </a:r>
                      <a:r>
                        <a:rPr lang="uk-UA" sz="1200">
                          <a:effectLst/>
                        </a:rPr>
                        <a:t> (%)</a:t>
                      </a:r>
                      <a:endParaRPr lang="de-DE"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929906382"/>
                  </a:ext>
                </a:extLst>
              </a:tr>
              <a:tr h="258756">
                <a:tc>
                  <a:txBody>
                    <a:bodyPr/>
                    <a:lstStyle/>
                    <a:p>
                      <a:pPr algn="just">
                        <a:lnSpc>
                          <a:spcPct val="150000"/>
                        </a:lnSpc>
                      </a:pPr>
                      <a:r>
                        <a:rPr lang="uk-UA" sz="1200">
                          <a:effectLst/>
                        </a:rPr>
                        <a:t>1.</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just">
                        <a:lnSpc>
                          <a:spcPct val="150000"/>
                        </a:lnSpc>
                      </a:pPr>
                      <a:r>
                        <a:rPr lang="uk-UA" sz="1200">
                          <a:effectLst/>
                        </a:rPr>
                        <a:t>Які поняття об’єднує олімпізм?</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ctr">
                        <a:lnSpc>
                          <a:spcPct val="150000"/>
                        </a:lnSpc>
                      </a:pPr>
                      <a:r>
                        <a:rPr lang="uk-UA" sz="1200">
                          <a:effectLst/>
                        </a:rPr>
                        <a:t>15,3</a:t>
                      </a:r>
                      <a:r>
                        <a:rPr lang="de-DE" sz="1200">
                          <a:effectLst/>
                        </a:rPr>
                        <a:t>±</a:t>
                      </a:r>
                      <a:r>
                        <a:rPr lang="uk-UA" sz="1200">
                          <a:effectLst/>
                        </a:rPr>
                        <a:t>3,5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947705307"/>
                  </a:ext>
                </a:extLst>
              </a:tr>
              <a:tr h="258756">
                <a:tc>
                  <a:txBody>
                    <a:bodyPr/>
                    <a:lstStyle/>
                    <a:p>
                      <a:pPr algn="just">
                        <a:lnSpc>
                          <a:spcPct val="150000"/>
                        </a:lnSpc>
                      </a:pPr>
                      <a:r>
                        <a:rPr lang="uk-UA" sz="1200">
                          <a:effectLst/>
                        </a:rPr>
                        <a:t>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just">
                        <a:lnSpc>
                          <a:spcPct val="150000"/>
                        </a:lnSpc>
                      </a:pPr>
                      <a:r>
                        <a:rPr lang="uk-UA" sz="1200" dirty="0">
                          <a:effectLst/>
                        </a:rPr>
                        <a:t>Як звучить олімпійське гасло?</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ctr">
                        <a:lnSpc>
                          <a:spcPct val="150000"/>
                        </a:lnSpc>
                      </a:pPr>
                      <a:r>
                        <a:rPr lang="uk-UA" sz="1200">
                          <a:effectLst/>
                        </a:rPr>
                        <a:t>25,2</a:t>
                      </a:r>
                      <a:r>
                        <a:rPr lang="de-DE" sz="1200">
                          <a:effectLst/>
                        </a:rPr>
                        <a:t>±</a:t>
                      </a:r>
                      <a:r>
                        <a:rPr lang="uk-UA" sz="1200">
                          <a:effectLst/>
                        </a:rPr>
                        <a:t>8,4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3102400292"/>
                  </a:ext>
                </a:extLst>
              </a:tr>
              <a:tr h="258756">
                <a:tc>
                  <a:txBody>
                    <a:bodyPr/>
                    <a:lstStyle/>
                    <a:p>
                      <a:pPr algn="just">
                        <a:lnSpc>
                          <a:spcPct val="150000"/>
                        </a:lnSpc>
                      </a:pPr>
                      <a:r>
                        <a:rPr lang="uk-UA" sz="1200">
                          <a:effectLst/>
                        </a:rPr>
                        <a:t>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r>
                        <a:rPr lang="uk-UA" sz="1200">
                          <a:effectLst/>
                        </a:rPr>
                        <a:t>Що символізують олімпійські кільця?</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547" marR="49547" marT="0" marB="0"/>
                </a:tc>
                <a:tc>
                  <a:txBody>
                    <a:bodyPr/>
                    <a:lstStyle/>
                    <a:p>
                      <a:pPr algn="ctr">
                        <a:lnSpc>
                          <a:spcPct val="150000"/>
                        </a:lnSpc>
                      </a:pPr>
                      <a:r>
                        <a:rPr lang="uk-UA" sz="1200">
                          <a:effectLst/>
                        </a:rPr>
                        <a:t>32,3</a:t>
                      </a:r>
                      <a:r>
                        <a:rPr lang="de-DE" sz="1200">
                          <a:effectLst/>
                        </a:rPr>
                        <a:t>±</a:t>
                      </a:r>
                      <a:r>
                        <a:rPr lang="uk-UA" sz="1200">
                          <a:effectLst/>
                        </a:rPr>
                        <a:t>10,1</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3256083891"/>
                  </a:ext>
                </a:extLst>
              </a:tr>
              <a:tr h="386924">
                <a:tc>
                  <a:txBody>
                    <a:bodyPr/>
                    <a:lstStyle/>
                    <a:p>
                      <a:pPr algn="just">
                        <a:lnSpc>
                          <a:spcPct val="150000"/>
                        </a:lnSpc>
                      </a:pPr>
                      <a:r>
                        <a:rPr lang="uk-UA" sz="1200">
                          <a:effectLst/>
                        </a:rPr>
                        <a:t>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r>
                        <a:rPr lang="uk-UA" sz="1200">
                          <a:effectLst/>
                        </a:rPr>
                        <a:t>Чи знаєте ви щось про Олімпійські ігри древньої Греції?</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547" marR="49547" marT="0" marB="0"/>
                </a:tc>
                <a:tc>
                  <a:txBody>
                    <a:bodyPr/>
                    <a:lstStyle/>
                    <a:p>
                      <a:pPr algn="ctr">
                        <a:lnSpc>
                          <a:spcPct val="150000"/>
                        </a:lnSpc>
                      </a:pPr>
                      <a:r>
                        <a:rPr lang="uk-UA" sz="1200" dirty="0">
                          <a:effectLst/>
                        </a:rPr>
                        <a:t>24,7</a:t>
                      </a:r>
                      <a:r>
                        <a:rPr lang="de-DE" sz="1200" dirty="0">
                          <a:effectLst/>
                        </a:rPr>
                        <a:t>±</a:t>
                      </a:r>
                      <a:r>
                        <a:rPr lang="uk-UA" sz="1200" dirty="0">
                          <a:effectLst/>
                        </a:rPr>
                        <a:t>10,2</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2220085359"/>
                  </a:ext>
                </a:extLst>
              </a:tr>
              <a:tr h="258756">
                <a:tc>
                  <a:txBody>
                    <a:bodyPr/>
                    <a:lstStyle/>
                    <a:p>
                      <a:pPr algn="just">
                        <a:lnSpc>
                          <a:spcPct val="150000"/>
                        </a:lnSpc>
                      </a:pPr>
                      <a:r>
                        <a:rPr lang="uk-UA" sz="1200">
                          <a:effectLst/>
                        </a:rPr>
                        <a:t>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just">
                        <a:lnSpc>
                          <a:spcPct val="113000"/>
                        </a:lnSpc>
                      </a:pPr>
                      <a:r>
                        <a:rPr lang="uk-UA" sz="1200">
                          <a:effectLst/>
                        </a:rPr>
                        <a:t>Де запалюють олімпійський вогонь?</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ctr">
                        <a:lnSpc>
                          <a:spcPct val="150000"/>
                        </a:lnSpc>
                      </a:pPr>
                      <a:r>
                        <a:rPr lang="uk-UA" sz="1200">
                          <a:effectLst/>
                        </a:rPr>
                        <a:t>30,3</a:t>
                      </a:r>
                      <a:r>
                        <a:rPr lang="de-DE" sz="1200">
                          <a:effectLst/>
                        </a:rPr>
                        <a:t>±</a:t>
                      </a:r>
                      <a:r>
                        <a:rPr lang="uk-UA" sz="1200">
                          <a:effectLst/>
                        </a:rPr>
                        <a:t>3.2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1916641461"/>
                  </a:ext>
                </a:extLst>
              </a:tr>
              <a:tr h="386924">
                <a:tc>
                  <a:txBody>
                    <a:bodyPr/>
                    <a:lstStyle/>
                    <a:p>
                      <a:pPr algn="just">
                        <a:lnSpc>
                          <a:spcPct val="150000"/>
                        </a:lnSpc>
                      </a:pPr>
                      <a:r>
                        <a:rPr lang="uk-UA" sz="1200">
                          <a:effectLst/>
                        </a:rPr>
                        <a:t>6.</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r>
                        <a:rPr lang="uk-UA" sz="1200" dirty="0">
                          <a:effectLst/>
                        </a:rPr>
                        <a:t>Що промовляють спортсмени та судді на церемонії відкриття олімпійських змагань?</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547" marR="49547" marT="0" marB="0"/>
                </a:tc>
                <a:tc>
                  <a:txBody>
                    <a:bodyPr/>
                    <a:lstStyle/>
                    <a:p>
                      <a:pPr algn="ctr">
                        <a:lnSpc>
                          <a:spcPct val="150000"/>
                        </a:lnSpc>
                      </a:pPr>
                      <a:r>
                        <a:rPr lang="uk-UA" sz="1200">
                          <a:effectLst/>
                        </a:rPr>
                        <a:t>20,5</a:t>
                      </a:r>
                      <a:r>
                        <a:rPr lang="de-DE" sz="1200">
                          <a:effectLst/>
                        </a:rPr>
                        <a:t>±</a:t>
                      </a:r>
                      <a:r>
                        <a:rPr lang="uk-UA" sz="1200">
                          <a:effectLst/>
                        </a:rPr>
                        <a:t>5,4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1029250034"/>
                  </a:ext>
                </a:extLst>
              </a:tr>
              <a:tr h="386924">
                <a:tc>
                  <a:txBody>
                    <a:bodyPr/>
                    <a:lstStyle/>
                    <a:p>
                      <a:pPr algn="just">
                        <a:lnSpc>
                          <a:spcPct val="150000"/>
                        </a:lnSpc>
                      </a:pPr>
                      <a:r>
                        <a:rPr lang="uk-UA" sz="1200">
                          <a:effectLst/>
                        </a:rPr>
                        <a:t>7.</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r>
                        <a:rPr lang="uk-UA" sz="1200">
                          <a:effectLst/>
                        </a:rPr>
                        <a:t> Кого вважають засновником сучасного олімпійського руху?</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547" marR="49547" marT="0" marB="0"/>
                </a:tc>
                <a:tc>
                  <a:txBody>
                    <a:bodyPr/>
                    <a:lstStyle/>
                    <a:p>
                      <a:pPr algn="ctr">
                        <a:lnSpc>
                          <a:spcPct val="150000"/>
                        </a:lnSpc>
                      </a:pPr>
                      <a:r>
                        <a:rPr lang="uk-UA" sz="1200">
                          <a:effectLst/>
                        </a:rPr>
                        <a:t>15,5</a:t>
                      </a:r>
                      <a:r>
                        <a:rPr lang="de-DE" sz="1200">
                          <a:effectLst/>
                        </a:rPr>
                        <a:t>±</a:t>
                      </a:r>
                      <a:r>
                        <a:rPr lang="uk-UA" sz="1200">
                          <a:effectLst/>
                        </a:rPr>
                        <a:t>2,3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2517132844"/>
                  </a:ext>
                </a:extLst>
              </a:tr>
              <a:tr h="423802">
                <a:tc>
                  <a:txBody>
                    <a:bodyPr/>
                    <a:lstStyle/>
                    <a:p>
                      <a:pPr algn="just">
                        <a:lnSpc>
                          <a:spcPct val="150000"/>
                        </a:lnSpc>
                      </a:pPr>
                      <a:r>
                        <a:rPr lang="uk-UA" sz="1200">
                          <a:effectLst/>
                        </a:rPr>
                        <a:t>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nSpc>
                          <a:spcPct val="113000"/>
                        </a:lnSpc>
                      </a:pPr>
                      <a:r>
                        <a:rPr lang="uk-UA" sz="1200">
                          <a:effectLst/>
                        </a:rPr>
                        <a:t>Де  і коли проводилися перші сучасні Олімпійські ігри ?</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ctr">
                        <a:lnSpc>
                          <a:spcPct val="150000"/>
                        </a:lnSpc>
                      </a:pPr>
                      <a:r>
                        <a:rPr lang="uk-UA" sz="1200">
                          <a:effectLst/>
                        </a:rPr>
                        <a:t>14,4</a:t>
                      </a:r>
                      <a:r>
                        <a:rPr lang="de-DE" sz="1200">
                          <a:effectLst/>
                        </a:rPr>
                        <a:t>±</a:t>
                      </a:r>
                      <a:r>
                        <a:rPr lang="uk-UA" sz="1200">
                          <a:effectLst/>
                        </a:rPr>
                        <a:t>1,8</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1606773535"/>
                  </a:ext>
                </a:extLst>
              </a:tr>
              <a:tr h="258756">
                <a:tc>
                  <a:txBody>
                    <a:bodyPr/>
                    <a:lstStyle/>
                    <a:p>
                      <a:pPr algn="just">
                        <a:lnSpc>
                          <a:spcPct val="150000"/>
                        </a:lnSpc>
                      </a:pPr>
                      <a:r>
                        <a:rPr lang="uk-UA" sz="1200">
                          <a:effectLst/>
                        </a:rPr>
                        <a:t>9.</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just">
                        <a:lnSpc>
                          <a:spcPct val="150000"/>
                        </a:lnSpc>
                      </a:pPr>
                      <a:r>
                        <a:rPr lang="uk-UA" sz="1200">
                          <a:effectLst/>
                        </a:rPr>
                        <a:t>Що таке «Олімпійська хартія»?</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ctr">
                        <a:lnSpc>
                          <a:spcPct val="150000"/>
                        </a:lnSpc>
                      </a:pPr>
                      <a:r>
                        <a:rPr lang="uk-UA" sz="1200">
                          <a:effectLst/>
                        </a:rPr>
                        <a:t>4,9</a:t>
                      </a:r>
                      <a:r>
                        <a:rPr lang="de-DE" sz="1200">
                          <a:effectLst/>
                        </a:rPr>
                        <a:t>±</a:t>
                      </a:r>
                      <a:r>
                        <a:rPr lang="uk-UA" sz="1200">
                          <a:effectLst/>
                        </a:rPr>
                        <a:t>2,5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833810505"/>
                  </a:ext>
                </a:extLst>
              </a:tr>
              <a:tr h="548947">
                <a:tc>
                  <a:txBody>
                    <a:bodyPr/>
                    <a:lstStyle/>
                    <a:p>
                      <a:pPr algn="just">
                        <a:lnSpc>
                          <a:spcPct val="150000"/>
                        </a:lnSpc>
                      </a:pPr>
                      <a:r>
                        <a:rPr lang="uk-UA" sz="1200">
                          <a:effectLst/>
                        </a:rPr>
                        <a:t>10.</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r>
                        <a:rPr lang="uk-UA" sz="1200">
                          <a:effectLst/>
                        </a:rPr>
                        <a:t>Яким покаранням підлягає атлет у випадку виявлення вживання допінгу?</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547" marR="49547" marT="0" marB="0"/>
                </a:tc>
                <a:tc>
                  <a:txBody>
                    <a:bodyPr/>
                    <a:lstStyle/>
                    <a:p>
                      <a:pPr algn="ctr">
                        <a:lnSpc>
                          <a:spcPct val="150000"/>
                        </a:lnSpc>
                      </a:pPr>
                      <a:r>
                        <a:rPr lang="uk-UA" sz="1200">
                          <a:effectLst/>
                        </a:rPr>
                        <a:t>42,7</a:t>
                      </a:r>
                      <a:r>
                        <a:rPr lang="de-DE" sz="1200">
                          <a:effectLst/>
                        </a:rPr>
                        <a:t>±</a:t>
                      </a:r>
                      <a:r>
                        <a:rPr lang="uk-UA" sz="1200">
                          <a:effectLst/>
                        </a:rPr>
                        <a:t>5,6</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3775008578"/>
                  </a:ext>
                </a:extLst>
              </a:tr>
              <a:tr h="548947">
                <a:tc>
                  <a:txBody>
                    <a:bodyPr/>
                    <a:lstStyle/>
                    <a:p>
                      <a:pPr algn="just">
                        <a:lnSpc>
                          <a:spcPct val="150000"/>
                        </a:lnSpc>
                      </a:pPr>
                      <a:r>
                        <a:rPr lang="uk-UA" sz="1200">
                          <a:effectLst/>
                        </a:rPr>
                        <a:t>11.</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r>
                        <a:rPr lang="uk-UA" sz="1200">
                          <a:effectLst/>
                        </a:rPr>
                        <a:t>Що означає словосполучення </a:t>
                      </a:r>
                      <a:r>
                        <a:rPr lang="de-DE" sz="1200">
                          <a:effectLst/>
                        </a:rPr>
                        <a:t>FairPlay</a:t>
                      </a:r>
                      <a:r>
                        <a:rPr lang="uk-UA" sz="1200">
                          <a:effectLst/>
                        </a:rPr>
                        <a:t> (Фейр Плей)?</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547" marR="49547" marT="0" marB="0"/>
                </a:tc>
                <a:tc>
                  <a:txBody>
                    <a:bodyPr/>
                    <a:lstStyle/>
                    <a:p>
                      <a:pPr algn="ctr">
                        <a:lnSpc>
                          <a:spcPct val="150000"/>
                        </a:lnSpc>
                      </a:pPr>
                      <a:r>
                        <a:rPr lang="uk-UA" sz="1200">
                          <a:effectLst/>
                        </a:rPr>
                        <a:t>25,6</a:t>
                      </a:r>
                      <a:r>
                        <a:rPr lang="de-DE" sz="1200">
                          <a:effectLst/>
                        </a:rPr>
                        <a:t>±</a:t>
                      </a:r>
                      <a:r>
                        <a:rPr lang="uk-UA" sz="1200">
                          <a:effectLst/>
                        </a:rPr>
                        <a:t>2,2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328577830"/>
                  </a:ext>
                </a:extLst>
              </a:tr>
              <a:tr h="548947">
                <a:tc>
                  <a:txBody>
                    <a:bodyPr/>
                    <a:lstStyle/>
                    <a:p>
                      <a:pPr algn="just">
                        <a:lnSpc>
                          <a:spcPct val="150000"/>
                        </a:lnSpc>
                      </a:pPr>
                      <a:r>
                        <a:rPr lang="uk-UA" sz="1200">
                          <a:effectLst/>
                        </a:rPr>
                        <a:t>12.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r>
                        <a:rPr lang="uk-UA" sz="1200">
                          <a:effectLst/>
                        </a:rPr>
                        <a:t>Чи можна перемагати в чесній боротьбі на Олімпійських іграх?</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547" marR="49547" marT="0" marB="0"/>
                </a:tc>
                <a:tc>
                  <a:txBody>
                    <a:bodyPr/>
                    <a:lstStyle/>
                    <a:p>
                      <a:pPr algn="ctr">
                        <a:lnSpc>
                          <a:spcPct val="150000"/>
                        </a:lnSpc>
                      </a:pPr>
                      <a:r>
                        <a:rPr lang="uk-UA" sz="1200">
                          <a:effectLst/>
                        </a:rPr>
                        <a:t>62,7</a:t>
                      </a:r>
                      <a:r>
                        <a:rPr lang="de-DE" sz="1200">
                          <a:effectLst/>
                        </a:rPr>
                        <a:t>±</a:t>
                      </a:r>
                      <a:r>
                        <a:rPr lang="uk-UA" sz="1200">
                          <a:effectLst/>
                        </a:rPr>
                        <a:t> 5,3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1149655059"/>
                  </a:ext>
                </a:extLst>
              </a:tr>
              <a:tr h="548947">
                <a:tc>
                  <a:txBody>
                    <a:bodyPr/>
                    <a:lstStyle/>
                    <a:p>
                      <a:pPr algn="just">
                        <a:lnSpc>
                          <a:spcPct val="150000"/>
                        </a:lnSpc>
                      </a:pPr>
                      <a:r>
                        <a:rPr lang="uk-UA" sz="1200">
                          <a:effectLst/>
                        </a:rPr>
                        <a:t>13.</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r>
                        <a:rPr lang="uk-UA" sz="1200">
                          <a:effectLst/>
                        </a:rPr>
                        <a:t>Кого з чемпіонів, або призерів Олімпійських ігор  свого міста (області) Ви знаєте?</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547" marR="49547" marT="0" marB="0"/>
                </a:tc>
                <a:tc>
                  <a:txBody>
                    <a:bodyPr/>
                    <a:lstStyle/>
                    <a:p>
                      <a:pPr algn="ctr">
                        <a:lnSpc>
                          <a:spcPct val="150000"/>
                        </a:lnSpc>
                      </a:pPr>
                      <a:r>
                        <a:rPr lang="uk-UA" sz="1200">
                          <a:effectLst/>
                        </a:rPr>
                        <a:t>46,3</a:t>
                      </a:r>
                      <a:r>
                        <a:rPr lang="de-DE" sz="1200">
                          <a:effectLst/>
                        </a:rPr>
                        <a:t>±</a:t>
                      </a:r>
                      <a:r>
                        <a:rPr lang="uk-UA" sz="1200">
                          <a:effectLst/>
                        </a:rPr>
                        <a:t>8,2</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1712863215"/>
                  </a:ext>
                </a:extLst>
              </a:tr>
              <a:tr h="548947">
                <a:tc>
                  <a:txBody>
                    <a:bodyPr/>
                    <a:lstStyle/>
                    <a:p>
                      <a:pPr algn="just">
                        <a:lnSpc>
                          <a:spcPct val="150000"/>
                        </a:lnSpc>
                      </a:pPr>
                      <a:r>
                        <a:rPr lang="uk-UA" sz="1200">
                          <a:effectLst/>
                        </a:rPr>
                        <a:t>14.</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r>
                        <a:rPr lang="uk-UA" sz="1200">
                          <a:effectLst/>
                        </a:rPr>
                        <a:t>Чи знаєте Ви які фізичні якості потрібні  Вам у Вашому виді спорту ?</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547" marR="49547" marT="0" marB="0"/>
                </a:tc>
                <a:tc>
                  <a:txBody>
                    <a:bodyPr/>
                    <a:lstStyle/>
                    <a:p>
                      <a:pPr algn="ctr">
                        <a:lnSpc>
                          <a:spcPct val="150000"/>
                        </a:lnSpc>
                      </a:pPr>
                      <a:r>
                        <a:rPr lang="uk-UA" sz="1200">
                          <a:effectLst/>
                        </a:rPr>
                        <a:t>30,1</a:t>
                      </a:r>
                      <a:r>
                        <a:rPr lang="de-DE" sz="1200">
                          <a:effectLst/>
                        </a:rPr>
                        <a:t>±</a:t>
                      </a:r>
                      <a:r>
                        <a:rPr lang="uk-UA" sz="1200">
                          <a:effectLst/>
                        </a:rPr>
                        <a:t>5,5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892465719"/>
                  </a:ext>
                </a:extLst>
              </a:tr>
              <a:tr h="548947">
                <a:tc>
                  <a:txBody>
                    <a:bodyPr/>
                    <a:lstStyle/>
                    <a:p>
                      <a:pPr algn="just">
                        <a:lnSpc>
                          <a:spcPct val="150000"/>
                        </a:lnSpc>
                      </a:pPr>
                      <a:r>
                        <a:rPr lang="uk-UA" sz="1200">
                          <a:effectLst/>
                        </a:rPr>
                        <a:t>15.</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r>
                        <a:rPr lang="uk-UA" sz="1200">
                          <a:effectLst/>
                        </a:rPr>
                        <a:t>Чи знаєте Ви яким має бути режим спортсмена (сон, харчування, відпочинок)?</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547" marR="49547" marT="0" marB="0"/>
                </a:tc>
                <a:tc>
                  <a:txBody>
                    <a:bodyPr/>
                    <a:lstStyle/>
                    <a:p>
                      <a:pPr algn="ctr">
                        <a:lnSpc>
                          <a:spcPct val="150000"/>
                        </a:lnSpc>
                      </a:pPr>
                      <a:r>
                        <a:rPr lang="uk-UA" sz="1200">
                          <a:effectLst/>
                        </a:rPr>
                        <a:t>45,2</a:t>
                      </a:r>
                      <a:r>
                        <a:rPr lang="de-DE" sz="1200">
                          <a:effectLst/>
                        </a:rPr>
                        <a:t>±</a:t>
                      </a:r>
                      <a:r>
                        <a:rPr lang="uk-UA" sz="1200">
                          <a:effectLst/>
                        </a:rPr>
                        <a:t>7,9</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3714511248"/>
                  </a:ext>
                </a:extLst>
              </a:tr>
              <a:tr h="258756">
                <a:tc>
                  <a:txBody>
                    <a:bodyPr/>
                    <a:lstStyle/>
                    <a:p>
                      <a:pPr algn="just">
                        <a:lnSpc>
                          <a:spcPct val="150000"/>
                        </a:lnSpc>
                      </a:pPr>
                      <a:r>
                        <a:rPr lang="uk-UA" sz="1200">
                          <a:effectLst/>
                        </a:rPr>
                        <a:t> </a:t>
                      </a:r>
                      <a:endParaRPr lang="ru-UA" sz="120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tc>
                  <a:txBody>
                    <a:bodyPr/>
                    <a:lstStyle/>
                    <a:p>
                      <a:pPr algn="r"/>
                      <a:r>
                        <a:rPr lang="uk-UA" sz="1200">
                          <a:effectLst/>
                        </a:rPr>
                        <a:t>Середнє значення за всі запитання</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547" marR="49547" marT="0" marB="0"/>
                </a:tc>
                <a:tc>
                  <a:txBody>
                    <a:bodyPr/>
                    <a:lstStyle/>
                    <a:p>
                      <a:pPr algn="ctr">
                        <a:lnSpc>
                          <a:spcPct val="150000"/>
                        </a:lnSpc>
                      </a:pPr>
                      <a:r>
                        <a:rPr lang="uk-UA" sz="1200" dirty="0">
                          <a:effectLst/>
                        </a:rPr>
                        <a:t>29,05</a:t>
                      </a:r>
                      <a:r>
                        <a:rPr lang="de-DE" sz="1200" dirty="0">
                          <a:effectLst/>
                        </a:rPr>
                        <a:t>±</a:t>
                      </a:r>
                      <a:r>
                        <a:rPr lang="uk-UA" sz="1200" dirty="0">
                          <a:effectLst/>
                        </a:rPr>
                        <a:t>5,5</a:t>
                      </a:r>
                      <a:endParaRPr lang="ru-UA" sz="1200" dirty="0">
                        <a:effectLst/>
                        <a:latin typeface="Calibri" panose="020F0502020204030204" pitchFamily="34" charset="0"/>
                        <a:ea typeface="SimSun" panose="02010600030101010101" pitchFamily="2" charset="-122"/>
                        <a:cs typeface="Times New Roman" panose="02020603050405020304" pitchFamily="18" charset="0"/>
                      </a:endParaRPr>
                    </a:p>
                  </a:txBody>
                  <a:tcPr marL="49547" marR="49547" marT="0" marB="0"/>
                </a:tc>
                <a:extLst>
                  <a:ext uri="{0D108BD9-81ED-4DB2-BD59-A6C34878D82A}">
                    <a16:rowId xmlns:a16="http://schemas.microsoft.com/office/drawing/2014/main" val="2378044451"/>
                  </a:ext>
                </a:extLst>
              </a:tr>
            </a:tbl>
          </a:graphicData>
        </a:graphic>
      </p:graphicFrame>
      <p:sp>
        <p:nvSpPr>
          <p:cNvPr id="5" name="Rectangle 2">
            <a:extLst>
              <a:ext uri="{FF2B5EF4-FFF2-40B4-BE49-F238E27FC236}">
                <a16:creationId xmlns:a16="http://schemas.microsoft.com/office/drawing/2014/main" id="{8242AB8F-0C55-E7D2-41EC-86236287FE74}"/>
              </a:ext>
            </a:extLst>
          </p:cNvPr>
          <p:cNvSpPr>
            <a:spLocks noChangeArrowheads="1"/>
          </p:cNvSpPr>
          <p:nvPr/>
        </p:nvSpPr>
        <p:spPr bwMode="auto">
          <a:xfrm>
            <a:off x="3989388" y="2465435"/>
            <a:ext cx="15567270" cy="647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UA"/>
          </a:p>
        </p:txBody>
      </p:sp>
      <p:sp>
        <p:nvSpPr>
          <p:cNvPr id="6" name="Rectangle 3">
            <a:extLst>
              <a:ext uri="{FF2B5EF4-FFF2-40B4-BE49-F238E27FC236}">
                <a16:creationId xmlns:a16="http://schemas.microsoft.com/office/drawing/2014/main" id="{37AC00D5-BC11-BAEC-8901-DC9E42E96A75}"/>
              </a:ext>
            </a:extLst>
          </p:cNvPr>
          <p:cNvSpPr>
            <a:spLocks noChangeArrowheads="1"/>
          </p:cNvSpPr>
          <p:nvPr/>
        </p:nvSpPr>
        <p:spPr bwMode="auto">
          <a:xfrm>
            <a:off x="3989388" y="2922635"/>
            <a:ext cx="15567270" cy="647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UA"/>
          </a:p>
        </p:txBody>
      </p:sp>
      <p:sp>
        <p:nvSpPr>
          <p:cNvPr id="8" name="TextBox 7">
            <a:extLst>
              <a:ext uri="{FF2B5EF4-FFF2-40B4-BE49-F238E27FC236}">
                <a16:creationId xmlns:a16="http://schemas.microsoft.com/office/drawing/2014/main" id="{85AEC1A8-5008-22CD-F693-BDCFEDBD6140}"/>
              </a:ext>
            </a:extLst>
          </p:cNvPr>
          <p:cNvSpPr txBox="1"/>
          <p:nvPr/>
        </p:nvSpPr>
        <p:spPr>
          <a:xfrm>
            <a:off x="627018" y="111028"/>
            <a:ext cx="3840331" cy="1638910"/>
          </a:xfrm>
          <a:prstGeom prst="rect">
            <a:avLst/>
          </a:prstGeom>
          <a:noFill/>
        </p:spPr>
        <p:txBody>
          <a:bodyPr wrap="square">
            <a:spAutoFit/>
          </a:bodyPr>
          <a:lstStyle/>
          <a:p>
            <a:pPr indent="450215" algn="ctr">
              <a:lnSpc>
                <a:spcPct val="113000"/>
              </a:lnSpc>
            </a:pPr>
            <a:r>
              <a:rPr lang="uk-UA" sz="1800" dirty="0">
                <a:effectLst/>
                <a:ea typeface="SimSun" panose="02010600030101010101" pitchFamily="2" charset="-122"/>
                <a:cs typeface="Times New Roman" panose="02020603050405020304" pitchFamily="18" charset="0"/>
              </a:rPr>
              <a:t>Рівень обізнаності з </a:t>
            </a:r>
            <a:r>
              <a:rPr lang="uk-UA" sz="1800" dirty="0" err="1">
                <a:effectLst/>
                <a:ea typeface="SimSun" panose="02010600030101010101" pitchFamily="2" charset="-122"/>
                <a:cs typeface="Times New Roman" panose="02020603050405020304" pitchFamily="18" charset="0"/>
              </a:rPr>
              <a:t>олімпійскої</a:t>
            </a:r>
            <a:r>
              <a:rPr lang="uk-UA" sz="1800" dirty="0">
                <a:effectLst/>
                <a:ea typeface="SimSun" panose="02010600030101010101" pitchFamily="2" charset="-122"/>
                <a:cs typeface="Times New Roman" panose="02020603050405020304" pitchFamily="18" charset="0"/>
              </a:rPr>
              <a:t> тематики спортсменів 12-15 років ДЮСШ з питань олімпійської освіти в констатуючому експерименті </a:t>
            </a:r>
            <a:endParaRPr lang="ru-UA" sz="1800" dirty="0">
              <a:effectLst/>
              <a:ea typeface="SimSun" panose="02010600030101010101" pitchFamily="2" charset="-122"/>
              <a:cs typeface="Times New Roman" panose="02020603050405020304" pitchFamily="18" charset="0"/>
            </a:endParaRPr>
          </a:p>
          <a:p>
            <a:pPr indent="450215" algn="ctr">
              <a:lnSpc>
                <a:spcPct val="113000"/>
              </a:lnSpc>
            </a:pPr>
            <a:r>
              <a:rPr lang="uk-UA" sz="1800" dirty="0">
                <a:effectLst/>
                <a:ea typeface="SimSun" panose="02010600030101010101" pitchFamily="2" charset="-122"/>
                <a:cs typeface="Times New Roman" panose="02020603050405020304" pitchFamily="18" charset="0"/>
              </a:rPr>
              <a:t>(правильні відповіді %,  </a:t>
            </a:r>
            <a:r>
              <a:rPr lang="de-DE" sz="1800" dirty="0" err="1">
                <a:effectLst/>
                <a:ea typeface="SimSun" panose="02010600030101010101" pitchFamily="2" charset="-122"/>
                <a:cs typeface="Times New Roman" panose="02020603050405020304" pitchFamily="18" charset="0"/>
              </a:rPr>
              <a:t>n</a:t>
            </a:r>
            <a:r>
              <a:rPr lang="uk-UA" sz="1800" dirty="0">
                <a:effectLst/>
                <a:ea typeface="SimSun" panose="02010600030101010101" pitchFamily="2" charset="-122"/>
                <a:cs typeface="Times New Roman" panose="02020603050405020304" pitchFamily="18" charset="0"/>
              </a:rPr>
              <a:t>= 45).</a:t>
            </a:r>
            <a:endParaRPr lang="ru-UA" sz="1800" dirty="0">
              <a:effectLst/>
              <a:ea typeface="SimSun" panose="02010600030101010101" pitchFamily="2" charset="-122"/>
              <a:cs typeface="Times New Roman" panose="02020603050405020304" pitchFamily="18" charset="0"/>
            </a:endParaRPr>
          </a:p>
        </p:txBody>
      </p:sp>
      <p:pic>
        <p:nvPicPr>
          <p:cNvPr id="10" name="Рисунок 9">
            <a:extLst>
              <a:ext uri="{FF2B5EF4-FFF2-40B4-BE49-F238E27FC236}">
                <a16:creationId xmlns:a16="http://schemas.microsoft.com/office/drawing/2014/main" id="{79604811-5E65-536B-D676-4038E54C4F47}"/>
              </a:ext>
            </a:extLst>
          </p:cNvPr>
          <p:cNvPicPr>
            <a:picLocks noChangeAspect="1"/>
          </p:cNvPicPr>
          <p:nvPr/>
        </p:nvPicPr>
        <p:blipFill>
          <a:blip r:embed="rId2"/>
          <a:stretch>
            <a:fillRect/>
          </a:stretch>
        </p:blipFill>
        <p:spPr>
          <a:xfrm>
            <a:off x="1136550" y="2030915"/>
            <a:ext cx="3030501" cy="4707574"/>
          </a:xfrm>
          <a:prstGeom prst="rect">
            <a:avLst/>
          </a:prstGeom>
        </p:spPr>
      </p:pic>
    </p:spTree>
    <p:extLst>
      <p:ext uri="{BB962C8B-B14F-4D97-AF65-F5344CB8AC3E}">
        <p14:creationId xmlns:p14="http://schemas.microsoft.com/office/powerpoint/2010/main" val="1065443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a16:creationId xmlns:a16="http://schemas.microsoft.com/office/drawing/2014/main" id="{6B95477B-ECAB-0508-7C49-41C58AE43EAC}"/>
              </a:ext>
            </a:extLst>
          </p:cNvPr>
          <p:cNvGraphicFramePr>
            <a:graphicFrameLocks noGrp="1"/>
          </p:cNvGraphicFramePr>
          <p:nvPr>
            <p:ph idx="1"/>
            <p:extLst>
              <p:ext uri="{D42A27DB-BD31-4B8C-83A1-F6EECF244321}">
                <p14:modId xmlns:p14="http://schemas.microsoft.com/office/powerpoint/2010/main" val="3133736568"/>
              </p:ext>
            </p:extLst>
          </p:nvPr>
        </p:nvGraphicFramePr>
        <p:xfrm>
          <a:off x="-1" y="27904"/>
          <a:ext cx="8540930" cy="6830095"/>
        </p:xfrm>
        <a:graphic>
          <a:graphicData uri="http://schemas.openxmlformats.org/drawingml/2006/table">
            <a:tbl>
              <a:tblPr firstRow="1" firstCol="1" bandRow="1">
                <a:tableStyleId>{5C22544A-7EE6-4342-B048-85BDC9FD1C3A}</a:tableStyleId>
              </a:tblPr>
              <a:tblGrid>
                <a:gridCol w="141286">
                  <a:extLst>
                    <a:ext uri="{9D8B030D-6E8A-4147-A177-3AD203B41FA5}">
                      <a16:colId xmlns:a16="http://schemas.microsoft.com/office/drawing/2014/main" val="3887298084"/>
                    </a:ext>
                  </a:extLst>
                </a:gridCol>
                <a:gridCol w="5432584">
                  <a:extLst>
                    <a:ext uri="{9D8B030D-6E8A-4147-A177-3AD203B41FA5}">
                      <a16:colId xmlns:a16="http://schemas.microsoft.com/office/drawing/2014/main" val="1761961267"/>
                    </a:ext>
                  </a:extLst>
                </a:gridCol>
                <a:gridCol w="593412">
                  <a:extLst>
                    <a:ext uri="{9D8B030D-6E8A-4147-A177-3AD203B41FA5}">
                      <a16:colId xmlns:a16="http://schemas.microsoft.com/office/drawing/2014/main" val="2781707979"/>
                    </a:ext>
                  </a:extLst>
                </a:gridCol>
                <a:gridCol w="593412">
                  <a:extLst>
                    <a:ext uri="{9D8B030D-6E8A-4147-A177-3AD203B41FA5}">
                      <a16:colId xmlns:a16="http://schemas.microsoft.com/office/drawing/2014/main" val="2655442912"/>
                    </a:ext>
                  </a:extLst>
                </a:gridCol>
                <a:gridCol w="593412">
                  <a:extLst>
                    <a:ext uri="{9D8B030D-6E8A-4147-A177-3AD203B41FA5}">
                      <a16:colId xmlns:a16="http://schemas.microsoft.com/office/drawing/2014/main" val="1200404366"/>
                    </a:ext>
                  </a:extLst>
                </a:gridCol>
                <a:gridCol w="593412">
                  <a:extLst>
                    <a:ext uri="{9D8B030D-6E8A-4147-A177-3AD203B41FA5}">
                      <a16:colId xmlns:a16="http://schemas.microsoft.com/office/drawing/2014/main" val="2716978905"/>
                    </a:ext>
                  </a:extLst>
                </a:gridCol>
                <a:gridCol w="593412">
                  <a:extLst>
                    <a:ext uri="{9D8B030D-6E8A-4147-A177-3AD203B41FA5}">
                      <a16:colId xmlns:a16="http://schemas.microsoft.com/office/drawing/2014/main" val="2474555132"/>
                    </a:ext>
                  </a:extLst>
                </a:gridCol>
              </a:tblGrid>
              <a:tr h="230480">
                <a:tc>
                  <a:txBody>
                    <a:bodyPr/>
                    <a:lstStyle/>
                    <a:p>
                      <a:r>
                        <a:rPr lang="uk-UA" sz="800">
                          <a:effectLst/>
                        </a:rPr>
                        <a:t>№</a:t>
                      </a:r>
                      <a:endParaRPr lang="ru-UA"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pPr algn="ctr"/>
                      <a:r>
                        <a:rPr lang="de-DE" sz="1200">
                          <a:effectLst/>
                        </a:rPr>
                        <a:t>Твердження</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1</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2</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3</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4</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5</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extLst>
                  <a:ext uri="{0D108BD9-81ED-4DB2-BD59-A6C34878D82A}">
                    <a16:rowId xmlns:a16="http://schemas.microsoft.com/office/drawing/2014/main" val="2919606955"/>
                  </a:ext>
                </a:extLst>
              </a:tr>
              <a:tr h="691442">
                <a:tc>
                  <a:txBody>
                    <a:bodyPr/>
                    <a:lstStyle/>
                    <a:p>
                      <a:r>
                        <a:rPr lang="uk-UA" sz="800">
                          <a:effectLst/>
                        </a:rPr>
                        <a:t>1</a:t>
                      </a:r>
                      <a:endParaRPr lang="ru-UA"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dirty="0">
                          <a:effectLst/>
                        </a:rPr>
                        <a:t>Пріоритет керівництва ДЮСШ надається виключно спортивному результату, а не виховному процесу (включно з ОО).</a:t>
                      </a:r>
                      <a:endParaRPr lang="ru-UA"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extLst>
                  <a:ext uri="{0D108BD9-81ED-4DB2-BD59-A6C34878D82A}">
                    <a16:rowId xmlns:a16="http://schemas.microsoft.com/office/drawing/2014/main" val="3934042594"/>
                  </a:ext>
                </a:extLst>
              </a:tr>
              <a:tr h="674577">
                <a:tc>
                  <a:txBody>
                    <a:bodyPr/>
                    <a:lstStyle/>
                    <a:p>
                      <a:r>
                        <a:rPr lang="uk-UA" sz="800">
                          <a:effectLst/>
                        </a:rPr>
                        <a:t>2</a:t>
                      </a:r>
                      <a:endParaRPr lang="ru-UA"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Відсутність чітко виділених годин у навчальних планах для проведення "Олімпійських уроків" чи бесід.</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extLst>
                  <a:ext uri="{0D108BD9-81ED-4DB2-BD59-A6C34878D82A}">
                    <a16:rowId xmlns:a16="http://schemas.microsoft.com/office/drawing/2014/main" val="751222250"/>
                  </a:ext>
                </a:extLst>
              </a:tr>
              <a:tr h="691442">
                <a:tc>
                  <a:txBody>
                    <a:bodyPr/>
                    <a:lstStyle/>
                    <a:p>
                      <a:r>
                        <a:rPr lang="uk-UA" sz="800">
                          <a:effectLst/>
                        </a:rPr>
                        <a:t>3</a:t>
                      </a:r>
                      <a:endParaRPr lang="ru-UA"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Недостатнє фінансування на придбання методичних матеріалів, символіки та організацію тематичних заходів (екскурсії, вікторини).</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extLst>
                  <a:ext uri="{0D108BD9-81ED-4DB2-BD59-A6C34878D82A}">
                    <a16:rowId xmlns:a16="http://schemas.microsoft.com/office/drawing/2014/main" val="2098975006"/>
                  </a:ext>
                </a:extLst>
              </a:tr>
              <a:tr h="674577">
                <a:tc>
                  <a:txBody>
                    <a:bodyPr/>
                    <a:lstStyle/>
                    <a:p>
                      <a:r>
                        <a:rPr lang="uk-UA" sz="800">
                          <a:effectLst/>
                        </a:rPr>
                        <a:t>4</a:t>
                      </a:r>
                      <a:endParaRPr lang="ru-UA"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Негативний вплив військових дій (тривоги, обмеження на масові заходи) ускладнює проведення очних занять з ОО).</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extLst>
                  <a:ext uri="{0D108BD9-81ED-4DB2-BD59-A6C34878D82A}">
                    <a16:rowId xmlns:a16="http://schemas.microsoft.com/office/drawing/2014/main" val="1070381157"/>
                  </a:ext>
                </a:extLst>
              </a:tr>
              <a:tr h="674577">
                <a:tc>
                  <a:txBody>
                    <a:bodyPr/>
                    <a:lstStyle/>
                    <a:p>
                      <a:r>
                        <a:rPr lang="uk-UA" sz="800">
                          <a:effectLst/>
                        </a:rPr>
                        <a:t>5</a:t>
                      </a:r>
                      <a:endParaRPr lang="ru-UA"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Відсутність адаптованих методичних посібників з ОО, спеціально розроблених для Вашого виду спорту.</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extLst>
                  <a:ext uri="{0D108BD9-81ED-4DB2-BD59-A6C34878D82A}">
                    <a16:rowId xmlns:a16="http://schemas.microsoft.com/office/drawing/2014/main" val="1165395438"/>
                  </a:ext>
                </a:extLst>
              </a:tr>
              <a:tr h="460962">
                <a:tc>
                  <a:txBody>
                    <a:bodyPr/>
                    <a:lstStyle/>
                    <a:p>
                      <a:r>
                        <a:rPr lang="uk-UA" sz="800">
                          <a:effectLst/>
                        </a:rPr>
                        <a:t>6</a:t>
                      </a:r>
                      <a:endParaRPr lang="ru-UA"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Чи мають спортсмени засвоювати олімпійські цінності (повага, чесна гра).</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extLst>
                  <a:ext uri="{0D108BD9-81ED-4DB2-BD59-A6C34878D82A}">
                    <a16:rowId xmlns:a16="http://schemas.microsoft.com/office/drawing/2014/main" val="3871973688"/>
                  </a:ext>
                </a:extLst>
              </a:tr>
              <a:tr h="674577">
                <a:tc>
                  <a:txBody>
                    <a:bodyPr/>
                    <a:lstStyle/>
                    <a:p>
                      <a:r>
                        <a:rPr lang="uk-UA" sz="800">
                          <a:effectLst/>
                        </a:rPr>
                        <a:t>7</a:t>
                      </a:r>
                      <a:endParaRPr lang="ru-UA"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Тренерський склад не має достатньої спеціалізованої підготовки з Олімпійської освіти (брак курсів, семінарів).</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extLst>
                  <a:ext uri="{0D108BD9-81ED-4DB2-BD59-A6C34878D82A}">
                    <a16:rowId xmlns:a16="http://schemas.microsoft.com/office/drawing/2014/main" val="3504912084"/>
                  </a:ext>
                </a:extLst>
              </a:tr>
              <a:tr h="691442">
                <a:tc>
                  <a:txBody>
                    <a:bodyPr/>
                    <a:lstStyle/>
                    <a:p>
                      <a:r>
                        <a:rPr lang="uk-UA" sz="800">
                          <a:effectLst/>
                        </a:rPr>
                        <a:t>8</a:t>
                      </a:r>
                      <a:endParaRPr lang="ru-UA"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Через високе тренувальне навантаження та низьку оплату праці тренери не мають часу/мотивації розробляти та проводити додаткові освітні заходи.</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extLst>
                  <a:ext uri="{0D108BD9-81ED-4DB2-BD59-A6C34878D82A}">
                    <a16:rowId xmlns:a16="http://schemas.microsoft.com/office/drawing/2014/main" val="2539531430"/>
                  </a:ext>
                </a:extLst>
              </a:tr>
              <a:tr h="674577">
                <a:tc>
                  <a:txBody>
                    <a:bodyPr/>
                    <a:lstStyle/>
                    <a:p>
                      <a:r>
                        <a:rPr lang="uk-UA" sz="800">
                          <a:effectLst/>
                        </a:rPr>
                        <a:t>9</a:t>
                      </a:r>
                      <a:endParaRPr lang="ru-UA"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Серед тренерів присутній опір інноваціям або думка, що ОО є "зайвою" витратою тренувального часу.</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extLst>
                  <a:ext uri="{0D108BD9-81ED-4DB2-BD59-A6C34878D82A}">
                    <a16:rowId xmlns:a16="http://schemas.microsoft.com/office/drawing/2014/main" val="56185271"/>
                  </a:ext>
                </a:extLst>
              </a:tr>
              <a:tr h="691442">
                <a:tc>
                  <a:txBody>
                    <a:bodyPr/>
                    <a:lstStyle/>
                    <a:p>
                      <a:r>
                        <a:rPr lang="uk-UA" sz="800">
                          <a:effectLst/>
                        </a:rPr>
                        <a:t>10</a:t>
                      </a:r>
                      <a:endParaRPr lang="ru-UA"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ОО в основному проводиться однією-двома особами (наприклад, методистом), а не інтегрована у роботу кожного тренера.</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a:effectLst/>
                        </a:rPr>
                        <a:t> </a:t>
                      </a:r>
                      <a:endParaRPr lang="ru-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tc>
                  <a:txBody>
                    <a:bodyPr/>
                    <a:lstStyle/>
                    <a:p>
                      <a:r>
                        <a:rPr lang="uk-UA" sz="1200" dirty="0">
                          <a:effectLst/>
                        </a:rPr>
                        <a:t> </a:t>
                      </a:r>
                      <a:endParaRPr lang="ru-UA"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123" marR="51123" marT="0" marB="0"/>
                </a:tc>
                <a:extLst>
                  <a:ext uri="{0D108BD9-81ED-4DB2-BD59-A6C34878D82A}">
                    <a16:rowId xmlns:a16="http://schemas.microsoft.com/office/drawing/2014/main" val="266347733"/>
                  </a:ext>
                </a:extLst>
              </a:tr>
            </a:tbl>
          </a:graphicData>
        </a:graphic>
      </p:graphicFrame>
      <p:sp>
        <p:nvSpPr>
          <p:cNvPr id="5" name="Rectangle 1">
            <a:extLst>
              <a:ext uri="{FF2B5EF4-FFF2-40B4-BE49-F238E27FC236}">
                <a16:creationId xmlns:a16="http://schemas.microsoft.com/office/drawing/2014/main" id="{7D7B3604-0660-B2AA-B788-55B8A86C00E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UA"/>
          </a:p>
        </p:txBody>
      </p:sp>
      <p:sp>
        <p:nvSpPr>
          <p:cNvPr id="7" name="TextBox 6">
            <a:extLst>
              <a:ext uri="{FF2B5EF4-FFF2-40B4-BE49-F238E27FC236}">
                <a16:creationId xmlns:a16="http://schemas.microsoft.com/office/drawing/2014/main" id="{65B2F5A2-8600-CBA9-29FC-45002564BC97}"/>
              </a:ext>
            </a:extLst>
          </p:cNvPr>
          <p:cNvSpPr txBox="1"/>
          <p:nvPr/>
        </p:nvSpPr>
        <p:spPr>
          <a:xfrm>
            <a:off x="8691153" y="1254034"/>
            <a:ext cx="3350623" cy="3970318"/>
          </a:xfrm>
          <a:prstGeom prst="rect">
            <a:avLst/>
          </a:prstGeom>
          <a:noFill/>
        </p:spPr>
        <p:txBody>
          <a:bodyPr wrap="square">
            <a:spAutoFit/>
          </a:bodyPr>
          <a:lstStyle/>
          <a:p>
            <a:pPr algn="ctr"/>
            <a:r>
              <a:rPr lang="uk-UA" sz="1800" b="0" dirty="0">
                <a:effectLst/>
                <a:latin typeface="Times New Roman" panose="02020603050405020304" pitchFamily="18" charset="0"/>
                <a:ea typeface="Times New Roman" panose="02020603050405020304" pitchFamily="18" charset="0"/>
              </a:rPr>
              <a:t>Анкета для керівництва та педагогічного складу ДЮСШ.</a:t>
            </a:r>
            <a:endParaRPr lang="ru-UA" sz="2800" b="1" dirty="0">
              <a:effectLst/>
              <a:latin typeface="Times New Roman" panose="02020603050405020304" pitchFamily="18" charset="0"/>
              <a:ea typeface="Times New Roman" panose="02020603050405020304" pitchFamily="18" charset="0"/>
            </a:endParaRPr>
          </a:p>
          <a:p>
            <a:r>
              <a:rPr lang="uk-UA" sz="1800" b="1" dirty="0">
                <a:effectLst/>
                <a:latin typeface="Times New Roman" panose="02020603050405020304" pitchFamily="18" charset="0"/>
                <a:ea typeface="Times New Roman" panose="02020603050405020304" pitchFamily="18" charset="0"/>
              </a:rPr>
              <a:t>Інструкція:</a:t>
            </a:r>
            <a:r>
              <a:rPr lang="uk-UA" sz="1800" dirty="0">
                <a:effectLst/>
                <a:latin typeface="Times New Roman" panose="02020603050405020304" pitchFamily="18" charset="0"/>
                <a:ea typeface="Times New Roman" panose="02020603050405020304" pitchFamily="18" charset="0"/>
              </a:rPr>
              <a:t> Оцініть ступінь Вашої згоди з наведеними нижче твердженнями, використовуючи шкалу від 1 до 5, де:</a:t>
            </a:r>
            <a:endParaRPr lang="ru-UA" sz="1800" dirty="0">
              <a:effectLst/>
              <a:latin typeface="Times New Roman" panose="02020603050405020304" pitchFamily="18" charset="0"/>
              <a:ea typeface="Times New Roman" panose="02020603050405020304" pitchFamily="18" charset="0"/>
            </a:endParaRPr>
          </a:p>
          <a:p>
            <a:pPr algn="just"/>
            <a:r>
              <a:rPr lang="uk-UA" sz="1800" b="1" dirty="0">
                <a:effectLst/>
                <a:latin typeface="Times New Roman" panose="02020603050405020304" pitchFamily="18" charset="0"/>
                <a:ea typeface="Times New Roman" panose="02020603050405020304" pitchFamily="18" charset="0"/>
              </a:rPr>
              <a:t>1</a:t>
            </a:r>
            <a:r>
              <a:rPr lang="uk-UA" sz="1800" dirty="0">
                <a:effectLst/>
                <a:latin typeface="Times New Roman" panose="02020603050405020304" pitchFamily="18" charset="0"/>
                <a:ea typeface="Times New Roman" panose="02020603050405020304" pitchFamily="18" charset="0"/>
              </a:rPr>
              <a:t> — категорично не згоден (проблема відсутня)</a:t>
            </a:r>
            <a:endParaRPr lang="ru-UA" sz="1800" dirty="0">
              <a:effectLst/>
              <a:latin typeface="Times New Roman" panose="02020603050405020304" pitchFamily="18" charset="0"/>
              <a:ea typeface="Times New Roman" panose="02020603050405020304" pitchFamily="18" charset="0"/>
            </a:endParaRPr>
          </a:p>
          <a:p>
            <a:pPr algn="just"/>
            <a:r>
              <a:rPr lang="uk-UA" sz="1800" b="1" dirty="0">
                <a:effectLst/>
                <a:latin typeface="Times New Roman" panose="02020603050405020304" pitchFamily="18" charset="0"/>
                <a:ea typeface="Times New Roman" panose="02020603050405020304" pitchFamily="18" charset="0"/>
              </a:rPr>
              <a:t>2</a:t>
            </a:r>
            <a:r>
              <a:rPr lang="uk-UA" sz="1800" dirty="0">
                <a:effectLst/>
                <a:latin typeface="Times New Roman" panose="02020603050405020304" pitchFamily="18" charset="0"/>
                <a:ea typeface="Times New Roman" panose="02020603050405020304" pitchFamily="18" charset="0"/>
              </a:rPr>
              <a:t> — швидше не згоден</a:t>
            </a:r>
            <a:endParaRPr lang="ru-UA" sz="1800" dirty="0">
              <a:effectLst/>
              <a:latin typeface="Times New Roman" panose="02020603050405020304" pitchFamily="18" charset="0"/>
              <a:ea typeface="Times New Roman" panose="02020603050405020304" pitchFamily="18" charset="0"/>
            </a:endParaRPr>
          </a:p>
          <a:p>
            <a:pPr algn="just"/>
            <a:r>
              <a:rPr lang="uk-UA" sz="1800" b="1" dirty="0">
                <a:effectLst/>
                <a:latin typeface="Times New Roman" panose="02020603050405020304" pitchFamily="18" charset="0"/>
                <a:ea typeface="Times New Roman" panose="02020603050405020304" pitchFamily="18" charset="0"/>
              </a:rPr>
              <a:t>3</a:t>
            </a:r>
            <a:r>
              <a:rPr lang="uk-UA" sz="1800" dirty="0">
                <a:effectLst/>
                <a:latin typeface="Times New Roman" panose="02020603050405020304" pitchFamily="18" charset="0"/>
                <a:ea typeface="Times New Roman" panose="02020603050405020304" pitchFamily="18" charset="0"/>
              </a:rPr>
              <a:t> — важко сказати / нейтрально</a:t>
            </a:r>
            <a:endParaRPr lang="ru-UA" sz="1800" dirty="0">
              <a:effectLst/>
              <a:latin typeface="Times New Roman" panose="02020603050405020304" pitchFamily="18" charset="0"/>
              <a:ea typeface="Times New Roman" panose="02020603050405020304" pitchFamily="18" charset="0"/>
            </a:endParaRPr>
          </a:p>
          <a:p>
            <a:pPr algn="just"/>
            <a:r>
              <a:rPr lang="uk-UA" sz="1800" b="1" dirty="0">
                <a:effectLst/>
                <a:latin typeface="Times New Roman" panose="02020603050405020304" pitchFamily="18" charset="0"/>
                <a:ea typeface="Times New Roman" panose="02020603050405020304" pitchFamily="18" charset="0"/>
              </a:rPr>
              <a:t>4</a:t>
            </a:r>
            <a:r>
              <a:rPr lang="uk-UA" sz="1800" dirty="0">
                <a:effectLst/>
                <a:latin typeface="Times New Roman" panose="02020603050405020304" pitchFamily="18" charset="0"/>
                <a:ea typeface="Times New Roman" panose="02020603050405020304" pitchFamily="18" charset="0"/>
              </a:rPr>
              <a:t> — швидше згоден</a:t>
            </a:r>
            <a:endParaRPr lang="ru-UA" sz="1800" dirty="0">
              <a:effectLst/>
              <a:latin typeface="Times New Roman" panose="02020603050405020304" pitchFamily="18" charset="0"/>
              <a:ea typeface="Times New Roman" panose="02020603050405020304" pitchFamily="18" charset="0"/>
            </a:endParaRPr>
          </a:p>
          <a:p>
            <a:pPr algn="just"/>
            <a:r>
              <a:rPr lang="uk-UA" sz="1800" b="1" dirty="0">
                <a:effectLst/>
                <a:latin typeface="Times New Roman" panose="02020603050405020304" pitchFamily="18" charset="0"/>
                <a:ea typeface="Times New Roman" panose="02020603050405020304" pitchFamily="18" charset="0"/>
              </a:rPr>
              <a:t>5</a:t>
            </a:r>
            <a:r>
              <a:rPr lang="uk-UA" sz="1800" dirty="0">
                <a:effectLst/>
                <a:latin typeface="Times New Roman" panose="02020603050405020304" pitchFamily="18" charset="0"/>
                <a:ea typeface="Times New Roman" panose="02020603050405020304" pitchFamily="18" charset="0"/>
              </a:rPr>
              <a:t> — повністю згоден (проблема є критичною)</a:t>
            </a:r>
            <a:endParaRPr lang="ru-U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64032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6E6C511-0D49-9347-B14C-C05D81AA2DC5}"/>
              </a:ext>
            </a:extLst>
          </p:cNvPr>
          <p:cNvSpPr txBox="1"/>
          <p:nvPr/>
        </p:nvSpPr>
        <p:spPr>
          <a:xfrm>
            <a:off x="3045823" y="101057"/>
            <a:ext cx="6100354" cy="954107"/>
          </a:xfrm>
          <a:prstGeom prst="rect">
            <a:avLst/>
          </a:prstGeom>
          <a:noFill/>
        </p:spPr>
        <p:txBody>
          <a:bodyPr wrap="square">
            <a:spAutoFit/>
          </a:bodyPr>
          <a:lstStyle/>
          <a:p>
            <a:pPr algn="ctr"/>
            <a:r>
              <a:rPr lang="uk-UA" sz="1800" dirty="0">
                <a:solidFill>
                  <a:srgbClr val="000000"/>
                </a:solidFill>
                <a:effectLst/>
                <a:ea typeface="Times New Roman" panose="02020603050405020304" pitchFamily="18" charset="0"/>
              </a:rPr>
              <a:t>Модель </a:t>
            </a:r>
            <a:r>
              <a:rPr lang="uk-UA" sz="1800" dirty="0">
                <a:effectLst/>
                <a:ea typeface="Times New Roman" panose="02020603050405020304" pitchFamily="18" charset="0"/>
              </a:rPr>
              <a:t>впровадження олімпійської освіти (</a:t>
            </a:r>
            <a:r>
              <a:rPr lang="uk-UA" sz="1800" dirty="0">
                <a:solidFill>
                  <a:srgbClr val="000000"/>
                </a:solidFill>
                <a:effectLst/>
                <a:ea typeface="Times New Roman" panose="02020603050405020304" pitchFamily="18" charset="0"/>
              </a:rPr>
              <a:t>форм та заходів) у навчально-виховний процес ДЮСШ</a:t>
            </a:r>
            <a:endParaRPr lang="ru-UA" sz="1800" dirty="0">
              <a:effectLst/>
              <a:ea typeface="Times New Roman" panose="02020603050405020304" pitchFamily="18" charset="0"/>
            </a:endParaRPr>
          </a:p>
          <a:p>
            <a:pPr algn="ctr"/>
            <a:r>
              <a:rPr lang="uk-UA" sz="2000" dirty="0">
                <a:solidFill>
                  <a:srgbClr val="000000"/>
                </a:solidFill>
                <a:effectLst/>
                <a:latin typeface="Times New Roman" panose="02020603050405020304" pitchFamily="18" charset="0"/>
                <a:ea typeface="Times New Roman" panose="02020603050405020304" pitchFamily="18" charset="0"/>
              </a:rPr>
              <a:t> </a:t>
            </a:r>
            <a:endParaRPr lang="ru-UA" sz="1800" dirty="0">
              <a:effectLst/>
              <a:latin typeface="Times New Roman" panose="02020603050405020304" pitchFamily="18" charset="0"/>
              <a:ea typeface="Times New Roman" panose="02020603050405020304" pitchFamily="18" charset="0"/>
            </a:endParaRPr>
          </a:p>
        </p:txBody>
      </p:sp>
      <p:graphicFrame>
        <p:nvGraphicFramePr>
          <p:cNvPr id="9" name="Объект 8">
            <a:extLst>
              <a:ext uri="{FF2B5EF4-FFF2-40B4-BE49-F238E27FC236}">
                <a16:creationId xmlns:a16="http://schemas.microsoft.com/office/drawing/2014/main" id="{287D3961-33E1-1CD8-526A-1D38DB78D68D}"/>
              </a:ext>
            </a:extLst>
          </p:cNvPr>
          <p:cNvGraphicFramePr>
            <a:graphicFrameLocks noGrp="1"/>
          </p:cNvGraphicFramePr>
          <p:nvPr>
            <p:ph idx="1"/>
            <p:extLst>
              <p:ext uri="{D42A27DB-BD31-4B8C-83A1-F6EECF244321}">
                <p14:modId xmlns:p14="http://schemas.microsoft.com/office/powerpoint/2010/main" val="1201462398"/>
              </p:ext>
            </p:extLst>
          </p:nvPr>
        </p:nvGraphicFramePr>
        <p:xfrm>
          <a:off x="0" y="822960"/>
          <a:ext cx="12192000" cy="5914972"/>
        </p:xfrm>
        <a:graphic>
          <a:graphicData uri="http://schemas.openxmlformats.org/drawingml/2006/table">
            <a:tbl>
              <a:tblPr>
                <a:tableStyleId>{5C22544A-7EE6-4342-B048-85BDC9FD1C3A}</a:tableStyleId>
              </a:tblPr>
              <a:tblGrid>
                <a:gridCol w="693043">
                  <a:extLst>
                    <a:ext uri="{9D8B030D-6E8A-4147-A177-3AD203B41FA5}">
                      <a16:colId xmlns:a16="http://schemas.microsoft.com/office/drawing/2014/main" val="4154406601"/>
                    </a:ext>
                  </a:extLst>
                </a:gridCol>
                <a:gridCol w="3121256">
                  <a:extLst>
                    <a:ext uri="{9D8B030D-6E8A-4147-A177-3AD203B41FA5}">
                      <a16:colId xmlns:a16="http://schemas.microsoft.com/office/drawing/2014/main" val="517245978"/>
                    </a:ext>
                  </a:extLst>
                </a:gridCol>
                <a:gridCol w="5182555">
                  <a:extLst>
                    <a:ext uri="{9D8B030D-6E8A-4147-A177-3AD203B41FA5}">
                      <a16:colId xmlns:a16="http://schemas.microsoft.com/office/drawing/2014/main" val="431000568"/>
                    </a:ext>
                  </a:extLst>
                </a:gridCol>
                <a:gridCol w="3195146">
                  <a:extLst>
                    <a:ext uri="{9D8B030D-6E8A-4147-A177-3AD203B41FA5}">
                      <a16:colId xmlns:a16="http://schemas.microsoft.com/office/drawing/2014/main" val="1877879902"/>
                    </a:ext>
                  </a:extLst>
                </a:gridCol>
              </a:tblGrid>
              <a:tr h="168761">
                <a:tc>
                  <a:txBody>
                    <a:bodyPr/>
                    <a:lstStyle/>
                    <a:p>
                      <a:pPr algn="ctr"/>
                      <a:r>
                        <a:rPr lang="uk-UA" sz="1200">
                          <a:effectLst/>
                        </a:rPr>
                        <a:t>№</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pPr algn="ctr"/>
                      <a:r>
                        <a:rPr lang="uk-UA" sz="1200">
                          <a:effectLst/>
                        </a:rPr>
                        <a:t>Форма</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pPr algn="ctr"/>
                      <a:r>
                        <a:rPr lang="uk-UA" sz="1200">
                          <a:effectLst/>
                        </a:rPr>
                        <a:t>Захід</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pPr algn="ctr"/>
                      <a:r>
                        <a:rPr lang="uk-UA" sz="1200">
                          <a:effectLst/>
                        </a:rPr>
                        <a:t>Період проведення</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extLst>
                  <a:ext uri="{0D108BD9-81ED-4DB2-BD59-A6C34878D82A}">
                    <a16:rowId xmlns:a16="http://schemas.microsoft.com/office/drawing/2014/main" val="453685223"/>
                  </a:ext>
                </a:extLst>
              </a:tr>
              <a:tr h="486015">
                <a:tc>
                  <a:txBody>
                    <a:bodyPr/>
                    <a:lstStyle/>
                    <a:p>
                      <a:pPr algn="ctr"/>
                      <a:r>
                        <a:rPr lang="uk-UA" sz="1200" dirty="0">
                          <a:effectLst/>
                        </a:rPr>
                        <a:t>1</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Навчально-тренувальні заняття </a:t>
                      </a:r>
                      <a:endParaRPr lang="ru-UA" sz="1200" dirty="0">
                        <a:effectLst/>
                      </a:endParaRPr>
                    </a:p>
                    <a:p>
                      <a:r>
                        <a:rPr lang="uk-UA" sz="1200" dirty="0">
                          <a:effectLst/>
                        </a:rPr>
                        <a:t> </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«Олімпійська розминка», ««5 хвилин про Олімпійський рух»</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По вівторках, на початку, або в кінці тренування (5-10хв.)</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extLst>
                  <a:ext uri="{0D108BD9-81ED-4DB2-BD59-A6C34878D82A}">
                    <a16:rowId xmlns:a16="http://schemas.microsoft.com/office/drawing/2014/main" val="3810815422"/>
                  </a:ext>
                </a:extLst>
              </a:tr>
              <a:tr h="496098">
                <a:tc>
                  <a:txBody>
                    <a:bodyPr/>
                    <a:lstStyle/>
                    <a:p>
                      <a:pPr algn="ctr"/>
                      <a:r>
                        <a:rPr lang="uk-UA" sz="1200">
                          <a:effectLst/>
                        </a:rPr>
                        <a:t>2</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Художньо-спортивні свята</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 «Ігри патріотів», «Мала Олімпіада»</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На початку підготовчих  чи відновлюваних періодів</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extLst>
                  <a:ext uri="{0D108BD9-81ED-4DB2-BD59-A6C34878D82A}">
                    <a16:rowId xmlns:a16="http://schemas.microsoft.com/office/drawing/2014/main" val="2919457530"/>
                  </a:ext>
                </a:extLst>
              </a:tr>
              <a:tr h="364510">
                <a:tc>
                  <a:txBody>
                    <a:bodyPr/>
                    <a:lstStyle/>
                    <a:p>
                      <a:pPr algn="ctr"/>
                      <a:r>
                        <a:rPr lang="uk-UA" sz="1200">
                          <a:effectLst/>
                        </a:rPr>
                        <a:t>3</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Художні проекти</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конкурс малюнку на олімпійську тематику«Символіка олімпіади»</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 На протязі року</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extLst>
                  <a:ext uri="{0D108BD9-81ED-4DB2-BD59-A6C34878D82A}">
                    <a16:rowId xmlns:a16="http://schemas.microsoft.com/office/drawing/2014/main" val="1891522530"/>
                  </a:ext>
                </a:extLst>
              </a:tr>
              <a:tr h="972031">
                <a:tc>
                  <a:txBody>
                    <a:bodyPr/>
                    <a:lstStyle/>
                    <a:p>
                      <a:pPr algn="ctr"/>
                      <a:r>
                        <a:rPr lang="uk-UA" sz="1200">
                          <a:effectLst/>
                        </a:rPr>
                        <a:t>4</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Олімпійський урок </a:t>
                      </a:r>
                      <a:endParaRPr lang="ru-UA" sz="1200">
                        <a:effectLst/>
                      </a:endParaRPr>
                    </a:p>
                    <a:p>
                      <a:r>
                        <a:rPr lang="uk-UA" sz="1200">
                          <a:effectLst/>
                        </a:rPr>
                        <a:t> </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Виховна години на олімпійську тематику</a:t>
                      </a:r>
                      <a:endParaRPr lang="ru-UA" sz="1200">
                        <a:effectLst/>
                      </a:endParaRPr>
                    </a:p>
                    <a:p>
                      <a:r>
                        <a:rPr lang="uk-UA" sz="1200">
                          <a:effectLst/>
                        </a:rPr>
                        <a:t>Зустрічі із відомими спортсменами </a:t>
                      </a:r>
                      <a:endParaRPr lang="ru-UA" sz="1200">
                        <a:effectLst/>
                      </a:endParaRPr>
                    </a:p>
                    <a:p>
                      <a:r>
                        <a:rPr lang="uk-UA" sz="1200">
                          <a:effectLst/>
                        </a:rPr>
                        <a:t>Естафети та рухливі ігри</a:t>
                      </a:r>
                      <a:endParaRPr lang="ru-UA" sz="1200">
                        <a:effectLst/>
                      </a:endParaRPr>
                    </a:p>
                    <a:p>
                      <a:r>
                        <a:rPr lang="uk-UA" sz="1200">
                          <a:effectLst/>
                        </a:rPr>
                        <a:t>Показові виступи (гостей та спортсменів)</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вересень</a:t>
                      </a:r>
                      <a:endParaRPr lang="ru-UA" sz="1200" dirty="0">
                        <a:effectLst/>
                      </a:endParaRPr>
                    </a:p>
                    <a:p>
                      <a:r>
                        <a:rPr lang="uk-UA" sz="1200" dirty="0">
                          <a:effectLst/>
                        </a:rPr>
                        <a:t>(за  планом олімпійського тижня,</a:t>
                      </a:r>
                      <a:endParaRPr lang="ru-UA" sz="1200" dirty="0">
                        <a:effectLst/>
                      </a:endParaRPr>
                    </a:p>
                    <a:p>
                      <a:r>
                        <a:rPr lang="uk-UA" sz="1200" dirty="0">
                          <a:effectLst/>
                        </a:rPr>
                        <a:t>зміст уроку  має відповідати тематиці, затвердженій НОК України на </a:t>
                      </a:r>
                      <a:endParaRPr lang="ru-UA" sz="1200" dirty="0">
                        <a:effectLst/>
                      </a:endParaRPr>
                    </a:p>
                    <a:p>
                      <a:r>
                        <a:rPr lang="de-DE" sz="1200" dirty="0" err="1">
                          <a:effectLst/>
                        </a:rPr>
                        <a:t>поточний</a:t>
                      </a:r>
                      <a:r>
                        <a:rPr lang="de-DE" sz="1200" dirty="0">
                          <a:effectLst/>
                        </a:rPr>
                        <a:t> </a:t>
                      </a:r>
                      <a:r>
                        <a:rPr lang="de-DE" sz="1200" dirty="0" err="1">
                          <a:effectLst/>
                        </a:rPr>
                        <a:t>рік</a:t>
                      </a:r>
                      <a:r>
                        <a:rPr lang="uk-UA" sz="1200" dirty="0">
                          <a:effectLst/>
                        </a:rPr>
                        <a:t>)</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extLst>
                  <a:ext uri="{0D108BD9-81ED-4DB2-BD59-A6C34878D82A}">
                    <a16:rowId xmlns:a16="http://schemas.microsoft.com/office/drawing/2014/main" val="1724534039"/>
                  </a:ext>
                </a:extLst>
              </a:tr>
              <a:tr h="486015">
                <a:tc>
                  <a:txBody>
                    <a:bodyPr/>
                    <a:lstStyle/>
                    <a:p>
                      <a:pPr algn="ctr"/>
                      <a:r>
                        <a:rPr lang="uk-UA" sz="1200">
                          <a:effectLst/>
                        </a:rPr>
                        <a:t>5</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Пошукова робота </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Створення стенду, вітрини («Мій олімпійський музей», «Наші олімпіоніки», «Олімпійський стенд»)</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На протязі року</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extLst>
                  <a:ext uri="{0D108BD9-81ED-4DB2-BD59-A6C34878D82A}">
                    <a16:rowId xmlns:a16="http://schemas.microsoft.com/office/drawing/2014/main" val="3315765250"/>
                  </a:ext>
                </a:extLst>
              </a:tr>
              <a:tr h="364510">
                <a:tc>
                  <a:txBody>
                    <a:bodyPr/>
                    <a:lstStyle/>
                    <a:p>
                      <a:pPr algn="ctr"/>
                      <a:r>
                        <a:rPr lang="uk-UA" sz="1200">
                          <a:effectLst/>
                        </a:rPr>
                        <a:t>6</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Батьківські збори </a:t>
                      </a:r>
                      <a:endParaRPr lang="ru-UA" sz="1200">
                        <a:effectLst/>
                      </a:endParaRPr>
                    </a:p>
                    <a:p>
                      <a:r>
                        <a:rPr lang="uk-UA" sz="1200">
                          <a:effectLst/>
                        </a:rPr>
                        <a:t> </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Бесіди про виховання ідеалів олімпізму та здоровий спосіб життя</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За планом виховної роботи</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extLst>
                  <a:ext uri="{0D108BD9-81ED-4DB2-BD59-A6C34878D82A}">
                    <a16:rowId xmlns:a16="http://schemas.microsoft.com/office/drawing/2014/main" val="409756867"/>
                  </a:ext>
                </a:extLst>
              </a:tr>
              <a:tr h="972031">
                <a:tc>
                  <a:txBody>
                    <a:bodyPr/>
                    <a:lstStyle/>
                    <a:p>
                      <a:pPr algn="ctr"/>
                      <a:r>
                        <a:rPr lang="uk-UA" sz="1200">
                          <a:effectLst/>
                        </a:rPr>
                        <a:t>7</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Участь збірних команд ДЮСШ на міських, обласних, регіональних, всеукраїнських, міжнародних у змаганнях.</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Оприлюднення інформації про підсумки змагань на дошці оголошень</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На протязі року</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extLst>
                  <a:ext uri="{0D108BD9-81ED-4DB2-BD59-A6C34878D82A}">
                    <a16:rowId xmlns:a16="http://schemas.microsoft.com/office/drawing/2014/main" val="799632063"/>
                  </a:ext>
                </a:extLst>
              </a:tr>
              <a:tr h="496098">
                <a:tc>
                  <a:txBody>
                    <a:bodyPr/>
                    <a:lstStyle/>
                    <a:p>
                      <a:pPr algn="ctr"/>
                      <a:r>
                        <a:rPr lang="uk-UA" sz="1200">
                          <a:effectLst/>
                        </a:rPr>
                        <a:t>8</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Туристичні поїздки</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Походи в  краєзнавчі музеї та музеї спорту </a:t>
                      </a:r>
                      <a:endParaRPr lang="ru-UA" sz="1200">
                        <a:effectLst/>
                      </a:endParaRPr>
                    </a:p>
                    <a:p>
                      <a:r>
                        <a:rPr lang="uk-UA" sz="1200">
                          <a:effectLst/>
                        </a:rPr>
                        <a:t> </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На протязі року вдома і на виїзді</a:t>
                      </a:r>
                      <a:endParaRPr lang="ru-UA" sz="1200" dirty="0">
                        <a:effectLst/>
                      </a:endParaRPr>
                    </a:p>
                    <a:p>
                      <a:r>
                        <a:rPr lang="uk-UA" sz="1200" dirty="0">
                          <a:effectLst/>
                        </a:rPr>
                        <a:t>( на зборах та змаганнях)</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extLst>
                  <a:ext uri="{0D108BD9-81ED-4DB2-BD59-A6C34878D82A}">
                    <a16:rowId xmlns:a16="http://schemas.microsoft.com/office/drawing/2014/main" val="2027223527"/>
                  </a:ext>
                </a:extLst>
              </a:tr>
              <a:tr h="607519">
                <a:tc>
                  <a:txBody>
                    <a:bodyPr/>
                    <a:lstStyle/>
                    <a:p>
                      <a:pPr algn="ctr"/>
                      <a:r>
                        <a:rPr lang="uk-UA" sz="1200">
                          <a:effectLst/>
                        </a:rPr>
                        <a:t>9</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Інтелектуальні вікторини та квести на олімпійську тематику</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«Олімпійська вікторина», «Олімпійський квест» , «Розумники та розумниці»</a:t>
                      </a:r>
                      <a:endParaRPr lang="ru-UA" sz="1200">
                        <a:effectLst/>
                      </a:endParaRPr>
                    </a:p>
                    <a:p>
                      <a:r>
                        <a:rPr lang="uk-UA" sz="1200">
                          <a:effectLst/>
                        </a:rPr>
                        <a:t> </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На протязі року, на свята, олімпійський тиждень</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extLst>
                  <a:ext uri="{0D108BD9-81ED-4DB2-BD59-A6C34878D82A}">
                    <a16:rowId xmlns:a16="http://schemas.microsoft.com/office/drawing/2014/main" val="337351845"/>
                  </a:ext>
                </a:extLst>
              </a:tr>
              <a:tr h="486015">
                <a:tc>
                  <a:txBody>
                    <a:bodyPr/>
                    <a:lstStyle/>
                    <a:p>
                      <a:pPr algn="ctr"/>
                      <a:r>
                        <a:rPr lang="uk-UA" sz="1200">
                          <a:effectLst/>
                        </a:rPr>
                        <a:t>10</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Популяризація ідеалів олімпізму</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a:effectLst/>
                        </a:rPr>
                        <a:t>Лекції з історії та розвитку олімпійського руху з вікористанням інтерактивних методів</a:t>
                      </a:r>
                      <a:endParaRPr lang="ru-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tc>
                  <a:txBody>
                    <a:bodyPr/>
                    <a:lstStyle/>
                    <a:p>
                      <a:r>
                        <a:rPr lang="uk-UA" sz="1200" dirty="0">
                          <a:effectLst/>
                        </a:rPr>
                        <a:t>За планом виховної </a:t>
                      </a:r>
                      <a:r>
                        <a:rPr lang="uk-UA" sz="1200" dirty="0" err="1">
                          <a:effectLst/>
                        </a:rPr>
                        <a:t>роботи,на</a:t>
                      </a:r>
                      <a:r>
                        <a:rPr lang="uk-UA" sz="1200" dirty="0">
                          <a:effectLst/>
                        </a:rPr>
                        <a:t> протязі року (45хв)</a:t>
                      </a:r>
                      <a:endParaRPr lang="ru-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168" marR="29168" marT="0" marB="0"/>
                </a:tc>
                <a:extLst>
                  <a:ext uri="{0D108BD9-81ED-4DB2-BD59-A6C34878D82A}">
                    <a16:rowId xmlns:a16="http://schemas.microsoft.com/office/drawing/2014/main" val="1742762835"/>
                  </a:ext>
                </a:extLst>
              </a:tr>
            </a:tbl>
          </a:graphicData>
        </a:graphic>
      </p:graphicFrame>
    </p:spTree>
    <p:extLst>
      <p:ext uri="{BB962C8B-B14F-4D97-AF65-F5344CB8AC3E}">
        <p14:creationId xmlns:p14="http://schemas.microsoft.com/office/powerpoint/2010/main" val="2125572480"/>
      </p:ext>
    </p:extLst>
  </p:cSld>
  <p:clrMapOvr>
    <a:masterClrMapping/>
  </p:clrMapOvr>
</p:sld>
</file>

<file path=ppt/theme/theme1.xml><?xml version="1.0" encoding="utf-8"?>
<a:theme xmlns:a="http://schemas.openxmlformats.org/drawingml/2006/main" name="Посылка">
  <a:themeElements>
    <a:clrScheme name="Посылка">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Посылка">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осылка">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{C02D5927-BA3E-F14F-A517-13FEF4BCE1A4}tf10001120</Template>
  <TotalTime>116</TotalTime>
  <Words>2703</Words>
  <Application>Microsoft Macintosh PowerPoint</Application>
  <PresentationFormat>Широкоэкранный</PresentationFormat>
  <Paragraphs>504</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Calibri</vt:lpstr>
      <vt:lpstr>Corbel</vt:lpstr>
      <vt:lpstr>Gill Sans MT</vt:lpstr>
      <vt:lpstr>Times New Roman</vt:lpstr>
      <vt:lpstr>Посылка</vt:lpstr>
      <vt:lpstr>ВПРОВАДЖЕННЯ ОЛІМПІЙСЬКОЇ ОСВІТИ В НАВЧАЛЬНО-ВИХОВНИЙ ПРОЦЕС  ДЮСШ</vt:lpstr>
      <vt:lpstr>Актуальність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Висновки</vt:lpstr>
      <vt:lpstr>Дякую за увагу!!!</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ВПРОВАДЖЕННЯ ОЛІМПІЙСЬКОЇ ОСВІТИ В НАВЧАЛЬНО-ВИХОВНИЙ ПРОЦЕС  ДЮСШ</dc:title>
  <dc:creator>Microsoft Office User</dc:creator>
  <cp:lastModifiedBy>Microsoft Office User</cp:lastModifiedBy>
  <cp:revision>5</cp:revision>
  <dcterms:created xsi:type="dcterms:W3CDTF">2025-12-17T19:16:55Z</dcterms:created>
  <dcterms:modified xsi:type="dcterms:W3CDTF">2025-12-19T18:58:48Z</dcterms:modified>
</cp:coreProperties>
</file>