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71" r:id="rId4"/>
    <p:sldId id="265" r:id="rId5"/>
    <p:sldId id="270" r:id="rId6"/>
    <p:sldId id="272" r:id="rId7"/>
    <p:sldId id="264" r:id="rId8"/>
    <p:sldId id="257" r:id="rId9"/>
    <p:sldId id="258" r:id="rId10"/>
    <p:sldId id="273" r:id="rId11"/>
    <p:sldId id="276" r:id="rId12"/>
    <p:sldId id="274" r:id="rId13"/>
    <p:sldId id="275" r:id="rId14"/>
  </p:sldIdLst>
  <p:sldSz cx="14630400" cy="8229600"/>
  <p:notesSz cx="8229600" cy="14630400"/>
  <p:embeddedFontLst>
    <p:embeddedFont>
      <p:font typeface="Cabin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3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968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525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4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435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90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45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45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37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4134" y="631507"/>
            <a:ext cx="7755731" cy="543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300"/>
              </a:lnSpc>
              <a:buNone/>
            </a:pPr>
            <a:endParaRPr lang="en-US" sz="5050" dirty="0"/>
          </a:p>
        </p:txBody>
      </p:sp>
      <p:sp>
        <p:nvSpPr>
          <p:cNvPr id="5" name="Shape 2"/>
          <p:cNvSpPr/>
          <p:nvPr/>
        </p:nvSpPr>
        <p:spPr>
          <a:xfrm>
            <a:off x="694134" y="7265908"/>
            <a:ext cx="317302" cy="317302"/>
          </a:xfrm>
          <a:prstGeom prst="roundRect">
            <a:avLst>
              <a:gd name="adj" fmla="val 28815090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754" y="7273528"/>
            <a:ext cx="302062" cy="30206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10496" y="7251144"/>
            <a:ext cx="3248620" cy="346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uk-UA" sz="1950" b="1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Провідний бібліограф НБ НУК</a:t>
            </a:r>
            <a:r>
              <a:rPr lang="en-US" sz="1950" b="1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Катерина Диндеренко</a:t>
            </a:r>
            <a:endParaRPr lang="en-US" sz="195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C65EE2D-8A86-471F-BD45-D9284069BF92}"/>
              </a:ext>
            </a:extLst>
          </p:cNvPr>
          <p:cNvSpPr/>
          <p:nvPr/>
        </p:nvSpPr>
        <p:spPr>
          <a:xfrm>
            <a:off x="-59201" y="1032078"/>
            <a:ext cx="96862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7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Інституційний </a:t>
            </a:r>
            <a:r>
              <a:rPr lang="uk-UA" sz="72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репозитарій</a:t>
            </a:r>
            <a:r>
              <a:rPr lang="uk-UA" sz="7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НУК </a:t>
            </a:r>
          </a:p>
          <a:p>
            <a:pPr algn="ctr"/>
            <a:r>
              <a:rPr lang="uk-UA" sz="7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 інструмент підтримки відкритої науки</a:t>
            </a:r>
            <a:endParaRPr lang="ru-UA" sz="7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0">
            <a:extLst>
              <a:ext uri="{FF2B5EF4-FFF2-40B4-BE49-F238E27FC236}">
                <a16:creationId xmlns:a16="http://schemas.microsoft.com/office/drawing/2014/main" id="{8A380FEA-B72E-489C-BE33-B55953BBCD35}"/>
              </a:ext>
            </a:extLst>
          </p:cNvPr>
          <p:cNvSpPr/>
          <p:nvPr/>
        </p:nvSpPr>
        <p:spPr>
          <a:xfrm>
            <a:off x="745435" y="685799"/>
            <a:ext cx="7712765" cy="1639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50"/>
              </a:lnSpc>
            </a:pPr>
            <a:r>
              <a:rPr lang="uk-UA" sz="2800" b="1" dirty="0">
                <a:solidFill>
                  <a:srgbClr val="FFFFFF"/>
                </a:solidFill>
                <a:latin typeface="Times New Roman" panose="02020603050405020304" pitchFamily="18" charset="0"/>
                <a:ea typeface="Unbounded" pitchFamily="34" charset="-122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solidFill>
                  <a:srgbClr val="FFFFFF"/>
                </a:solidFill>
                <a:latin typeface="Times New Roman" panose="02020603050405020304" pitchFamily="18" charset="0"/>
                <a:ea typeface="Unbounded" pitchFamily="34" charset="-122"/>
                <a:cs typeface="Times New Roman" panose="02020603050405020304" pitchFamily="18" charset="0"/>
              </a:rPr>
              <a:t> 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873B7E-F063-4C38-93A7-781AE42D7206}"/>
              </a:ext>
            </a:extLst>
          </p:cNvPr>
          <p:cNvSpPr/>
          <p:nvPr/>
        </p:nvSpPr>
        <p:spPr>
          <a:xfrm>
            <a:off x="-180753" y="508979"/>
            <a:ext cx="145453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Статистичні дані проведених консультацій в </a:t>
            </a:r>
            <a:r>
              <a:rPr lang="uk-UA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наукометричних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базах даних 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of Science 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Scopus 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період 2019–2024 рр.</a:t>
            </a:r>
            <a:endParaRPr lang="ru-UA" sz="36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FA24FED-E5DF-44A2-BAAB-81CE983735E9}"/>
              </a:ext>
            </a:extLst>
          </p:cNvPr>
          <p:cNvSpPr/>
          <p:nvPr/>
        </p:nvSpPr>
        <p:spPr>
          <a:xfrm>
            <a:off x="12004158" y="2058960"/>
            <a:ext cx="2269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</a:rPr>
              <a:t>Таблиця 2 </a:t>
            </a:r>
            <a:endParaRPr lang="ru-UA" b="1" dirty="0"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5D08F3EC-4464-4596-B1C8-123EB32A4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905164"/>
              </p:ext>
            </p:extLst>
          </p:nvPr>
        </p:nvGraphicFramePr>
        <p:xfrm>
          <a:off x="680484" y="2502575"/>
          <a:ext cx="13593043" cy="55683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45875">
                  <a:extLst>
                    <a:ext uri="{9D8B030D-6E8A-4147-A177-3AD203B41FA5}">
                      <a16:colId xmlns:a16="http://schemas.microsoft.com/office/drawing/2014/main" val="1551604892"/>
                    </a:ext>
                  </a:extLst>
                </a:gridCol>
                <a:gridCol w="1798076">
                  <a:extLst>
                    <a:ext uri="{9D8B030D-6E8A-4147-A177-3AD203B41FA5}">
                      <a16:colId xmlns:a16="http://schemas.microsoft.com/office/drawing/2014/main" val="881857586"/>
                    </a:ext>
                  </a:extLst>
                </a:gridCol>
                <a:gridCol w="1949092">
                  <a:extLst>
                    <a:ext uri="{9D8B030D-6E8A-4147-A177-3AD203B41FA5}">
                      <a16:colId xmlns:a16="http://schemas.microsoft.com/office/drawing/2014/main" val="899295006"/>
                    </a:ext>
                  </a:extLst>
                </a:gridCol>
              </a:tblGrid>
              <a:tr h="1642579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авторських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профілів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Відсоток від загальної кількості авторських профілів</a:t>
                      </a:r>
                      <a:endParaRPr lang="ru-UA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2965877"/>
                  </a:ext>
                </a:extLst>
              </a:tr>
              <a:tr h="300551">
                <a:tc gridSpan="3"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БД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Web of Science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Scopus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endParaRPr lang="ru-UA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503912"/>
                  </a:ext>
                </a:extLst>
              </a:tr>
              <a:tr h="82129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Консультації з коригування профілів вчених НУК у БД Web of Science та Scopus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9006197"/>
                  </a:ext>
                </a:extLst>
              </a:tr>
              <a:tr h="547521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об'єднання профілів одного автора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9777546"/>
                  </a:ext>
                </a:extLst>
              </a:tr>
              <a:tr h="547521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виявлено профілі з різними транслітераціями прізвища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181129"/>
                  </a:ext>
                </a:extLst>
              </a:tr>
              <a:tr h="547521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не верифіковані профілі (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WoS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7151757"/>
                  </a:ext>
                </a:extLst>
              </a:tr>
              <a:tr h="547521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профілі </a:t>
                      </a:r>
                      <a:r>
                        <a:rPr lang="ru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авторів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що не увійшли до профілю університету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3780846"/>
                  </a:ext>
                </a:extLst>
              </a:tr>
              <a:tr h="300551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ез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зауважень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34%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8837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6534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89F432-6D44-445D-A97D-F1FAF3C0FBA0}"/>
              </a:ext>
            </a:extLst>
          </p:cNvPr>
          <p:cNvSpPr/>
          <p:nvPr/>
        </p:nvSpPr>
        <p:spPr>
          <a:xfrm>
            <a:off x="223283" y="578625"/>
            <a:ext cx="14183833" cy="8515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налагодження процесу розміщення наукових публікацій в Інституційному </a:t>
            </a:r>
            <a:r>
              <a:rPr lang="uk-UA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репозитарії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НУК науковцям та авторам необхідно:</a:t>
            </a:r>
          </a:p>
          <a:p>
            <a:pPr indent="457200" algn="just">
              <a:spcAft>
                <a:spcPts val="0"/>
              </a:spcAft>
            </a:pPr>
            <a:endParaRPr lang="ru-UA" sz="36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90170" algn="l"/>
                <a:tab pos="540385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Своєчасно розміщувати свої публікації.</a:t>
            </a:r>
            <a:endParaRPr lang="ru-UA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Правильно оформлювати метадані документа;</a:t>
            </a:r>
            <a:endParaRPr lang="ru-UA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Вказувати активне електронне посилання 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наукові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статті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розміщені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офіційних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сайтах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журналів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прямим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посиланням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посиланням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каталоги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електронних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наукових</a:t>
            </a:r>
            <a:r>
              <a:rPr lang="ru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мережі Інтернет (можливо декілька);</a:t>
            </a:r>
            <a:endParaRPr lang="ru-UA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Самоархівуватись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що дає зручний та швидкий спосіб для розміщення публікацій в </a:t>
            </a:r>
            <a:r>
              <a:rPr lang="uk-UA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репозитарії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НУК.</a:t>
            </a:r>
          </a:p>
          <a:p>
            <a:pPr marL="342900" lvl="0" algn="just">
              <a:lnSpc>
                <a:spcPct val="107000"/>
              </a:lnSpc>
              <a:spcAft>
                <a:spcPts val="0"/>
              </a:spcAft>
            </a:pPr>
            <a:endParaRPr lang="uk-UA" sz="3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algn="just">
              <a:lnSpc>
                <a:spcPct val="107000"/>
              </a:lnSpc>
            </a:pP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Бібліотечним фахівцям необхідно:</a:t>
            </a:r>
          </a:p>
          <a:p>
            <a:pPr marL="342900" lvl="0"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Періодично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інформувати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про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необхідність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розміщення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своїх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публікацій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інституційному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репозитарії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НУК. </a:t>
            </a:r>
            <a:endParaRPr lang="uk-UA" sz="2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lnSpc>
                <a:spcPct val="107000"/>
              </a:lnSpc>
              <a:spcAft>
                <a:spcPts val="0"/>
              </a:spcAft>
            </a:pPr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lnSpc>
                <a:spcPct val="107000"/>
              </a:lnSpc>
              <a:spcAft>
                <a:spcPts val="0"/>
              </a:spcAft>
            </a:pPr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lnSpc>
                <a:spcPct val="107000"/>
              </a:lnSpc>
              <a:spcAft>
                <a:spcPts val="0"/>
              </a:spcAft>
            </a:pPr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lnSpc>
                <a:spcPct val="107000"/>
              </a:lnSpc>
              <a:spcAft>
                <a:spcPts val="0"/>
              </a:spcAft>
            </a:pPr>
            <a:endParaRPr lang="ru-UA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847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89F432-6D44-445D-A97D-F1FAF3C0FBA0}"/>
              </a:ext>
            </a:extLst>
          </p:cNvPr>
          <p:cNvSpPr/>
          <p:nvPr/>
        </p:nvSpPr>
        <p:spPr>
          <a:xfrm>
            <a:off x="223283" y="578625"/>
            <a:ext cx="1418383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системах баз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Scopus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WoS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науковцям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потрібно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регулярно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оновлювати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коригувати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профілі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правильного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відображення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персональних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публікаціях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зокрема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транслітерації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прізвища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обов’язкове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зазначення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ORCID,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позначення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назви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установи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статуту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університету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457200" algn="just">
              <a:spcAft>
                <a:spcPts val="0"/>
              </a:spcAft>
            </a:pP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дії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сприятимуть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ефективному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пошуку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ідентифікації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наукових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робіт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UA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D81631FE-B2C0-48E2-97F2-9FD1217E8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48538"/>
            <a:ext cx="14630400" cy="278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19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89F432-6D44-445D-A97D-F1FAF3C0FBA0}"/>
              </a:ext>
            </a:extLst>
          </p:cNvPr>
          <p:cNvSpPr/>
          <p:nvPr/>
        </p:nvSpPr>
        <p:spPr>
          <a:xfrm>
            <a:off x="1148316" y="1269742"/>
            <a:ext cx="1261021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uk-UA" sz="8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Дякую за увагу!</a:t>
            </a:r>
            <a:endParaRPr lang="ru-UA" sz="4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D81631FE-B2C0-48E2-97F2-9FD1217E8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48538"/>
            <a:ext cx="14630400" cy="278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31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4134" y="631507"/>
            <a:ext cx="7755731" cy="543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300"/>
              </a:lnSpc>
              <a:buNone/>
            </a:pPr>
            <a:endParaRPr lang="en-US" sz="505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4EF48DC-7AF6-4DE4-99A0-693F44EC6872}"/>
              </a:ext>
            </a:extLst>
          </p:cNvPr>
          <p:cNvSpPr/>
          <p:nvPr/>
        </p:nvSpPr>
        <p:spPr>
          <a:xfrm>
            <a:off x="287080" y="250993"/>
            <a:ext cx="140775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Відкрита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наука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ключовий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та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8030B40-06B2-4939-9726-23584B5D9138}"/>
              </a:ext>
            </a:extLst>
          </p:cNvPr>
          <p:cNvSpPr/>
          <p:nvPr/>
        </p:nvSpPr>
        <p:spPr>
          <a:xfrm>
            <a:off x="287080" y="6560418"/>
            <a:ext cx="140775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науки» є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університетах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наукометричного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супровід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інституційного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репозитарію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B85B300-8FCE-4613-AEB3-F8879DC05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338" y="1815444"/>
            <a:ext cx="5784112" cy="434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4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4134" y="631507"/>
            <a:ext cx="7755731" cy="543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300"/>
              </a:lnSpc>
              <a:buNone/>
            </a:pPr>
            <a:endParaRPr lang="en-US" sz="505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409C3CC-EC75-4F58-8482-3635A28FCDCD}"/>
              </a:ext>
            </a:extLst>
          </p:cNvPr>
          <p:cNvSpPr/>
          <p:nvPr/>
        </p:nvSpPr>
        <p:spPr>
          <a:xfrm>
            <a:off x="432127" y="709993"/>
            <a:ext cx="137661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Інституційний </a:t>
            </a:r>
            <a:r>
              <a:rPr lang="uk-UA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репозитарій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це відкритий електронний архів для збору, збереження та поширення цифрових копій інтелектуальної продукції установи, зокрема, закладів вищої освіти та науково-дослідних установ. </a:t>
            </a:r>
            <a:endParaRPr lang="ru-UA" sz="3600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14F704-F622-43B1-813E-3B6467AE3B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7" t="14083" r="1477" b="6718"/>
          <a:stretch/>
        </p:blipFill>
        <p:spPr>
          <a:xfrm>
            <a:off x="9938409" y="4114800"/>
            <a:ext cx="4554528" cy="3132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0FC5ED-00D9-40A2-844A-E0B9D67BCB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35" t="13436" b="7674"/>
          <a:stretch/>
        </p:blipFill>
        <p:spPr>
          <a:xfrm>
            <a:off x="137463" y="4088713"/>
            <a:ext cx="5643910" cy="3132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CCDF99-062D-47FA-8CE7-A84C83C6A8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429"/>
          <a:stretch/>
        </p:blipFill>
        <p:spPr>
          <a:xfrm>
            <a:off x="4858485" y="3141428"/>
            <a:ext cx="5191981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65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5898" y="0"/>
            <a:ext cx="5454501" cy="82296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64F25E57-50B8-42DB-96F6-428D96A0F690}"/>
              </a:ext>
            </a:extLst>
          </p:cNvPr>
          <p:cNvSpPr/>
          <p:nvPr/>
        </p:nvSpPr>
        <p:spPr>
          <a:xfrm>
            <a:off x="245705" y="781494"/>
            <a:ext cx="9100314" cy="98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650"/>
              </a:lnSpc>
            </a:pPr>
            <a:r>
              <a:rPr lang="uk-UA" sz="3600" b="1" dirty="0">
                <a:solidFill>
                  <a:srgbClr val="FFFFFF"/>
                </a:solidFill>
                <a:latin typeface="Times New Roman" panose="02020603050405020304" pitchFamily="18" charset="0"/>
                <a:ea typeface="Unbounded" pitchFamily="34" charset="-122"/>
                <a:cs typeface="Times New Roman" panose="02020603050405020304" pitchFamily="18" charset="0"/>
              </a:rPr>
              <a:t>Шляхи забезпечення Відкритого доступу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9C54D8-859F-4976-A751-AA8E4BC82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318" y="2636875"/>
            <a:ext cx="6879264" cy="375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1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98C0A3-6FF8-4ED4-B783-2DA36D6266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35" t="31525" r="28198" b="5556"/>
          <a:stretch/>
        </p:blipFill>
        <p:spPr>
          <a:xfrm>
            <a:off x="7878727" y="1185529"/>
            <a:ext cx="6337004" cy="611903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5676AF6-B973-4E7E-85B4-2DAFEA7CB4D9}"/>
              </a:ext>
            </a:extLst>
          </p:cNvPr>
          <p:cNvSpPr/>
          <p:nvPr/>
        </p:nvSpPr>
        <p:spPr>
          <a:xfrm>
            <a:off x="233917" y="1760310"/>
            <a:ext cx="75278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кроки на шляху до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Розпорядженням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892-р «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науки».</a:t>
            </a:r>
          </a:p>
          <a:p>
            <a:pPr indent="457200" algn="just"/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2023–2030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план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443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EDDC477-9014-45A2-A25C-6007B3B4B461}"/>
              </a:ext>
            </a:extLst>
          </p:cNvPr>
          <p:cNvSpPr/>
          <p:nvPr/>
        </p:nvSpPr>
        <p:spPr>
          <a:xfrm>
            <a:off x="813391" y="495542"/>
            <a:ext cx="13003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Інституційний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репозитарій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кораблебудування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адмірала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Макарова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UA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C82EABF-DBFB-48A8-9001-A155C40D022E}"/>
              </a:ext>
            </a:extLst>
          </p:cNvPr>
          <p:cNvSpPr/>
          <p:nvPr/>
        </p:nvSpPr>
        <p:spPr>
          <a:xfrm>
            <a:off x="953200" y="2309385"/>
            <a:ext cx="5380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OpenDOAR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Directory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Open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Access 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Repositories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ru-UA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4F5CC9-ECA9-499A-AD8F-F0CC016FA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654" y="2891316"/>
            <a:ext cx="6730357" cy="4392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A2BEE9-9D8C-4EB9-B5C3-A4A57714F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27" y="2891316"/>
            <a:ext cx="6721621" cy="4392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48C3366-94C3-4AA2-A8FB-8E5475AF1CAF}"/>
              </a:ext>
            </a:extLst>
          </p:cNvPr>
          <p:cNvSpPr/>
          <p:nvPr/>
        </p:nvSpPr>
        <p:spPr>
          <a:xfrm>
            <a:off x="8809882" y="2246277"/>
            <a:ext cx="47308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ROAR (</a:t>
            </a:r>
            <a:r>
              <a:rPr lang="ru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Registry</a:t>
            </a:r>
            <a:r>
              <a:rPr lang="ru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Open</a:t>
            </a:r>
            <a:r>
              <a:rPr lang="ru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Access</a:t>
            </a:r>
            <a:r>
              <a:rPr lang="ru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Repositories</a:t>
            </a:r>
            <a:r>
              <a:rPr lang="ru-UA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ru-U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374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64A4A8-5EF4-45CB-977A-FDF02539BD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4"/>
          <a:stretch/>
        </p:blipFill>
        <p:spPr>
          <a:xfrm>
            <a:off x="3861237" y="2325757"/>
            <a:ext cx="6907926" cy="5411304"/>
          </a:xfrm>
          <a:prstGeom prst="rect">
            <a:avLst/>
          </a:prstGeom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0862E795-9BC3-4631-AAC1-9DCA14B63011}"/>
              </a:ext>
            </a:extLst>
          </p:cNvPr>
          <p:cNvSpPr/>
          <p:nvPr/>
        </p:nvSpPr>
        <p:spPr>
          <a:xfrm>
            <a:off x="545034" y="467139"/>
            <a:ext cx="13540331" cy="18586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 Інституційний </a:t>
            </a:r>
            <a:r>
              <a:rPr lang="uk-UA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Репозитарій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Національного університету кораблебудування імені адмірала Макарова у 2023 році перейшов на використання оновленої версії </a:t>
            </a:r>
            <a:r>
              <a:rPr lang="uk-UA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DSpace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7.6.1.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36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661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873B7D41-EF31-499A-B4AC-1F907F07D92D}"/>
              </a:ext>
            </a:extLst>
          </p:cNvPr>
          <p:cNvSpPr/>
          <p:nvPr/>
        </p:nvSpPr>
        <p:spPr>
          <a:xfrm>
            <a:off x="21266" y="441250"/>
            <a:ext cx="9122734" cy="1639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підвищення публікаційної активності </a:t>
            </a:r>
          </a:p>
          <a:p>
            <a:pPr algn="ctr"/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впорядкування авторських профілів </a:t>
            </a:r>
          </a:p>
          <a:p>
            <a:pPr algn="ctr"/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науковців НУК</a:t>
            </a:r>
            <a:endParaRPr lang="uk-UA" sz="3600" b="1" dirty="0">
              <a:solidFill>
                <a:schemeClr val="bg1"/>
              </a:solidFill>
              <a:latin typeface="Times New Roman" panose="02020603050405020304" pitchFamily="18" charset="0"/>
              <a:ea typeface="Unbounded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E71821-F214-49B9-8712-84FF6D9803C1}"/>
              </a:ext>
            </a:extLst>
          </p:cNvPr>
          <p:cNvSpPr/>
          <p:nvPr/>
        </p:nvSpPr>
        <p:spPr>
          <a:xfrm>
            <a:off x="314817" y="3166280"/>
            <a:ext cx="8760072" cy="252376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 електронні версії потрібно до Наукової бібліотеки для розміщення їх в Інституційному </a:t>
            </a:r>
            <a:r>
              <a:rPr lang="uk-UA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репозитарії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НУК згідно</a:t>
            </a:r>
            <a:r>
              <a:rPr lang="uk-UA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Наказу НУК № 219 «Про підвищення публікаційної активності та впорядкування авторських профілів науковців НУК» .</a:t>
            </a:r>
            <a:endParaRPr lang="ru-UA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0">
            <a:extLst>
              <a:ext uri="{FF2B5EF4-FFF2-40B4-BE49-F238E27FC236}">
                <a16:creationId xmlns:a16="http://schemas.microsoft.com/office/drawing/2014/main" id="{8A380FEA-B72E-489C-BE33-B55953BBCD35}"/>
              </a:ext>
            </a:extLst>
          </p:cNvPr>
          <p:cNvSpPr/>
          <p:nvPr/>
        </p:nvSpPr>
        <p:spPr>
          <a:xfrm>
            <a:off x="745435" y="685799"/>
            <a:ext cx="7712765" cy="1639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50"/>
              </a:lnSpc>
            </a:pPr>
            <a:r>
              <a:rPr lang="uk-UA" sz="2800" b="1" dirty="0">
                <a:solidFill>
                  <a:srgbClr val="FFFFFF"/>
                </a:solidFill>
                <a:latin typeface="Times New Roman" panose="02020603050405020304" pitchFamily="18" charset="0"/>
                <a:ea typeface="Unbounded" pitchFamily="34" charset="-122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solidFill>
                  <a:srgbClr val="FFFFFF"/>
                </a:solidFill>
                <a:latin typeface="Times New Roman" panose="02020603050405020304" pitchFamily="18" charset="0"/>
                <a:ea typeface="Unbounded" pitchFamily="34" charset="-122"/>
                <a:cs typeface="Times New Roman" panose="02020603050405020304" pitchFamily="18" charset="0"/>
              </a:rPr>
              <a:t> 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873B7E-F063-4C38-93A7-781AE42D7206}"/>
              </a:ext>
            </a:extLst>
          </p:cNvPr>
          <p:cNvSpPr/>
          <p:nvPr/>
        </p:nvSpPr>
        <p:spPr>
          <a:xfrm>
            <a:off x="596579" y="859446"/>
            <a:ext cx="131418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Результати моніторингу публікацій за період 2019–2024 рр.</a:t>
            </a:r>
            <a:endParaRPr lang="ru-UA" sz="3600" b="1" dirty="0"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CFC1865-581A-4A8F-B289-D2F4A27333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371735"/>
              </p:ext>
            </p:extLst>
          </p:nvPr>
        </p:nvGraphicFramePr>
        <p:xfrm>
          <a:off x="297712" y="2270776"/>
          <a:ext cx="14056241" cy="55739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16507">
                  <a:extLst>
                    <a:ext uri="{9D8B030D-6E8A-4147-A177-3AD203B41FA5}">
                      <a16:colId xmlns:a16="http://schemas.microsoft.com/office/drawing/2014/main" val="2581729608"/>
                    </a:ext>
                  </a:extLst>
                </a:gridCol>
                <a:gridCol w="3039734">
                  <a:extLst>
                    <a:ext uri="{9D8B030D-6E8A-4147-A177-3AD203B41FA5}">
                      <a16:colId xmlns:a16="http://schemas.microsoft.com/office/drawing/2014/main" val="4117422170"/>
                    </a:ext>
                  </a:extLst>
                </a:gridCol>
              </a:tblGrid>
              <a:tr h="734966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публікацій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7420986"/>
                  </a:ext>
                </a:extLst>
              </a:tr>
              <a:tr h="734966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</a:t>
                      </a:r>
                      <a:r>
                        <a:rPr lang="ru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ru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наукових</a:t>
                      </a:r>
                      <a:r>
                        <a:rPr lang="ru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публікацій</a:t>
                      </a:r>
                      <a:r>
                        <a:rPr lang="ru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зі</a:t>
                      </a:r>
                      <a:r>
                        <a:rPr lang="ru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списків</a:t>
                      </a:r>
                      <a:r>
                        <a:rPr lang="ru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праць</a:t>
                      </a:r>
                      <a:r>
                        <a:rPr lang="ru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з них: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5 855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3112515"/>
                  </a:ext>
                </a:extLst>
              </a:tr>
              <a:tr h="37119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­"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БД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Web of Science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Scopus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761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5809631"/>
                  </a:ext>
                </a:extLst>
              </a:tr>
              <a:tr h="37119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­"/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перевірених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репозитарії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5094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3745886"/>
                  </a:ext>
                </a:extLst>
              </a:tr>
              <a:tr h="37119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­"/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розміщено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репозитарії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3311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8167937"/>
                  </a:ext>
                </a:extLst>
              </a:tr>
              <a:tr h="75955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­"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додано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перевірки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репозитарій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з них: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1019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2713718"/>
                  </a:ext>
                </a:extLst>
              </a:tr>
              <a:tr h="37119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­"/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самоархівування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527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9515773"/>
                  </a:ext>
                </a:extLst>
              </a:tr>
              <a:tr h="112815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­"/>
                        <a:tabLst>
                          <a:tab pos="899160" algn="l"/>
                        </a:tabLs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дорученням автора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4933438"/>
                  </a:ext>
                </a:extLst>
              </a:tr>
              <a:tr h="367482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внесено в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репозитарій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764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2044247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FA24FED-E5DF-44A2-BAAB-81CE983735E9}"/>
              </a:ext>
            </a:extLst>
          </p:cNvPr>
          <p:cNvSpPr/>
          <p:nvPr/>
        </p:nvSpPr>
        <p:spPr>
          <a:xfrm>
            <a:off x="12084585" y="1889346"/>
            <a:ext cx="2269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</a:rPr>
              <a:t>Таблиця 1 </a:t>
            </a:r>
            <a:endParaRPr lang="ru-UA" b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561</Words>
  <Application>Microsoft Office PowerPoint</Application>
  <PresentationFormat>Произвольный</PresentationFormat>
  <Paragraphs>93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Cabin</vt:lpstr>
      <vt:lpstr>Calibri</vt:lpstr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Тетяна Корольова</cp:lastModifiedBy>
  <cp:revision>55</cp:revision>
  <dcterms:created xsi:type="dcterms:W3CDTF">2024-09-17T10:18:06Z</dcterms:created>
  <dcterms:modified xsi:type="dcterms:W3CDTF">2024-11-06T13:06:19Z</dcterms:modified>
</cp:coreProperties>
</file>