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4" r:id="rId1"/>
  </p:sldMasterIdLst>
  <p:notesMasterIdLst>
    <p:notesMasterId r:id="rId14"/>
  </p:notes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2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8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0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EC0745-12AA-4991-854C-FA2D4DB5D97E}" type="doc">
      <dgm:prSet loTypeId="urn:microsoft.com/office/officeart/2005/8/layout/default#1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C0AF455A-E73A-4F60-960B-F12FC4603E92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Times New Roman" pitchFamily="18" charset="0"/>
              <a:cs typeface="Times New Roman" pitchFamily="18" charset="0"/>
            </a:rPr>
            <a:t>Дорошенко А.П.  ліквідність характеризує спроможність суб’єкта господарювання проводити розрахунки за своїми зобов’язаннями як за рахунок наявних грошових коштів, так і за рахунок грошових коштів, отриманих від реалізації окремих елементів майна підприємства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C1FD16B-7FB7-42E8-83D4-098C97F7E508}" type="parTrans" cxnId="{3C3F77F0-E7BD-4E81-8A2C-92F344834CD1}">
      <dgm:prSet/>
      <dgm:spPr/>
      <dgm:t>
        <a:bodyPr/>
        <a:lstStyle/>
        <a:p>
          <a:endParaRPr lang="ru-RU"/>
        </a:p>
      </dgm:t>
    </dgm:pt>
    <dgm:pt modelId="{8001E654-60A6-4715-A67E-1471D6595F4A}" type="sibTrans" cxnId="{3C3F77F0-E7BD-4E81-8A2C-92F344834CD1}">
      <dgm:prSet/>
      <dgm:spPr/>
      <dgm:t>
        <a:bodyPr/>
        <a:lstStyle/>
        <a:p>
          <a:endParaRPr lang="ru-RU"/>
        </a:p>
      </dgm:t>
    </dgm:pt>
    <dgm:pt modelId="{02D88559-85EB-4C1A-AD66-303CCC27CF4F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Times New Roman" pitchFamily="18" charset="0"/>
              <a:cs typeface="Times New Roman" pitchFamily="18" charset="0"/>
            </a:rPr>
            <a:t>Бланк І. О. ліквідність – це спроможність окремих видів майнових цінностей бути швидко перетвореними у грошову форму без втрати своєї поточної вартості в умовах усталеної кон'юнктури ринку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E7091F8-E929-4EE6-BF5C-6ECD89058BD5}" type="parTrans" cxnId="{B4C762F8-3E68-4772-92F8-C251CED073B4}">
      <dgm:prSet/>
      <dgm:spPr/>
      <dgm:t>
        <a:bodyPr/>
        <a:lstStyle/>
        <a:p>
          <a:endParaRPr lang="ru-RU"/>
        </a:p>
      </dgm:t>
    </dgm:pt>
    <dgm:pt modelId="{784FD439-3679-4BBC-A884-84A5AD580995}" type="sibTrans" cxnId="{B4C762F8-3E68-4772-92F8-C251CED073B4}">
      <dgm:prSet/>
      <dgm:spPr/>
      <dgm:t>
        <a:bodyPr/>
        <a:lstStyle/>
        <a:p>
          <a:endParaRPr lang="ru-RU"/>
        </a:p>
      </dgm:t>
    </dgm:pt>
    <dgm:pt modelId="{1A59B2C0-F66F-43F7-939A-1532F6BB9060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 err="1">
              <a:latin typeface="Times New Roman" pitchFamily="18" charset="0"/>
              <a:cs typeface="Times New Roman" pitchFamily="18" charset="0"/>
            </a:rPr>
            <a:t>Коробов</a:t>
          </a:r>
          <a:r>
            <a:rPr lang="uk-UA" sz="1400" dirty="0">
              <a:latin typeface="Times New Roman" pitchFamily="18" charset="0"/>
              <a:cs typeface="Times New Roman" pitchFamily="18" charset="0"/>
            </a:rPr>
            <a:t> М.Я.  ліквідність – це здатність підприємства виконувати свої фінансові зобов'язання перед усіма контрагентами і державою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FFE982E-94EA-4D79-826C-40E66CA7C722}" type="parTrans" cxnId="{B0FD9E2B-2A68-46E5-8C65-6C8227C52B50}">
      <dgm:prSet/>
      <dgm:spPr/>
      <dgm:t>
        <a:bodyPr/>
        <a:lstStyle/>
        <a:p>
          <a:endParaRPr lang="ru-RU"/>
        </a:p>
      </dgm:t>
    </dgm:pt>
    <dgm:pt modelId="{2FF51497-E21A-4EEF-AE60-B88F970BBA27}" type="sibTrans" cxnId="{B0FD9E2B-2A68-46E5-8C65-6C8227C52B50}">
      <dgm:prSet/>
      <dgm:spPr/>
      <dgm:t>
        <a:bodyPr/>
        <a:lstStyle/>
        <a:p>
          <a:endParaRPr lang="ru-RU"/>
        </a:p>
      </dgm:t>
    </dgm:pt>
    <dgm:pt modelId="{F7F8D848-9600-4559-957A-17504ABB55E5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 err="1">
              <a:latin typeface="Times New Roman" pitchFamily="18" charset="0"/>
              <a:cs typeface="Times New Roman" pitchFamily="18" charset="0"/>
            </a:rPr>
            <a:t>Лахтіонова</a:t>
          </a:r>
          <a:r>
            <a:rPr lang="uk-UA" sz="1400" dirty="0">
              <a:latin typeface="Times New Roman" pitchFamily="18" charset="0"/>
              <a:cs typeface="Times New Roman" pitchFamily="18" charset="0"/>
            </a:rPr>
            <a:t> Л.А. ліквідність – це здатність цінностей легко перетворюватися в гроші, тобто в абсолютно ліквідні активи. Це здатність і швидкість підприємства перетворювати свої активи в гроші для покриття своїх необхідних платежів у міру настання їх строків.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1EBF2B4-B878-41F0-87DB-7894297A1BDD}" type="parTrans" cxnId="{523964A7-012B-49B3-BCA4-A268B45C2F20}">
      <dgm:prSet/>
      <dgm:spPr/>
      <dgm:t>
        <a:bodyPr/>
        <a:lstStyle/>
        <a:p>
          <a:endParaRPr lang="ru-RU"/>
        </a:p>
      </dgm:t>
    </dgm:pt>
    <dgm:pt modelId="{36D1578B-1F7E-4D8C-A6A2-5A13F16682DC}" type="sibTrans" cxnId="{523964A7-012B-49B3-BCA4-A268B45C2F20}">
      <dgm:prSet/>
      <dgm:spPr/>
      <dgm:t>
        <a:bodyPr/>
        <a:lstStyle/>
        <a:p>
          <a:endParaRPr lang="ru-RU"/>
        </a:p>
      </dgm:t>
    </dgm:pt>
    <dgm:pt modelId="{E9029B3A-40DA-46A3-9AF4-5146F070CC44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Times New Roman" pitchFamily="18" charset="0"/>
              <a:cs typeface="Times New Roman" pitchFamily="18" charset="0"/>
            </a:rPr>
            <a:t>Тарасенко Н.В. ліквідність – це перетворення власних активів на гроші без втрати їх ринкової вартості для покриття всіх необхідних платежів в міру настання їх строків на швидкість здійснення цього перетворення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0773C1C-3785-4220-B41B-D0B40617B784}" type="parTrans" cxnId="{077EBB69-5B0C-4819-8975-2F3512E815CC}">
      <dgm:prSet/>
      <dgm:spPr/>
      <dgm:t>
        <a:bodyPr/>
        <a:lstStyle/>
        <a:p>
          <a:endParaRPr lang="ru-RU"/>
        </a:p>
      </dgm:t>
    </dgm:pt>
    <dgm:pt modelId="{6306A712-41D3-4DB1-B0D7-870F6EC1D378}" type="sibTrans" cxnId="{077EBB69-5B0C-4819-8975-2F3512E815CC}">
      <dgm:prSet/>
      <dgm:spPr/>
      <dgm:t>
        <a:bodyPr/>
        <a:lstStyle/>
        <a:p>
          <a:endParaRPr lang="ru-RU"/>
        </a:p>
      </dgm:t>
    </dgm:pt>
    <dgm:pt modelId="{4187C4A6-F424-4B3B-8DDF-4EF65DE4AB68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Times New Roman" pitchFamily="18" charset="0"/>
              <a:cs typeface="Times New Roman" pitchFamily="18" charset="0"/>
            </a:rPr>
            <a:t>Чумаченка М.Г.  ліквідність - це здатність підприємства </a:t>
          </a:r>
          <a:r>
            <a:rPr lang="uk-UA" sz="1400" dirty="0" err="1">
              <a:latin typeface="Times New Roman" pitchFamily="18" charset="0"/>
              <a:cs typeface="Times New Roman" pitchFamily="18" charset="0"/>
            </a:rPr>
            <a:t>оперативно</a:t>
          </a:r>
          <a:r>
            <a:rPr lang="uk-UA" sz="1400" dirty="0">
              <a:latin typeface="Times New Roman" pitchFamily="18" charset="0"/>
              <a:cs typeface="Times New Roman" pitchFamily="18" charset="0"/>
            </a:rPr>
            <a:t> перетворити свої активи в кошти, необхідні для нормальної фінансово-господарської діяльності і погашення короткострокових зобов'язань підприємства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40B1EB9-588F-44C7-B1BD-282CA85F3DC5}" type="parTrans" cxnId="{5F551859-84B2-4467-9039-ADAF042BED81}">
      <dgm:prSet/>
      <dgm:spPr/>
      <dgm:t>
        <a:bodyPr/>
        <a:lstStyle/>
        <a:p>
          <a:endParaRPr lang="ru-RU"/>
        </a:p>
      </dgm:t>
    </dgm:pt>
    <dgm:pt modelId="{A11119CB-FAEE-4274-B73A-3F81D380AB84}" type="sibTrans" cxnId="{5F551859-84B2-4467-9039-ADAF042BED81}">
      <dgm:prSet/>
      <dgm:spPr/>
      <dgm:t>
        <a:bodyPr/>
        <a:lstStyle/>
        <a:p>
          <a:endParaRPr lang="ru-RU"/>
        </a:p>
      </dgm:t>
    </dgm:pt>
    <dgm:pt modelId="{0286096B-4B53-4347-BAC7-63D9613440FB}" type="pres">
      <dgm:prSet presAssocID="{A5EC0745-12AA-4991-854C-FA2D4DB5D97E}" presName="diagram" presStyleCnt="0">
        <dgm:presLayoutVars>
          <dgm:dir/>
          <dgm:resizeHandles val="exact"/>
        </dgm:presLayoutVars>
      </dgm:prSet>
      <dgm:spPr/>
    </dgm:pt>
    <dgm:pt modelId="{A9915CE2-DF27-4525-A79C-6025F88FFD0E}" type="pres">
      <dgm:prSet presAssocID="{C0AF455A-E73A-4F60-960B-F12FC4603E92}" presName="node" presStyleLbl="node1" presStyleIdx="0" presStyleCnt="6" custScaleX="162130" custScaleY="137256">
        <dgm:presLayoutVars>
          <dgm:bulletEnabled val="1"/>
        </dgm:presLayoutVars>
      </dgm:prSet>
      <dgm:spPr/>
    </dgm:pt>
    <dgm:pt modelId="{194734A4-691D-4C98-8DD1-23F4C3BD7C15}" type="pres">
      <dgm:prSet presAssocID="{8001E654-60A6-4715-A67E-1471D6595F4A}" presName="sibTrans" presStyleCnt="0"/>
      <dgm:spPr/>
    </dgm:pt>
    <dgm:pt modelId="{00AB58BA-BEC0-4FB3-9911-0168D69711CD}" type="pres">
      <dgm:prSet presAssocID="{02D88559-85EB-4C1A-AD66-303CCC27CF4F}" presName="node" presStyleLbl="node1" presStyleIdx="1" presStyleCnt="6" custScaleX="122495" custScaleY="140036">
        <dgm:presLayoutVars>
          <dgm:bulletEnabled val="1"/>
        </dgm:presLayoutVars>
      </dgm:prSet>
      <dgm:spPr/>
    </dgm:pt>
    <dgm:pt modelId="{50703214-6B1A-451C-837A-5A14C121C580}" type="pres">
      <dgm:prSet presAssocID="{784FD439-3679-4BBC-A884-84A5AD580995}" presName="sibTrans" presStyleCnt="0"/>
      <dgm:spPr/>
    </dgm:pt>
    <dgm:pt modelId="{79CF81A4-CC28-487A-A8D2-AC323A2D95A8}" type="pres">
      <dgm:prSet presAssocID="{1A59B2C0-F66F-43F7-939A-1532F6BB9060}" presName="node" presStyleLbl="node1" presStyleIdx="2" presStyleCnt="6" custScaleX="134739" custScaleY="138646">
        <dgm:presLayoutVars>
          <dgm:bulletEnabled val="1"/>
        </dgm:presLayoutVars>
      </dgm:prSet>
      <dgm:spPr/>
    </dgm:pt>
    <dgm:pt modelId="{E63287BB-935A-4807-A32C-37F8239132B1}" type="pres">
      <dgm:prSet presAssocID="{2FF51497-E21A-4EEF-AE60-B88F970BBA27}" presName="sibTrans" presStyleCnt="0"/>
      <dgm:spPr/>
    </dgm:pt>
    <dgm:pt modelId="{A4C0C72C-35AA-4F0E-9F65-8557BB8C294D}" type="pres">
      <dgm:prSet presAssocID="{F7F8D848-9600-4559-957A-17504ABB55E5}" presName="node" presStyleLbl="node1" presStyleIdx="3" presStyleCnt="6" custScaleX="159580" custScaleY="124292">
        <dgm:presLayoutVars>
          <dgm:bulletEnabled val="1"/>
        </dgm:presLayoutVars>
      </dgm:prSet>
      <dgm:spPr/>
    </dgm:pt>
    <dgm:pt modelId="{BAF4427F-F0D2-410B-81FB-AB380A162779}" type="pres">
      <dgm:prSet presAssocID="{36D1578B-1F7E-4D8C-A6A2-5A13F16682DC}" presName="sibTrans" presStyleCnt="0"/>
      <dgm:spPr/>
    </dgm:pt>
    <dgm:pt modelId="{2F8F2E94-83EA-4F34-959E-60600ADA04D2}" type="pres">
      <dgm:prSet presAssocID="{E9029B3A-40DA-46A3-9AF4-5146F070CC44}" presName="node" presStyleLbl="node1" presStyleIdx="4" presStyleCnt="6" custScaleX="150398" custScaleY="121512">
        <dgm:presLayoutVars>
          <dgm:bulletEnabled val="1"/>
        </dgm:presLayoutVars>
      </dgm:prSet>
      <dgm:spPr/>
    </dgm:pt>
    <dgm:pt modelId="{088860FB-1B7C-430B-A5D4-6E98D70123E0}" type="pres">
      <dgm:prSet presAssocID="{6306A712-41D3-4DB1-B0D7-870F6EC1D378}" presName="sibTrans" presStyleCnt="0"/>
      <dgm:spPr/>
    </dgm:pt>
    <dgm:pt modelId="{E1A99279-7288-4864-A23B-003D25A0A882}" type="pres">
      <dgm:prSet presAssocID="{4187C4A6-F424-4B3B-8DDF-4EF65DE4AB68}" presName="node" presStyleLbl="node1" presStyleIdx="5" presStyleCnt="6" custScaleX="141413" custScaleY="120122">
        <dgm:presLayoutVars>
          <dgm:bulletEnabled val="1"/>
        </dgm:presLayoutVars>
      </dgm:prSet>
      <dgm:spPr/>
    </dgm:pt>
  </dgm:ptLst>
  <dgm:cxnLst>
    <dgm:cxn modelId="{B0FD9E2B-2A68-46E5-8C65-6C8227C52B50}" srcId="{A5EC0745-12AA-4991-854C-FA2D4DB5D97E}" destId="{1A59B2C0-F66F-43F7-939A-1532F6BB9060}" srcOrd="2" destOrd="0" parTransId="{5FFE982E-94EA-4D79-826C-40E66CA7C722}" sibTransId="{2FF51497-E21A-4EEF-AE60-B88F970BBA27}"/>
    <dgm:cxn modelId="{F5D69A64-E393-4759-9629-A89B983A971E}" type="presOf" srcId="{02D88559-85EB-4C1A-AD66-303CCC27CF4F}" destId="{00AB58BA-BEC0-4FB3-9911-0168D69711CD}" srcOrd="0" destOrd="0" presId="urn:microsoft.com/office/officeart/2005/8/layout/default#1"/>
    <dgm:cxn modelId="{077EBB69-5B0C-4819-8975-2F3512E815CC}" srcId="{A5EC0745-12AA-4991-854C-FA2D4DB5D97E}" destId="{E9029B3A-40DA-46A3-9AF4-5146F070CC44}" srcOrd="4" destOrd="0" parTransId="{70773C1C-3785-4220-B41B-D0B40617B784}" sibTransId="{6306A712-41D3-4DB1-B0D7-870F6EC1D378}"/>
    <dgm:cxn modelId="{D97FF471-8909-4421-A212-364C49E02177}" type="presOf" srcId="{A5EC0745-12AA-4991-854C-FA2D4DB5D97E}" destId="{0286096B-4B53-4347-BAC7-63D9613440FB}" srcOrd="0" destOrd="0" presId="urn:microsoft.com/office/officeart/2005/8/layout/default#1"/>
    <dgm:cxn modelId="{F22F1B73-167E-43BE-9573-AA0262621AF9}" type="presOf" srcId="{F7F8D848-9600-4559-957A-17504ABB55E5}" destId="{A4C0C72C-35AA-4F0E-9F65-8557BB8C294D}" srcOrd="0" destOrd="0" presId="urn:microsoft.com/office/officeart/2005/8/layout/default#1"/>
    <dgm:cxn modelId="{13770F79-6E20-4AF7-B158-A9A081912F8E}" type="presOf" srcId="{4187C4A6-F424-4B3B-8DDF-4EF65DE4AB68}" destId="{E1A99279-7288-4864-A23B-003D25A0A882}" srcOrd="0" destOrd="0" presId="urn:microsoft.com/office/officeart/2005/8/layout/default#1"/>
    <dgm:cxn modelId="{5F551859-84B2-4467-9039-ADAF042BED81}" srcId="{A5EC0745-12AA-4991-854C-FA2D4DB5D97E}" destId="{4187C4A6-F424-4B3B-8DDF-4EF65DE4AB68}" srcOrd="5" destOrd="0" parTransId="{540B1EB9-588F-44C7-B1BD-282CA85F3DC5}" sibTransId="{A11119CB-FAEE-4274-B73A-3F81D380AB84}"/>
    <dgm:cxn modelId="{6A0D0D8A-45CE-450B-B7FE-974BA1E390B2}" type="presOf" srcId="{1A59B2C0-F66F-43F7-939A-1532F6BB9060}" destId="{79CF81A4-CC28-487A-A8D2-AC323A2D95A8}" srcOrd="0" destOrd="0" presId="urn:microsoft.com/office/officeart/2005/8/layout/default#1"/>
    <dgm:cxn modelId="{523964A7-012B-49B3-BCA4-A268B45C2F20}" srcId="{A5EC0745-12AA-4991-854C-FA2D4DB5D97E}" destId="{F7F8D848-9600-4559-957A-17504ABB55E5}" srcOrd="3" destOrd="0" parTransId="{D1EBF2B4-B878-41F0-87DB-7894297A1BDD}" sibTransId="{36D1578B-1F7E-4D8C-A6A2-5A13F16682DC}"/>
    <dgm:cxn modelId="{B6FD05A8-D47E-42EA-A6C3-CAB21B62A1FF}" type="presOf" srcId="{E9029B3A-40DA-46A3-9AF4-5146F070CC44}" destId="{2F8F2E94-83EA-4F34-959E-60600ADA04D2}" srcOrd="0" destOrd="0" presId="urn:microsoft.com/office/officeart/2005/8/layout/default#1"/>
    <dgm:cxn modelId="{3C3F77F0-E7BD-4E81-8A2C-92F344834CD1}" srcId="{A5EC0745-12AA-4991-854C-FA2D4DB5D97E}" destId="{C0AF455A-E73A-4F60-960B-F12FC4603E92}" srcOrd="0" destOrd="0" parTransId="{8C1FD16B-7FB7-42E8-83D4-098C97F7E508}" sibTransId="{8001E654-60A6-4715-A67E-1471D6595F4A}"/>
    <dgm:cxn modelId="{B4C762F8-3E68-4772-92F8-C251CED073B4}" srcId="{A5EC0745-12AA-4991-854C-FA2D4DB5D97E}" destId="{02D88559-85EB-4C1A-AD66-303CCC27CF4F}" srcOrd="1" destOrd="0" parTransId="{FE7091F8-E929-4EE6-BF5C-6ECD89058BD5}" sibTransId="{784FD439-3679-4BBC-A884-84A5AD580995}"/>
    <dgm:cxn modelId="{935971FD-3709-4D15-BDCF-B3EAFE6E6902}" type="presOf" srcId="{C0AF455A-E73A-4F60-960B-F12FC4603E92}" destId="{A9915CE2-DF27-4525-A79C-6025F88FFD0E}" srcOrd="0" destOrd="0" presId="urn:microsoft.com/office/officeart/2005/8/layout/default#1"/>
    <dgm:cxn modelId="{ABC0BBE5-8904-4F54-9E1F-D01575592869}" type="presParOf" srcId="{0286096B-4B53-4347-BAC7-63D9613440FB}" destId="{A9915CE2-DF27-4525-A79C-6025F88FFD0E}" srcOrd="0" destOrd="0" presId="urn:microsoft.com/office/officeart/2005/8/layout/default#1"/>
    <dgm:cxn modelId="{B855EFF5-0AA3-47AB-BEC9-75F74CC55133}" type="presParOf" srcId="{0286096B-4B53-4347-BAC7-63D9613440FB}" destId="{194734A4-691D-4C98-8DD1-23F4C3BD7C15}" srcOrd="1" destOrd="0" presId="urn:microsoft.com/office/officeart/2005/8/layout/default#1"/>
    <dgm:cxn modelId="{09A768D0-1962-4A84-A732-1AAA5AE333AC}" type="presParOf" srcId="{0286096B-4B53-4347-BAC7-63D9613440FB}" destId="{00AB58BA-BEC0-4FB3-9911-0168D69711CD}" srcOrd="2" destOrd="0" presId="urn:microsoft.com/office/officeart/2005/8/layout/default#1"/>
    <dgm:cxn modelId="{33E87CF9-3E8E-4DA7-B83F-41DF07DF7DD1}" type="presParOf" srcId="{0286096B-4B53-4347-BAC7-63D9613440FB}" destId="{50703214-6B1A-451C-837A-5A14C121C580}" srcOrd="3" destOrd="0" presId="urn:microsoft.com/office/officeart/2005/8/layout/default#1"/>
    <dgm:cxn modelId="{EAD23565-1003-48BB-9381-6777E205CB45}" type="presParOf" srcId="{0286096B-4B53-4347-BAC7-63D9613440FB}" destId="{79CF81A4-CC28-487A-A8D2-AC323A2D95A8}" srcOrd="4" destOrd="0" presId="urn:microsoft.com/office/officeart/2005/8/layout/default#1"/>
    <dgm:cxn modelId="{F359F207-EBB1-4749-AEFB-8917E47671C5}" type="presParOf" srcId="{0286096B-4B53-4347-BAC7-63D9613440FB}" destId="{E63287BB-935A-4807-A32C-37F8239132B1}" srcOrd="5" destOrd="0" presId="urn:microsoft.com/office/officeart/2005/8/layout/default#1"/>
    <dgm:cxn modelId="{0E50EC11-C3F2-489B-9764-78B15D80315C}" type="presParOf" srcId="{0286096B-4B53-4347-BAC7-63D9613440FB}" destId="{A4C0C72C-35AA-4F0E-9F65-8557BB8C294D}" srcOrd="6" destOrd="0" presId="urn:microsoft.com/office/officeart/2005/8/layout/default#1"/>
    <dgm:cxn modelId="{D88283E0-4363-4847-9412-70C37879BEA6}" type="presParOf" srcId="{0286096B-4B53-4347-BAC7-63D9613440FB}" destId="{BAF4427F-F0D2-410B-81FB-AB380A162779}" srcOrd="7" destOrd="0" presId="urn:microsoft.com/office/officeart/2005/8/layout/default#1"/>
    <dgm:cxn modelId="{1E384B7F-3689-486A-A1C4-D69C264FD2C7}" type="presParOf" srcId="{0286096B-4B53-4347-BAC7-63D9613440FB}" destId="{2F8F2E94-83EA-4F34-959E-60600ADA04D2}" srcOrd="8" destOrd="0" presId="urn:microsoft.com/office/officeart/2005/8/layout/default#1"/>
    <dgm:cxn modelId="{73900B62-5A17-408D-8396-5D9D2D27BB05}" type="presParOf" srcId="{0286096B-4B53-4347-BAC7-63D9613440FB}" destId="{088860FB-1B7C-430B-A5D4-6E98D70123E0}" srcOrd="9" destOrd="0" presId="urn:microsoft.com/office/officeart/2005/8/layout/default#1"/>
    <dgm:cxn modelId="{6A963B22-4EBE-4606-A55B-FE6AEB78D605}" type="presParOf" srcId="{0286096B-4B53-4347-BAC7-63D9613440FB}" destId="{E1A99279-7288-4864-A23B-003D25A0A882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F32A08-CA55-4B3A-BF83-A3F5617E7461}" type="doc">
      <dgm:prSet loTypeId="urn:microsoft.com/office/officeart/2005/8/layout/hProcess7#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266C815-C2BD-4050-A609-320CF9646D45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Ліквідність активів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0B31213-22C0-47C6-BBD5-976A83E6A1D3}" type="parTrans" cxnId="{D58B6D27-AE41-4892-9D12-A6A8E8859F9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C4C55C8-B58C-45B5-AA8E-A1FCC1B83C43}" type="sibTrans" cxnId="{D58B6D27-AE41-4892-9D12-A6A8E8859F9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59D356-1D88-43FE-BBB0-B10B46AA8A4C}">
      <dgm:prSet phldrT="[Текст]"/>
      <dgm:spPr/>
      <dgm:t>
        <a:bodyPr/>
        <a:lstStyle/>
        <a:p>
          <a:r>
            <a:rPr lang="uk-UA" dirty="0">
              <a:latin typeface="Times New Roman" pitchFamily="18" charset="0"/>
              <a:cs typeface="Times New Roman" pitchFamily="18" charset="0"/>
            </a:rPr>
            <a:t>характеристика окремих видів активів підприємства по їх здатності до швидкого перетворення в грошову форму без втрати своєї балансової вартості з метою забезпечення необхідного рівня платоспроможності підприємства.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A817CFD-53CE-46C6-A8FA-95D18419E7A3}" type="parTrans" cxnId="{0BE12FE3-DECD-413D-A903-6DFE8AD596A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8885070-66DE-4370-9360-9A2E97F143B9}" type="sibTrans" cxnId="{0BE12FE3-DECD-413D-A903-6DFE8AD596A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016846A-E515-4D45-AF2D-22778C4DF0D9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Ліквідності балансу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1938D19-6F4A-40B0-B0EB-8068FF7F8AF5}" type="parTrans" cxnId="{2D0EF92E-0D31-4E16-A69A-5FA4E85E62D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74BFFB4-1D36-4DCF-97F9-94CC9EDAB61E}" type="sibTrans" cxnId="{2D0EF92E-0D31-4E16-A69A-5FA4E85E62D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83C8754-D72A-4721-B431-463F49C0DEDC}">
      <dgm:prSet phldrT="[Текст]"/>
      <dgm:spPr/>
      <dgm:t>
        <a:bodyPr/>
        <a:lstStyle/>
        <a:p>
          <a:r>
            <a:rPr lang="uk-UA" dirty="0">
              <a:latin typeface="Times New Roman" pitchFamily="18" charset="0"/>
              <a:cs typeface="Times New Roman" pitchFamily="18" charset="0"/>
            </a:rPr>
            <a:t>Полягає в порівнянні коштів за активом, згрупованих за ступенем спадної ліквідності, з короткостроковими зобов'язаннями за пасивом, що групуються за ступенем терміновості їхнього погашення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8A3E291-3AFA-4BD1-92DC-92D0090F04E5}" type="parTrans" cxnId="{3163B890-A940-4EB4-9FBE-6DAE6EF66F0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EDCFBF3-2D02-4538-9D80-B75091E4C2C6}" type="sibTrans" cxnId="{3163B890-A940-4EB4-9FBE-6DAE6EF66F0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0014299-5D3D-4810-B2C4-51B64DF446C5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b="0">
              <a:latin typeface="Times New Roman" pitchFamily="18" charset="0"/>
              <a:cs typeface="Times New Roman" pitchFamily="18" charset="0"/>
            </a:rPr>
            <a:t>Ліквідність підприємства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CA3B8D4-35C7-4998-9A52-04639AA624BE}" type="parTrans" cxnId="{1D7B8B3F-19A1-44E2-BB14-C11C80D9BDA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CC38B43-96B0-45CB-8235-2A1EF702AE9F}" type="sibTrans" cxnId="{1D7B8B3F-19A1-44E2-BB14-C11C80D9BDA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BCE0918-ADF4-4C1C-92C6-3D7CA1BBC559}">
      <dgm:prSet phldrT="[Текст]"/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здатність швидко продати активи й одержати гроші для оплати своїх зобов'язань. Вона характеризується співвідношенням величини його високоліквідних активів (грошові кошти, ринкові цінні папери, дебіторська заборгованість) і короткострокової заборгованості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7902373-C74E-455C-B6E9-95E1223326D7}" type="parTrans" cxnId="{994F43A7-9403-4159-86C4-04DFE3EABCA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9FBBC2F-2C93-42AB-A1B8-BD1685C07025}" type="sibTrans" cxnId="{994F43A7-9403-4159-86C4-04DFE3EABCA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16161C9-A056-4FC9-86AF-4059AE115CCA}" type="pres">
      <dgm:prSet presAssocID="{7BF32A08-CA55-4B3A-BF83-A3F5617E7461}" presName="Name0" presStyleCnt="0">
        <dgm:presLayoutVars>
          <dgm:dir/>
          <dgm:animLvl val="lvl"/>
          <dgm:resizeHandles val="exact"/>
        </dgm:presLayoutVars>
      </dgm:prSet>
      <dgm:spPr/>
    </dgm:pt>
    <dgm:pt modelId="{620E104A-B19D-4991-9801-E75CF449ECCD}" type="pres">
      <dgm:prSet presAssocID="{6266C815-C2BD-4050-A609-320CF9646D45}" presName="compositeNode" presStyleCnt="0">
        <dgm:presLayoutVars>
          <dgm:bulletEnabled val="1"/>
        </dgm:presLayoutVars>
      </dgm:prSet>
      <dgm:spPr/>
    </dgm:pt>
    <dgm:pt modelId="{FA229595-3862-4C78-BD8C-8C2512A8EF3C}" type="pres">
      <dgm:prSet presAssocID="{6266C815-C2BD-4050-A609-320CF9646D45}" presName="bgRect" presStyleLbl="node1" presStyleIdx="0" presStyleCnt="3"/>
      <dgm:spPr/>
    </dgm:pt>
    <dgm:pt modelId="{BBC8D18D-4538-4F1B-90DE-9BADF333D903}" type="pres">
      <dgm:prSet presAssocID="{6266C815-C2BD-4050-A609-320CF9646D45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EAD91E92-3477-4B81-B17D-26AFDF3BA4C1}" type="pres">
      <dgm:prSet presAssocID="{6266C815-C2BD-4050-A609-320CF9646D45}" presName="childNode" presStyleLbl="node1" presStyleIdx="0" presStyleCnt="3">
        <dgm:presLayoutVars>
          <dgm:bulletEnabled val="1"/>
        </dgm:presLayoutVars>
      </dgm:prSet>
      <dgm:spPr/>
    </dgm:pt>
    <dgm:pt modelId="{954C4F60-07DF-499E-A433-89D10875AEF9}" type="pres">
      <dgm:prSet presAssocID="{AC4C55C8-B58C-45B5-AA8E-A1FCC1B83C43}" presName="hSp" presStyleCnt="0"/>
      <dgm:spPr/>
    </dgm:pt>
    <dgm:pt modelId="{47720D30-7F46-4C6E-9D76-BE10DC7C0989}" type="pres">
      <dgm:prSet presAssocID="{AC4C55C8-B58C-45B5-AA8E-A1FCC1B83C43}" presName="vProcSp" presStyleCnt="0"/>
      <dgm:spPr/>
    </dgm:pt>
    <dgm:pt modelId="{9A8E083F-80EC-479D-B811-054FF5BFE0E3}" type="pres">
      <dgm:prSet presAssocID="{AC4C55C8-B58C-45B5-AA8E-A1FCC1B83C43}" presName="vSp1" presStyleCnt="0"/>
      <dgm:spPr/>
    </dgm:pt>
    <dgm:pt modelId="{E6CBBDB1-1A8B-432E-83CD-BDBD96D9E1C7}" type="pres">
      <dgm:prSet presAssocID="{AC4C55C8-B58C-45B5-AA8E-A1FCC1B83C43}" presName="simulatedConn" presStyleLbl="solidFgAcc1" presStyleIdx="0" presStyleCnt="2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012851D4-7948-4630-8990-F877F529464E}" type="pres">
      <dgm:prSet presAssocID="{AC4C55C8-B58C-45B5-AA8E-A1FCC1B83C43}" presName="vSp2" presStyleCnt="0"/>
      <dgm:spPr/>
    </dgm:pt>
    <dgm:pt modelId="{CF954054-E064-4FD2-9471-EADF8A4DBE94}" type="pres">
      <dgm:prSet presAssocID="{AC4C55C8-B58C-45B5-AA8E-A1FCC1B83C43}" presName="sibTrans" presStyleCnt="0"/>
      <dgm:spPr/>
    </dgm:pt>
    <dgm:pt modelId="{A1B264CA-BE89-4531-AD10-1EE5ED9B9FEF}" type="pres">
      <dgm:prSet presAssocID="{C016846A-E515-4D45-AF2D-22778C4DF0D9}" presName="compositeNode" presStyleCnt="0">
        <dgm:presLayoutVars>
          <dgm:bulletEnabled val="1"/>
        </dgm:presLayoutVars>
      </dgm:prSet>
      <dgm:spPr/>
    </dgm:pt>
    <dgm:pt modelId="{56BE1BBF-9D0A-4CEA-ACBD-476A761E026F}" type="pres">
      <dgm:prSet presAssocID="{C016846A-E515-4D45-AF2D-22778C4DF0D9}" presName="bgRect" presStyleLbl="node1" presStyleIdx="1" presStyleCnt="3"/>
      <dgm:spPr/>
    </dgm:pt>
    <dgm:pt modelId="{260F23BD-19F1-48BE-82E1-11C3C09A090C}" type="pres">
      <dgm:prSet presAssocID="{C016846A-E515-4D45-AF2D-22778C4DF0D9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3078FD53-38D9-4ECB-8B3D-3CEA58C6694F}" type="pres">
      <dgm:prSet presAssocID="{C016846A-E515-4D45-AF2D-22778C4DF0D9}" presName="childNode" presStyleLbl="node1" presStyleIdx="1" presStyleCnt="3">
        <dgm:presLayoutVars>
          <dgm:bulletEnabled val="1"/>
        </dgm:presLayoutVars>
      </dgm:prSet>
      <dgm:spPr/>
    </dgm:pt>
    <dgm:pt modelId="{E420C08F-1DAE-4A82-8303-34A25A5C332B}" type="pres">
      <dgm:prSet presAssocID="{974BFFB4-1D36-4DCF-97F9-94CC9EDAB61E}" presName="hSp" presStyleCnt="0"/>
      <dgm:spPr/>
    </dgm:pt>
    <dgm:pt modelId="{9CFCB7F6-F4AD-4F93-872B-632CC8704F1D}" type="pres">
      <dgm:prSet presAssocID="{974BFFB4-1D36-4DCF-97F9-94CC9EDAB61E}" presName="vProcSp" presStyleCnt="0"/>
      <dgm:spPr/>
    </dgm:pt>
    <dgm:pt modelId="{C27CD309-34C7-4F07-A889-D11522E2378B}" type="pres">
      <dgm:prSet presAssocID="{974BFFB4-1D36-4DCF-97F9-94CC9EDAB61E}" presName="vSp1" presStyleCnt="0"/>
      <dgm:spPr/>
    </dgm:pt>
    <dgm:pt modelId="{289A418A-3660-4E0F-BB43-28442903FBEF}" type="pres">
      <dgm:prSet presAssocID="{974BFFB4-1D36-4DCF-97F9-94CC9EDAB61E}" presName="simulatedConn" presStyleLbl="solidFgAcc1" presStyleIdx="1" presStyleCnt="2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5F87AEB5-DBC5-4ED3-8130-E3AB56027CB7}" type="pres">
      <dgm:prSet presAssocID="{974BFFB4-1D36-4DCF-97F9-94CC9EDAB61E}" presName="vSp2" presStyleCnt="0"/>
      <dgm:spPr/>
    </dgm:pt>
    <dgm:pt modelId="{ADF09EF3-2045-46B9-BBAA-9BB7ECBBAFE8}" type="pres">
      <dgm:prSet presAssocID="{974BFFB4-1D36-4DCF-97F9-94CC9EDAB61E}" presName="sibTrans" presStyleCnt="0"/>
      <dgm:spPr/>
    </dgm:pt>
    <dgm:pt modelId="{437500B8-476B-46A5-B286-23E3CB61A398}" type="pres">
      <dgm:prSet presAssocID="{80014299-5D3D-4810-B2C4-51B64DF446C5}" presName="compositeNode" presStyleCnt="0">
        <dgm:presLayoutVars>
          <dgm:bulletEnabled val="1"/>
        </dgm:presLayoutVars>
      </dgm:prSet>
      <dgm:spPr/>
    </dgm:pt>
    <dgm:pt modelId="{0413A7C0-0CB6-49D4-AF3E-C7AE555F64D5}" type="pres">
      <dgm:prSet presAssocID="{80014299-5D3D-4810-B2C4-51B64DF446C5}" presName="bgRect" presStyleLbl="node1" presStyleIdx="2" presStyleCnt="3"/>
      <dgm:spPr/>
    </dgm:pt>
    <dgm:pt modelId="{7A7E9B4C-015C-43FD-A1B8-1DC645103E40}" type="pres">
      <dgm:prSet presAssocID="{80014299-5D3D-4810-B2C4-51B64DF446C5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90A2B3E9-980C-46B4-A7BB-C6CF22959EA4}" type="pres">
      <dgm:prSet presAssocID="{80014299-5D3D-4810-B2C4-51B64DF446C5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110F4315-77C0-49B2-A22A-B3BD4E9777CC}" type="presOf" srcId="{80014299-5D3D-4810-B2C4-51B64DF446C5}" destId="{7A7E9B4C-015C-43FD-A1B8-1DC645103E40}" srcOrd="1" destOrd="0" presId="urn:microsoft.com/office/officeart/2005/8/layout/hProcess7#1"/>
    <dgm:cxn modelId="{D58B6D27-AE41-4892-9D12-A6A8E8859F9F}" srcId="{7BF32A08-CA55-4B3A-BF83-A3F5617E7461}" destId="{6266C815-C2BD-4050-A609-320CF9646D45}" srcOrd="0" destOrd="0" parTransId="{D0B31213-22C0-47C6-BBD5-976A83E6A1D3}" sibTransId="{AC4C55C8-B58C-45B5-AA8E-A1FCC1B83C43}"/>
    <dgm:cxn modelId="{2D0EF92E-0D31-4E16-A69A-5FA4E85E62D2}" srcId="{7BF32A08-CA55-4B3A-BF83-A3F5617E7461}" destId="{C016846A-E515-4D45-AF2D-22778C4DF0D9}" srcOrd="1" destOrd="0" parTransId="{41938D19-6F4A-40B0-B0EB-8068FF7F8AF5}" sibTransId="{974BFFB4-1D36-4DCF-97F9-94CC9EDAB61E}"/>
    <dgm:cxn modelId="{1D7B8B3F-19A1-44E2-BB14-C11C80D9BDA2}" srcId="{7BF32A08-CA55-4B3A-BF83-A3F5617E7461}" destId="{80014299-5D3D-4810-B2C4-51B64DF446C5}" srcOrd="2" destOrd="0" parTransId="{ACA3B8D4-35C7-4998-9A52-04639AA624BE}" sibTransId="{5CC38B43-96B0-45CB-8235-2A1EF702AE9F}"/>
    <dgm:cxn modelId="{3D740C48-7EED-4635-89C8-26B864AFFCFD}" type="presOf" srcId="{0BCE0918-ADF4-4C1C-92C6-3D7CA1BBC559}" destId="{90A2B3E9-980C-46B4-A7BB-C6CF22959EA4}" srcOrd="0" destOrd="0" presId="urn:microsoft.com/office/officeart/2005/8/layout/hProcess7#1"/>
    <dgm:cxn modelId="{9809CB4D-3924-41A4-B627-0903569CE9EA}" type="presOf" srcId="{6559D356-1D88-43FE-BBB0-B10B46AA8A4C}" destId="{EAD91E92-3477-4B81-B17D-26AFDF3BA4C1}" srcOrd="0" destOrd="0" presId="urn:microsoft.com/office/officeart/2005/8/layout/hProcess7#1"/>
    <dgm:cxn modelId="{088BC971-DFA7-46BC-B44D-56CCCE9426EE}" type="presOf" srcId="{E83C8754-D72A-4721-B431-463F49C0DEDC}" destId="{3078FD53-38D9-4ECB-8B3D-3CEA58C6694F}" srcOrd="0" destOrd="0" presId="urn:microsoft.com/office/officeart/2005/8/layout/hProcess7#1"/>
    <dgm:cxn modelId="{DA39DA7D-61BC-4A57-8F70-A62DFDF7029A}" type="presOf" srcId="{C016846A-E515-4D45-AF2D-22778C4DF0D9}" destId="{260F23BD-19F1-48BE-82E1-11C3C09A090C}" srcOrd="1" destOrd="0" presId="urn:microsoft.com/office/officeart/2005/8/layout/hProcess7#1"/>
    <dgm:cxn modelId="{F2A91780-E37F-4149-B239-8500D7B1D749}" type="presOf" srcId="{C016846A-E515-4D45-AF2D-22778C4DF0D9}" destId="{56BE1BBF-9D0A-4CEA-ACBD-476A761E026F}" srcOrd="0" destOrd="0" presId="urn:microsoft.com/office/officeart/2005/8/layout/hProcess7#1"/>
    <dgm:cxn modelId="{3163B890-A940-4EB4-9FBE-6DAE6EF66F06}" srcId="{C016846A-E515-4D45-AF2D-22778C4DF0D9}" destId="{E83C8754-D72A-4721-B431-463F49C0DEDC}" srcOrd="0" destOrd="0" parTransId="{B8A3E291-3AFA-4BD1-92DC-92D0090F04E5}" sibTransId="{0EDCFBF3-2D02-4538-9D80-B75091E4C2C6}"/>
    <dgm:cxn modelId="{994F43A7-9403-4159-86C4-04DFE3EABCAB}" srcId="{80014299-5D3D-4810-B2C4-51B64DF446C5}" destId="{0BCE0918-ADF4-4C1C-92C6-3D7CA1BBC559}" srcOrd="0" destOrd="0" parTransId="{C7902373-C74E-455C-B6E9-95E1223326D7}" sibTransId="{B9FBBC2F-2C93-42AB-A1B8-BD1685C07025}"/>
    <dgm:cxn modelId="{9CA4CBB3-1545-4503-B72C-86E278B368BA}" type="presOf" srcId="{6266C815-C2BD-4050-A609-320CF9646D45}" destId="{BBC8D18D-4538-4F1B-90DE-9BADF333D903}" srcOrd="1" destOrd="0" presId="urn:microsoft.com/office/officeart/2005/8/layout/hProcess7#1"/>
    <dgm:cxn modelId="{EEC873BD-FF21-40CE-B501-E69D04930D4A}" type="presOf" srcId="{80014299-5D3D-4810-B2C4-51B64DF446C5}" destId="{0413A7C0-0CB6-49D4-AF3E-C7AE555F64D5}" srcOrd="0" destOrd="0" presId="urn:microsoft.com/office/officeart/2005/8/layout/hProcess7#1"/>
    <dgm:cxn modelId="{0FE3C0CE-FBE6-45F5-9265-FD74C5B62EAE}" type="presOf" srcId="{7BF32A08-CA55-4B3A-BF83-A3F5617E7461}" destId="{916161C9-A056-4FC9-86AF-4059AE115CCA}" srcOrd="0" destOrd="0" presId="urn:microsoft.com/office/officeart/2005/8/layout/hProcess7#1"/>
    <dgm:cxn modelId="{0BE12FE3-DECD-413D-A903-6DFE8AD596AC}" srcId="{6266C815-C2BD-4050-A609-320CF9646D45}" destId="{6559D356-1D88-43FE-BBB0-B10B46AA8A4C}" srcOrd="0" destOrd="0" parTransId="{DA817CFD-53CE-46C6-A8FA-95D18419E7A3}" sibTransId="{88885070-66DE-4370-9360-9A2E97F143B9}"/>
    <dgm:cxn modelId="{D12F36FB-D1DB-4674-A14B-005BA220E7B6}" type="presOf" srcId="{6266C815-C2BD-4050-A609-320CF9646D45}" destId="{FA229595-3862-4C78-BD8C-8C2512A8EF3C}" srcOrd="0" destOrd="0" presId="urn:microsoft.com/office/officeart/2005/8/layout/hProcess7#1"/>
    <dgm:cxn modelId="{7991F956-1C2D-4130-A054-531FCA280417}" type="presParOf" srcId="{916161C9-A056-4FC9-86AF-4059AE115CCA}" destId="{620E104A-B19D-4991-9801-E75CF449ECCD}" srcOrd="0" destOrd="0" presId="urn:microsoft.com/office/officeart/2005/8/layout/hProcess7#1"/>
    <dgm:cxn modelId="{C3BE08CC-BD40-43C8-B1CF-A477244D01D3}" type="presParOf" srcId="{620E104A-B19D-4991-9801-E75CF449ECCD}" destId="{FA229595-3862-4C78-BD8C-8C2512A8EF3C}" srcOrd="0" destOrd="0" presId="urn:microsoft.com/office/officeart/2005/8/layout/hProcess7#1"/>
    <dgm:cxn modelId="{19E0BB6B-843F-4764-951F-15824A65862D}" type="presParOf" srcId="{620E104A-B19D-4991-9801-E75CF449ECCD}" destId="{BBC8D18D-4538-4F1B-90DE-9BADF333D903}" srcOrd="1" destOrd="0" presId="urn:microsoft.com/office/officeart/2005/8/layout/hProcess7#1"/>
    <dgm:cxn modelId="{DE1C431F-B35A-4A45-9635-1263C34820FB}" type="presParOf" srcId="{620E104A-B19D-4991-9801-E75CF449ECCD}" destId="{EAD91E92-3477-4B81-B17D-26AFDF3BA4C1}" srcOrd="2" destOrd="0" presId="urn:microsoft.com/office/officeart/2005/8/layout/hProcess7#1"/>
    <dgm:cxn modelId="{48F2C190-8B87-4396-9950-706FC5212F45}" type="presParOf" srcId="{916161C9-A056-4FC9-86AF-4059AE115CCA}" destId="{954C4F60-07DF-499E-A433-89D10875AEF9}" srcOrd="1" destOrd="0" presId="urn:microsoft.com/office/officeart/2005/8/layout/hProcess7#1"/>
    <dgm:cxn modelId="{52604FC6-CC91-4096-BA43-445D4B758C8A}" type="presParOf" srcId="{916161C9-A056-4FC9-86AF-4059AE115CCA}" destId="{47720D30-7F46-4C6E-9D76-BE10DC7C0989}" srcOrd="2" destOrd="0" presId="urn:microsoft.com/office/officeart/2005/8/layout/hProcess7#1"/>
    <dgm:cxn modelId="{F9DA2BDC-DE83-4B32-9821-E807FBF391BF}" type="presParOf" srcId="{47720D30-7F46-4C6E-9D76-BE10DC7C0989}" destId="{9A8E083F-80EC-479D-B811-054FF5BFE0E3}" srcOrd="0" destOrd="0" presId="urn:microsoft.com/office/officeart/2005/8/layout/hProcess7#1"/>
    <dgm:cxn modelId="{3EA4DEF8-49E2-4333-91AA-A0448517EB97}" type="presParOf" srcId="{47720D30-7F46-4C6E-9D76-BE10DC7C0989}" destId="{E6CBBDB1-1A8B-432E-83CD-BDBD96D9E1C7}" srcOrd="1" destOrd="0" presId="urn:microsoft.com/office/officeart/2005/8/layout/hProcess7#1"/>
    <dgm:cxn modelId="{B0643EC4-236B-4F02-95AF-80A835843C5A}" type="presParOf" srcId="{47720D30-7F46-4C6E-9D76-BE10DC7C0989}" destId="{012851D4-7948-4630-8990-F877F529464E}" srcOrd="2" destOrd="0" presId="urn:microsoft.com/office/officeart/2005/8/layout/hProcess7#1"/>
    <dgm:cxn modelId="{E055BEB9-049B-4342-9645-CC0B5DCEA31B}" type="presParOf" srcId="{916161C9-A056-4FC9-86AF-4059AE115CCA}" destId="{CF954054-E064-4FD2-9471-EADF8A4DBE94}" srcOrd="3" destOrd="0" presId="urn:microsoft.com/office/officeart/2005/8/layout/hProcess7#1"/>
    <dgm:cxn modelId="{28A4AC60-CFC8-408C-8521-202EFA3824F3}" type="presParOf" srcId="{916161C9-A056-4FC9-86AF-4059AE115CCA}" destId="{A1B264CA-BE89-4531-AD10-1EE5ED9B9FEF}" srcOrd="4" destOrd="0" presId="urn:microsoft.com/office/officeart/2005/8/layout/hProcess7#1"/>
    <dgm:cxn modelId="{750C4859-60A9-478E-9F18-08670693485C}" type="presParOf" srcId="{A1B264CA-BE89-4531-AD10-1EE5ED9B9FEF}" destId="{56BE1BBF-9D0A-4CEA-ACBD-476A761E026F}" srcOrd="0" destOrd="0" presId="urn:microsoft.com/office/officeart/2005/8/layout/hProcess7#1"/>
    <dgm:cxn modelId="{B01C916C-E41E-42A2-B364-B6A43AEED72C}" type="presParOf" srcId="{A1B264CA-BE89-4531-AD10-1EE5ED9B9FEF}" destId="{260F23BD-19F1-48BE-82E1-11C3C09A090C}" srcOrd="1" destOrd="0" presId="urn:microsoft.com/office/officeart/2005/8/layout/hProcess7#1"/>
    <dgm:cxn modelId="{E6835483-2704-47C1-B18D-AC466A626EA9}" type="presParOf" srcId="{A1B264CA-BE89-4531-AD10-1EE5ED9B9FEF}" destId="{3078FD53-38D9-4ECB-8B3D-3CEA58C6694F}" srcOrd="2" destOrd="0" presId="urn:microsoft.com/office/officeart/2005/8/layout/hProcess7#1"/>
    <dgm:cxn modelId="{A2FC2808-8B84-41CF-84CB-968BB9B9081D}" type="presParOf" srcId="{916161C9-A056-4FC9-86AF-4059AE115CCA}" destId="{E420C08F-1DAE-4A82-8303-34A25A5C332B}" srcOrd="5" destOrd="0" presId="urn:microsoft.com/office/officeart/2005/8/layout/hProcess7#1"/>
    <dgm:cxn modelId="{D23E63E0-4B57-4AC8-9BC4-F0EF60E568EB}" type="presParOf" srcId="{916161C9-A056-4FC9-86AF-4059AE115CCA}" destId="{9CFCB7F6-F4AD-4F93-872B-632CC8704F1D}" srcOrd="6" destOrd="0" presId="urn:microsoft.com/office/officeart/2005/8/layout/hProcess7#1"/>
    <dgm:cxn modelId="{01AEB84F-E3E2-4A8E-9FF2-4BCAB7803283}" type="presParOf" srcId="{9CFCB7F6-F4AD-4F93-872B-632CC8704F1D}" destId="{C27CD309-34C7-4F07-A889-D11522E2378B}" srcOrd="0" destOrd="0" presId="urn:microsoft.com/office/officeart/2005/8/layout/hProcess7#1"/>
    <dgm:cxn modelId="{BC0AD28E-D533-407C-83EF-473F76A2E872}" type="presParOf" srcId="{9CFCB7F6-F4AD-4F93-872B-632CC8704F1D}" destId="{289A418A-3660-4E0F-BB43-28442903FBEF}" srcOrd="1" destOrd="0" presId="urn:microsoft.com/office/officeart/2005/8/layout/hProcess7#1"/>
    <dgm:cxn modelId="{D8A354AF-2EED-46DD-854E-BE427B2904A7}" type="presParOf" srcId="{9CFCB7F6-F4AD-4F93-872B-632CC8704F1D}" destId="{5F87AEB5-DBC5-4ED3-8130-E3AB56027CB7}" srcOrd="2" destOrd="0" presId="urn:microsoft.com/office/officeart/2005/8/layout/hProcess7#1"/>
    <dgm:cxn modelId="{FEDBFA06-3117-4A34-AC60-CB0548D464BE}" type="presParOf" srcId="{916161C9-A056-4FC9-86AF-4059AE115CCA}" destId="{ADF09EF3-2045-46B9-BBAA-9BB7ECBBAFE8}" srcOrd="7" destOrd="0" presId="urn:microsoft.com/office/officeart/2005/8/layout/hProcess7#1"/>
    <dgm:cxn modelId="{9B5AFA72-EAE3-4AC0-A2ED-EC8B53C96113}" type="presParOf" srcId="{916161C9-A056-4FC9-86AF-4059AE115CCA}" destId="{437500B8-476B-46A5-B286-23E3CB61A398}" srcOrd="8" destOrd="0" presId="urn:microsoft.com/office/officeart/2005/8/layout/hProcess7#1"/>
    <dgm:cxn modelId="{F96BD68C-6B91-4471-A48D-AD8BAD098B1C}" type="presParOf" srcId="{437500B8-476B-46A5-B286-23E3CB61A398}" destId="{0413A7C0-0CB6-49D4-AF3E-C7AE555F64D5}" srcOrd="0" destOrd="0" presId="urn:microsoft.com/office/officeart/2005/8/layout/hProcess7#1"/>
    <dgm:cxn modelId="{30B24DEA-B583-4A6A-A0FF-97F19C653CBA}" type="presParOf" srcId="{437500B8-476B-46A5-B286-23E3CB61A398}" destId="{7A7E9B4C-015C-43FD-A1B8-1DC645103E40}" srcOrd="1" destOrd="0" presId="urn:microsoft.com/office/officeart/2005/8/layout/hProcess7#1"/>
    <dgm:cxn modelId="{170CCF98-373C-4010-9417-1567938C2ACD}" type="presParOf" srcId="{437500B8-476B-46A5-B286-23E3CB61A398}" destId="{90A2B3E9-980C-46B4-A7BB-C6CF22959EA4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F34359-E36F-4FDD-BCDB-ADCC602C9ED1}" type="doc">
      <dgm:prSet loTypeId="urn:microsoft.com/office/officeart/2005/8/layout/vList6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2E4E687-308A-4EDA-96B2-7350705437CA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56" y="3270099"/>
          <a:ext cx="962228" cy="891108"/>
        </a:xfrm>
        <a:ln/>
      </dgm:spPr>
      <dgm:t>
        <a:bodyPr/>
        <a:lstStyle/>
        <a:p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Заключний етап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CDBFAD6-1605-42D6-8683-82E9ADFA7BC8}" type="parTrans" cxnId="{BC9AE641-8E27-4F42-A927-EB7017F06E63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066A9600-ED52-424E-BB64-6EAC5FB83993}" type="sibTrans" cxnId="{BC9AE641-8E27-4F42-A927-EB7017F06E63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57D745A-E4D5-4412-A9BE-A354C8F84ED2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5255" y="56781"/>
          <a:ext cx="1080647" cy="1317904"/>
        </a:xfrm>
        <a:ln/>
      </dgm:spPr>
      <dgm:t>
        <a:bodyPr/>
        <a:lstStyle/>
        <a:p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Підготовчий  етап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68AC4C4-F08F-42AA-A39F-C0591C4AB7AF}" type="sibTrans" cxnId="{CBF00E52-F9CC-4994-9173-13377412755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3DB325F-FC4A-4B34-BDE3-146B17C81924}" type="parTrans" cxnId="{CBF00E52-F9CC-4994-9173-13377412755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A9F646A-655E-4F07-80FC-E81735AD8899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56" y="1609290"/>
          <a:ext cx="1027697" cy="1329080"/>
        </a:xfrm>
        <a:ln/>
      </dgm:spPr>
      <dgm:t>
        <a:bodyPr/>
        <a:lstStyle/>
        <a:p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Аналітичний етап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E9CE90D-E283-4EE2-A356-66809E1905B4}" type="parTrans" cxnId="{4DFF0F35-382C-4268-83E8-45E3DFBD2F3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732B675-9DE5-4054-A035-2250F2E9004C}" type="sibTrans" cxnId="{4DFF0F35-382C-4268-83E8-45E3DFBD2F3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68A24433-6ABD-4B69-B2BC-B8B866A3E864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04470" y="1465874"/>
          <a:ext cx="4609956" cy="1554851"/>
        </a:xfrm>
        <a:ln/>
      </dgm:spPr>
      <dgm:t>
        <a:bodyPr/>
        <a:lstStyle/>
        <a:p>
          <a:pPr>
            <a:spcBef>
              <a:spcPct val="0"/>
            </a:spcBef>
          </a:pPr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збирання та перевірка правильності інформації про ліквідність;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830C35D-D59C-49D3-80BA-2620087F38F2}" type="parTrans" cxnId="{C7EDF1EB-204F-4B34-8235-9407D15579BF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0EC66610-AF4C-474C-978E-E906C6901B73}" type="sibTrans" cxnId="{C7EDF1EB-204F-4B34-8235-9407D15579BF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B8CCA49-87BC-475E-8CDC-9908C213045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04470" y="1465874"/>
          <a:ext cx="4609956" cy="1554851"/>
        </a:xfrm>
        <a:ln/>
      </dgm:spPr>
      <dgm:t>
        <a:bodyPr/>
        <a:lstStyle/>
        <a:p>
          <a:pPr>
            <a:spcBef>
              <a:spcPct val="0"/>
            </a:spcBef>
          </a:pPr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обробка та узагальнення даних про ліквідність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DF9A482-AC32-4058-BA60-BEEBE5ABCE19}" type="parTrans" cxnId="{022C4F11-41A3-41FB-A940-14E1DCF9301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544AA2E-F99D-4350-AAC4-727443235D6E}" type="sibTrans" cxnId="{022C4F11-41A3-41FB-A940-14E1DCF9301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553B0B7D-DA84-49A9-A5AE-5A50D90ECA42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04470" y="1465874"/>
          <a:ext cx="4609956" cy="1554851"/>
        </a:xfrm>
        <a:ln/>
      </dgm:spPr>
      <dgm:t>
        <a:bodyPr/>
        <a:lstStyle/>
        <a:p>
          <a:pPr>
            <a:spcBef>
              <a:spcPct val="0"/>
            </a:spcBef>
          </a:pPr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порівняльний аналіз основних показників ліквідність;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B1929AD-1AE3-48DD-A25B-238D6B595FEA}" type="parTrans" cxnId="{F8F408E1-6DBE-4A09-8073-D7CF6001D3F7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AA0DAF6E-948A-4041-807C-073599073CE2}" type="sibTrans" cxnId="{F8F408E1-6DBE-4A09-8073-D7CF6001D3F7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A2205A0-8AFC-49B1-90E6-EDCA67390F78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04470" y="1465874"/>
          <a:ext cx="4609956" cy="1554851"/>
        </a:xfrm>
        <a:ln/>
      </dgm:spPr>
      <dgm:t>
        <a:bodyPr/>
        <a:lstStyle/>
        <a:p>
          <a:pPr>
            <a:spcBef>
              <a:spcPct val="0"/>
            </a:spcBef>
          </a:pPr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аналіз і оцінка фінансового стану в частині ліквідності, факторний аналіз;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17691AA-6118-43BC-B089-1954C001DBCD}" type="parTrans" cxnId="{C8BAAD89-60CB-4F7E-81BB-EBEE36C69430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1CE588C-3E93-49A5-9F97-2AF49FD03187}" type="sibTrans" cxnId="{C8BAAD89-60CB-4F7E-81BB-EBEE36C69430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B7F0B2CA-7B47-4205-8C0D-96DEBAA58977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04470" y="1465874"/>
          <a:ext cx="4609956" cy="1554851"/>
        </a:xfrm>
        <a:ln/>
      </dgm:spPr>
      <dgm:t>
        <a:bodyPr/>
        <a:lstStyle/>
        <a:p>
          <a:pPr>
            <a:spcBef>
              <a:spcPct val="0"/>
            </a:spcBef>
          </a:pPr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оцінка ризиків ймовірності банкрутства та прогнозування  рівня ліквідності підприємства.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DB3BA04-6258-4614-AAF7-F1F17A2FFB28}" type="parTrans" cxnId="{2FADDC23-494D-4A4C-9B28-21E25DD6D001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23092B9-E04A-4BFB-9198-DEFFFDEC5646}" type="sibTrans" cxnId="{2FADDC23-494D-4A4C-9B28-21E25DD6D001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2CB7A9A-A7A9-4AB8-8586-FDB898E5A358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047193" y="3126256"/>
          <a:ext cx="4659041" cy="1178794"/>
        </a:xfrm>
        <a:ln/>
      </dgm:spPr>
      <dgm:t>
        <a:bodyPr/>
        <a:lstStyle/>
        <a:p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оформлення та передача результатів дослідження.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8FC8231-503A-4D5D-978C-1D76F1EFAAD3}" type="parTrans" cxnId="{A00E977C-1912-44F2-A6F7-C6DD74E4B508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B7249981-5E86-447F-87B5-B9DCA1C0E4DA}" type="sibTrans" cxnId="{A00E977C-1912-44F2-A6F7-C6DD74E4B508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2EB2234-58C1-4976-858A-C71D809665BA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76332" y="248"/>
          <a:ext cx="4519181" cy="1360095"/>
        </a:xfrm>
        <a:ln/>
      </dgm:spPr>
      <dgm:t>
        <a:bodyPr/>
        <a:lstStyle/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Він включає методичні та організаційні аспекти планування аналітичної роботи, які забезпечують її успішне здійснення. Зокрема включає у себе: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обґрунтування мети, завдань, об’єкта, предмета та користувачів аналізу;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складання плану аналітичної роботи;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методичне забезпечення аналізу;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інформаційне забезпечення аналізу;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матеріально-технічне забезпечення.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B84B52E-7827-4732-B58C-C3A3F635D94A}" type="parTrans" cxnId="{B4BA70F2-DFB0-40A0-8DD3-8428531F2BAE}">
      <dgm:prSet/>
      <dgm:spPr/>
      <dgm:t>
        <a:bodyPr/>
        <a:lstStyle/>
        <a:p>
          <a:endParaRPr lang="ru-RU" sz="1200"/>
        </a:p>
      </dgm:t>
    </dgm:pt>
    <dgm:pt modelId="{9FE58010-F617-4162-85FB-C261FEA78ADD}" type="sibTrans" cxnId="{B4BA70F2-DFB0-40A0-8DD3-8428531F2BAE}">
      <dgm:prSet/>
      <dgm:spPr/>
      <dgm:t>
        <a:bodyPr/>
        <a:lstStyle/>
        <a:p>
          <a:endParaRPr lang="ru-RU" sz="1200"/>
        </a:p>
      </dgm:t>
    </dgm:pt>
    <dgm:pt modelId="{3E00881B-03A4-4B3C-8F5F-105E946EF43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047193" y="3126256"/>
          <a:ext cx="4659041" cy="1178794"/>
        </a:xfrm>
        <a:ln/>
      </dgm:spPr>
      <dgm:t>
        <a:bodyPr/>
        <a:lstStyle/>
        <a:p>
          <a:r>
            <a:rPr lang="uk-UA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використання резервів та визначення шляхів підвищення рівня ліквідність;</a:t>
          </a:r>
          <a:endParaRPr lang="ru-RU" sz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E271F99-2AE1-4BC6-91A4-523FB361102A}" type="sibTrans" cxnId="{9EB21ADD-3DB9-4A1B-A617-710089530703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50C9037-95F7-479D-B636-BDD24B16DA24}" type="parTrans" cxnId="{9EB21ADD-3DB9-4A1B-A617-710089530703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01F598BB-F36F-4F79-8D71-535AAB164C7C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047193" y="3126256"/>
          <a:ext cx="4659041" cy="1178794"/>
        </a:xfrm>
        <a:ln/>
      </dgm:spPr>
      <dgm:t>
        <a:bodyPr/>
        <a:lstStyle/>
        <a:p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На основі економічного аналізу необхідно підготувати висновки і розробити пропозиції щодо підвищення рівня платоспроможності. А саме: 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9BEE581-EA7E-4A64-98C1-22AA84915F03}" type="parTrans" cxnId="{5E417E80-FD7A-49DA-8FE7-736E6ECD3F2E}">
      <dgm:prSet/>
      <dgm:spPr/>
      <dgm:t>
        <a:bodyPr/>
        <a:lstStyle/>
        <a:p>
          <a:endParaRPr lang="ru-RU" sz="1200"/>
        </a:p>
      </dgm:t>
    </dgm:pt>
    <dgm:pt modelId="{CC491534-E2E1-43CF-A26C-B67758A8F87C}" type="sibTrans" cxnId="{5E417E80-FD7A-49DA-8FE7-736E6ECD3F2E}">
      <dgm:prSet/>
      <dgm:spPr/>
      <dgm:t>
        <a:bodyPr/>
        <a:lstStyle/>
        <a:p>
          <a:endParaRPr lang="ru-RU" sz="1200"/>
        </a:p>
      </dgm:t>
    </dgm:pt>
    <dgm:pt modelId="{20468466-F3FC-46E9-9CF0-44E94743C478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104470" y="1465874"/>
          <a:ext cx="4609956" cy="1554851"/>
        </a:xfrm>
        <a:ln/>
      </dgm:spPr>
      <dgm:t>
        <a:bodyPr/>
        <a:lstStyle/>
        <a:p>
          <a:pPr>
            <a:spcBef>
              <a:spcPts val="1200"/>
            </a:spcBef>
          </a:pPr>
          <a:r>
            <a:rPr lang="uk-UA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Він призначений для реалізації розроблених плану, програми, методики, способів аналізу шляхом статистичної обробки, зведення, групування та вивчення даних про хід і та результати господарювання. Включає такі аналітичні і прогнозні заходи: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1766F9F-9881-4999-AFA8-12BB3328A0E1}" type="parTrans" cxnId="{5A3B8D2D-DCAB-4E40-B70D-401E0744E049}">
      <dgm:prSet/>
      <dgm:spPr/>
      <dgm:t>
        <a:bodyPr/>
        <a:lstStyle/>
        <a:p>
          <a:endParaRPr lang="ru-RU" sz="1200"/>
        </a:p>
      </dgm:t>
    </dgm:pt>
    <dgm:pt modelId="{8DE8AC5B-3072-4626-8A53-D62CF2F934B2}" type="sibTrans" cxnId="{5A3B8D2D-DCAB-4E40-B70D-401E0744E049}">
      <dgm:prSet/>
      <dgm:spPr/>
      <dgm:t>
        <a:bodyPr/>
        <a:lstStyle/>
        <a:p>
          <a:endParaRPr lang="ru-RU" sz="1200"/>
        </a:p>
      </dgm:t>
    </dgm:pt>
    <dgm:pt modelId="{B3A20DA5-5DB3-43F1-85BC-BC2F8163FC3D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1047193" y="3126256"/>
          <a:ext cx="4659041" cy="1178794"/>
        </a:xfrm>
        <a:ln/>
      </dgm:spPr>
      <dgm:t>
        <a:bodyPr/>
        <a:lstStyle/>
        <a:p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5D3389F1-4BEB-4563-8F68-E836642D87A6}" type="parTrans" cxnId="{69881DF3-1109-4477-9013-040BC7DC3370}">
      <dgm:prSet/>
      <dgm:spPr/>
      <dgm:t>
        <a:bodyPr/>
        <a:lstStyle/>
        <a:p>
          <a:endParaRPr lang="ru-RU"/>
        </a:p>
      </dgm:t>
    </dgm:pt>
    <dgm:pt modelId="{77451F12-2C4E-40A7-B7A0-637561FA31CA}" type="sibTrans" cxnId="{69881DF3-1109-4477-9013-040BC7DC3370}">
      <dgm:prSet/>
      <dgm:spPr/>
      <dgm:t>
        <a:bodyPr/>
        <a:lstStyle/>
        <a:p>
          <a:endParaRPr lang="ru-RU"/>
        </a:p>
      </dgm:t>
    </dgm:pt>
    <dgm:pt modelId="{3F44D274-2439-4FAE-A472-BDF7E6FC0F3A}" type="pres">
      <dgm:prSet presAssocID="{F9F34359-E36F-4FDD-BCDB-ADCC602C9ED1}" presName="Name0" presStyleCnt="0">
        <dgm:presLayoutVars>
          <dgm:dir/>
          <dgm:animLvl val="lvl"/>
          <dgm:resizeHandles/>
        </dgm:presLayoutVars>
      </dgm:prSet>
      <dgm:spPr/>
    </dgm:pt>
    <dgm:pt modelId="{919F9636-9C02-49D9-8E91-473E46036803}" type="pres">
      <dgm:prSet presAssocID="{F57D745A-E4D5-4412-A9BE-A354C8F84ED2}" presName="linNode" presStyleCnt="0"/>
      <dgm:spPr/>
    </dgm:pt>
    <dgm:pt modelId="{948455B9-2D57-4F3C-9684-01780AE0A628}" type="pres">
      <dgm:prSet presAssocID="{F57D745A-E4D5-4412-A9BE-A354C8F84ED2}" presName="parentShp" presStyleLbl="node1" presStyleIdx="0" presStyleCnt="3" custScaleX="41950" custScaleY="124884" custLinFactNeighborX="-2317" custLinFactNeighborY="3358">
        <dgm:presLayoutVars>
          <dgm:bulletEnabled val="1"/>
        </dgm:presLayoutVars>
      </dgm:prSet>
      <dgm:spPr>
        <a:prstGeom prst="roundRect">
          <a:avLst/>
        </a:prstGeom>
      </dgm:spPr>
    </dgm:pt>
    <dgm:pt modelId="{CAC266F3-E494-436D-8619-853A9147B694}" type="pres">
      <dgm:prSet presAssocID="{F57D745A-E4D5-4412-A9BE-A354C8F84ED2}" presName="childShp" presStyleLbl="bgAccFollowNode1" presStyleIdx="0" presStyleCnt="3" custScaleX="132540" custScaleY="142289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</dgm:pt>
    <dgm:pt modelId="{9206CA77-788C-44D4-B244-FE8A6925407E}" type="pres">
      <dgm:prSet presAssocID="{868AC4C4-F08F-42AA-A39F-C0591C4AB7AF}" presName="spacing" presStyleCnt="0"/>
      <dgm:spPr/>
    </dgm:pt>
    <dgm:pt modelId="{986E204E-D7CB-4F1A-AB4A-4B8F151E9E60}" type="pres">
      <dgm:prSet presAssocID="{EA9F646A-655E-4F07-80FC-E81735AD8899}" presName="linNode" presStyleCnt="0"/>
      <dgm:spPr/>
    </dgm:pt>
    <dgm:pt modelId="{7978774D-E39D-46AB-8668-8E00A3FAC1C4}" type="pres">
      <dgm:prSet presAssocID="{EA9F646A-655E-4F07-80FC-E81735AD8899}" presName="parentShp" presStyleLbl="node1" presStyleIdx="1" presStyleCnt="3" custScaleX="44408" custScaleY="134454" custLinFactNeighborX="-2210" custLinFactNeighborY="2893">
        <dgm:presLayoutVars>
          <dgm:bulletEnabled val="1"/>
        </dgm:presLayoutVars>
      </dgm:prSet>
      <dgm:spPr>
        <a:prstGeom prst="roundRect">
          <a:avLst/>
        </a:prstGeom>
      </dgm:spPr>
    </dgm:pt>
    <dgm:pt modelId="{CC6C294B-AD35-479A-9A55-DF715F7B1701}" type="pres">
      <dgm:prSet presAssocID="{EA9F646A-655E-4F07-80FC-E81735AD8899}" presName="childShp" presStyleLbl="bgAccFollowNode1" presStyleIdx="1" presStyleCnt="3" custScaleX="132801" custScaleY="168511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</dgm:pt>
    <dgm:pt modelId="{DBA99519-0B35-418D-BA22-78C3BC5A56C5}" type="pres">
      <dgm:prSet presAssocID="{4732B675-9DE5-4054-A035-2250F2E9004C}" presName="spacing" presStyleCnt="0"/>
      <dgm:spPr/>
    </dgm:pt>
    <dgm:pt modelId="{6E5AE3D7-60DB-4572-AA89-340314053853}" type="pres">
      <dgm:prSet presAssocID="{D2E4E687-308A-4EDA-96B2-7350705437CA}" presName="linNode" presStyleCnt="0"/>
      <dgm:spPr/>
    </dgm:pt>
    <dgm:pt modelId="{17DF3E0F-2F78-4DE6-B45E-02BA4D7F7C11}" type="pres">
      <dgm:prSet presAssocID="{D2E4E687-308A-4EDA-96B2-7350705437CA}" presName="parentShp" presStyleLbl="node1" presStyleIdx="2" presStyleCnt="3" custScaleX="41579" custScaleY="84441" custLinFactNeighborX="-2446">
        <dgm:presLayoutVars>
          <dgm:bulletEnabled val="1"/>
        </dgm:presLayoutVars>
      </dgm:prSet>
      <dgm:spPr>
        <a:prstGeom prst="roundRect">
          <a:avLst/>
        </a:prstGeom>
      </dgm:spPr>
    </dgm:pt>
    <dgm:pt modelId="{A6B64E8D-A117-4066-9A8B-BE42946D4D09}" type="pres">
      <dgm:prSet presAssocID="{D2E4E687-308A-4EDA-96B2-7350705437CA}" presName="childShp" presStyleLbl="bgAccFollowNode1" presStyleIdx="2" presStyleCnt="3" custScaleX="134215" custScaleY="111702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</dgm:pt>
  </dgm:ptLst>
  <dgm:cxnLst>
    <dgm:cxn modelId="{F24B5203-8114-4D44-8370-837C140BC90F}" type="presOf" srcId="{EA2205A0-8AFC-49B1-90E6-EDCA67390F78}" destId="{CC6C294B-AD35-479A-9A55-DF715F7B1701}" srcOrd="0" destOrd="4" presId="urn:microsoft.com/office/officeart/2005/8/layout/vList6"/>
    <dgm:cxn modelId="{022C4F11-41A3-41FB-A940-14E1DCF9301E}" srcId="{EA9F646A-655E-4F07-80FC-E81735AD8899}" destId="{1B8CCA49-87BC-475E-8CDC-9908C213045C}" srcOrd="2" destOrd="0" parTransId="{2DF9A482-AC32-4058-BA60-BEEBE5ABCE19}" sibTransId="{4544AA2E-F99D-4350-AAC4-727443235D6E}"/>
    <dgm:cxn modelId="{0604CD11-D5D6-4822-81AC-97F200381F08}" type="presOf" srcId="{3E00881B-03A4-4B3C-8F5F-105E946EF43E}" destId="{A6B64E8D-A117-4066-9A8B-BE42946D4D09}" srcOrd="0" destOrd="2" presId="urn:microsoft.com/office/officeart/2005/8/layout/vList6"/>
    <dgm:cxn modelId="{BEE51D12-F0D3-4DB4-99A4-0EF87C1C43B7}" type="presOf" srcId="{1B8CCA49-87BC-475E-8CDC-9908C213045C}" destId="{CC6C294B-AD35-479A-9A55-DF715F7B1701}" srcOrd="0" destOrd="2" presId="urn:microsoft.com/office/officeart/2005/8/layout/vList6"/>
    <dgm:cxn modelId="{2FADDC23-494D-4A4C-9B28-21E25DD6D001}" srcId="{EA9F646A-655E-4F07-80FC-E81735AD8899}" destId="{B7F0B2CA-7B47-4205-8C0D-96DEBAA58977}" srcOrd="5" destOrd="0" parTransId="{7DB3BA04-6258-4614-AAF7-F1F17A2FFB28}" sibTransId="{123092B9-E04A-4BFB-9198-DEFFFDEC5646}"/>
    <dgm:cxn modelId="{E5CAD72C-65B4-4D65-9645-78CE9323EC45}" type="presOf" srcId="{D2E4E687-308A-4EDA-96B2-7350705437CA}" destId="{17DF3E0F-2F78-4DE6-B45E-02BA4D7F7C11}" srcOrd="0" destOrd="0" presId="urn:microsoft.com/office/officeart/2005/8/layout/vList6"/>
    <dgm:cxn modelId="{5A3B8D2D-DCAB-4E40-B70D-401E0744E049}" srcId="{EA9F646A-655E-4F07-80FC-E81735AD8899}" destId="{20468466-F3FC-46E9-9CF0-44E94743C478}" srcOrd="0" destOrd="0" parTransId="{A1766F9F-9881-4999-AFA8-12BB3328A0E1}" sibTransId="{8DE8AC5B-3072-4626-8A53-D62CF2F934B2}"/>
    <dgm:cxn modelId="{78244334-F788-4E74-8822-24BCBA553A6E}" type="presOf" srcId="{B3A20DA5-5DB3-43F1-85BC-BC2F8163FC3D}" destId="{A6B64E8D-A117-4066-9A8B-BE42946D4D09}" srcOrd="0" destOrd="0" presId="urn:microsoft.com/office/officeart/2005/8/layout/vList6"/>
    <dgm:cxn modelId="{4DFF0F35-382C-4268-83E8-45E3DFBD2F3A}" srcId="{F9F34359-E36F-4FDD-BCDB-ADCC602C9ED1}" destId="{EA9F646A-655E-4F07-80FC-E81735AD8899}" srcOrd="1" destOrd="0" parTransId="{8E9CE90D-E283-4EE2-A356-66809E1905B4}" sibTransId="{4732B675-9DE5-4054-A035-2250F2E9004C}"/>
    <dgm:cxn modelId="{E36B0238-9368-4CFE-AC9E-AFB5CDC99DFB}" type="presOf" srcId="{EA9F646A-655E-4F07-80FC-E81735AD8899}" destId="{7978774D-E39D-46AB-8668-8E00A3FAC1C4}" srcOrd="0" destOrd="0" presId="urn:microsoft.com/office/officeart/2005/8/layout/vList6"/>
    <dgm:cxn modelId="{69573F3F-88DB-4065-9C56-3083AE016703}" type="presOf" srcId="{F2EB2234-58C1-4976-858A-C71D809665BA}" destId="{CAC266F3-E494-436D-8619-853A9147B694}" srcOrd="0" destOrd="0" presId="urn:microsoft.com/office/officeart/2005/8/layout/vList6"/>
    <dgm:cxn modelId="{BC9AE641-8E27-4F42-A927-EB7017F06E63}" srcId="{F9F34359-E36F-4FDD-BCDB-ADCC602C9ED1}" destId="{D2E4E687-308A-4EDA-96B2-7350705437CA}" srcOrd="2" destOrd="0" parTransId="{4CDBFAD6-1605-42D6-8683-82E9ADFA7BC8}" sibTransId="{066A9600-ED52-424E-BB64-6EAC5FB83993}"/>
    <dgm:cxn modelId="{6FE7BD69-CA1A-4266-8220-690A72F99061}" type="presOf" srcId="{F57D745A-E4D5-4412-A9BE-A354C8F84ED2}" destId="{948455B9-2D57-4F3C-9684-01780AE0A628}" srcOrd="0" destOrd="0" presId="urn:microsoft.com/office/officeart/2005/8/layout/vList6"/>
    <dgm:cxn modelId="{CBF00E52-F9CC-4994-9173-13377412755E}" srcId="{F9F34359-E36F-4FDD-BCDB-ADCC602C9ED1}" destId="{F57D745A-E4D5-4412-A9BE-A354C8F84ED2}" srcOrd="0" destOrd="0" parTransId="{F3DB325F-FC4A-4B34-BDE3-146B17C81924}" sibTransId="{868AC4C4-F08F-42AA-A39F-C0591C4AB7AF}"/>
    <dgm:cxn modelId="{ACD73854-386F-4DE3-AEED-B04D3575E69C}" type="presOf" srcId="{01F598BB-F36F-4F79-8D71-535AAB164C7C}" destId="{A6B64E8D-A117-4066-9A8B-BE42946D4D09}" srcOrd="0" destOrd="1" presId="urn:microsoft.com/office/officeart/2005/8/layout/vList6"/>
    <dgm:cxn modelId="{A00E977C-1912-44F2-A6F7-C6DD74E4B508}" srcId="{01F598BB-F36F-4F79-8D71-535AAB164C7C}" destId="{42CB7A9A-A7A9-4AB8-8586-FDB898E5A358}" srcOrd="1" destOrd="0" parTransId="{A8FC8231-503A-4D5D-978C-1D76F1EFAAD3}" sibTransId="{B7249981-5E86-447F-87B5-B9DCA1C0E4DA}"/>
    <dgm:cxn modelId="{5E417E80-FD7A-49DA-8FE7-736E6ECD3F2E}" srcId="{D2E4E687-308A-4EDA-96B2-7350705437CA}" destId="{01F598BB-F36F-4F79-8D71-535AAB164C7C}" srcOrd="1" destOrd="0" parTransId="{D9BEE581-EA7E-4A64-98C1-22AA84915F03}" sibTransId="{CC491534-E2E1-43CF-A26C-B67758A8F87C}"/>
    <dgm:cxn modelId="{C8BAAD89-60CB-4F7E-81BB-EBEE36C69430}" srcId="{EA9F646A-655E-4F07-80FC-E81735AD8899}" destId="{EA2205A0-8AFC-49B1-90E6-EDCA67390F78}" srcOrd="4" destOrd="0" parTransId="{117691AA-6118-43BC-B089-1954C001DBCD}" sibTransId="{E1CE588C-3E93-49A5-9F97-2AF49FD03187}"/>
    <dgm:cxn modelId="{EA414996-99B4-4CE8-A61A-B714B32BD0F7}" type="presOf" srcId="{F9F34359-E36F-4FDD-BCDB-ADCC602C9ED1}" destId="{3F44D274-2439-4FAE-A472-BDF7E6FC0F3A}" srcOrd="0" destOrd="0" presId="urn:microsoft.com/office/officeart/2005/8/layout/vList6"/>
    <dgm:cxn modelId="{166D05A4-961B-4AF6-AE8F-29E9F642BB7A}" type="presOf" srcId="{68A24433-6ABD-4B69-B2BC-B8B866A3E864}" destId="{CC6C294B-AD35-479A-9A55-DF715F7B1701}" srcOrd="0" destOrd="1" presId="urn:microsoft.com/office/officeart/2005/8/layout/vList6"/>
    <dgm:cxn modelId="{3FB3B9AA-44F5-4F1D-BF3F-AFDA8546DD91}" type="presOf" srcId="{B7F0B2CA-7B47-4205-8C0D-96DEBAA58977}" destId="{CC6C294B-AD35-479A-9A55-DF715F7B1701}" srcOrd="0" destOrd="5" presId="urn:microsoft.com/office/officeart/2005/8/layout/vList6"/>
    <dgm:cxn modelId="{A8243AB9-027F-4445-9FC7-D8FF2F5CDBEE}" type="presOf" srcId="{42CB7A9A-A7A9-4AB8-8586-FDB898E5A358}" destId="{A6B64E8D-A117-4066-9A8B-BE42946D4D09}" srcOrd="0" destOrd="3" presId="urn:microsoft.com/office/officeart/2005/8/layout/vList6"/>
    <dgm:cxn modelId="{B282ACC4-0963-4A93-A7F5-9858906F824F}" type="presOf" srcId="{20468466-F3FC-46E9-9CF0-44E94743C478}" destId="{CC6C294B-AD35-479A-9A55-DF715F7B1701}" srcOrd="0" destOrd="0" presId="urn:microsoft.com/office/officeart/2005/8/layout/vList6"/>
    <dgm:cxn modelId="{9EB21ADD-3DB9-4A1B-A617-710089530703}" srcId="{01F598BB-F36F-4F79-8D71-535AAB164C7C}" destId="{3E00881B-03A4-4B3C-8F5F-105E946EF43E}" srcOrd="0" destOrd="0" parTransId="{150C9037-95F7-479D-B636-BDD24B16DA24}" sibTransId="{6E271F99-2AE1-4BC6-91A4-523FB361102A}"/>
    <dgm:cxn modelId="{56CC9BDD-F06F-4E6B-89B6-5B2F114F7F07}" type="presOf" srcId="{553B0B7D-DA84-49A9-A5AE-5A50D90ECA42}" destId="{CC6C294B-AD35-479A-9A55-DF715F7B1701}" srcOrd="0" destOrd="3" presId="urn:microsoft.com/office/officeart/2005/8/layout/vList6"/>
    <dgm:cxn modelId="{F8F408E1-6DBE-4A09-8073-D7CF6001D3F7}" srcId="{EA9F646A-655E-4F07-80FC-E81735AD8899}" destId="{553B0B7D-DA84-49A9-A5AE-5A50D90ECA42}" srcOrd="3" destOrd="0" parTransId="{FB1929AD-1AE3-48DD-A25B-238D6B595FEA}" sibTransId="{AA0DAF6E-948A-4041-807C-073599073CE2}"/>
    <dgm:cxn modelId="{C7EDF1EB-204F-4B34-8235-9407D15579BF}" srcId="{EA9F646A-655E-4F07-80FC-E81735AD8899}" destId="{68A24433-6ABD-4B69-B2BC-B8B866A3E864}" srcOrd="1" destOrd="0" parTransId="{1830C35D-D59C-49D3-80BA-2620087F38F2}" sibTransId="{0EC66610-AF4C-474C-978E-E906C6901B73}"/>
    <dgm:cxn modelId="{B4BA70F2-DFB0-40A0-8DD3-8428531F2BAE}" srcId="{F57D745A-E4D5-4412-A9BE-A354C8F84ED2}" destId="{F2EB2234-58C1-4976-858A-C71D809665BA}" srcOrd="0" destOrd="0" parTransId="{1B84B52E-7827-4732-B58C-C3A3F635D94A}" sibTransId="{9FE58010-F617-4162-85FB-C261FEA78ADD}"/>
    <dgm:cxn modelId="{69881DF3-1109-4477-9013-040BC7DC3370}" srcId="{D2E4E687-308A-4EDA-96B2-7350705437CA}" destId="{B3A20DA5-5DB3-43F1-85BC-BC2F8163FC3D}" srcOrd="0" destOrd="0" parTransId="{5D3389F1-4BEB-4563-8F68-E836642D87A6}" sibTransId="{77451F12-2C4E-40A7-B7A0-637561FA31CA}"/>
    <dgm:cxn modelId="{9DB80DBF-6D07-49C9-B08A-68B976FF1B64}" type="presParOf" srcId="{3F44D274-2439-4FAE-A472-BDF7E6FC0F3A}" destId="{919F9636-9C02-49D9-8E91-473E46036803}" srcOrd="0" destOrd="0" presId="urn:microsoft.com/office/officeart/2005/8/layout/vList6"/>
    <dgm:cxn modelId="{AFE655B2-4CC2-4E30-BEF5-DDD5B44412F5}" type="presParOf" srcId="{919F9636-9C02-49D9-8E91-473E46036803}" destId="{948455B9-2D57-4F3C-9684-01780AE0A628}" srcOrd="0" destOrd="0" presId="urn:microsoft.com/office/officeart/2005/8/layout/vList6"/>
    <dgm:cxn modelId="{0009E966-CF4D-452A-9F90-8DA3017619B3}" type="presParOf" srcId="{919F9636-9C02-49D9-8E91-473E46036803}" destId="{CAC266F3-E494-436D-8619-853A9147B694}" srcOrd="1" destOrd="0" presId="urn:microsoft.com/office/officeart/2005/8/layout/vList6"/>
    <dgm:cxn modelId="{0919E328-FFDF-431D-8134-7BDDD74E0218}" type="presParOf" srcId="{3F44D274-2439-4FAE-A472-BDF7E6FC0F3A}" destId="{9206CA77-788C-44D4-B244-FE8A6925407E}" srcOrd="1" destOrd="0" presId="urn:microsoft.com/office/officeart/2005/8/layout/vList6"/>
    <dgm:cxn modelId="{385FA7DC-6CAB-4B06-8D3D-7CCF2847AC10}" type="presParOf" srcId="{3F44D274-2439-4FAE-A472-BDF7E6FC0F3A}" destId="{986E204E-D7CB-4F1A-AB4A-4B8F151E9E60}" srcOrd="2" destOrd="0" presId="urn:microsoft.com/office/officeart/2005/8/layout/vList6"/>
    <dgm:cxn modelId="{1386F61E-E4AB-4DF3-B9C0-B93DC44FDA44}" type="presParOf" srcId="{986E204E-D7CB-4F1A-AB4A-4B8F151E9E60}" destId="{7978774D-E39D-46AB-8668-8E00A3FAC1C4}" srcOrd="0" destOrd="0" presId="urn:microsoft.com/office/officeart/2005/8/layout/vList6"/>
    <dgm:cxn modelId="{C768EFCD-DBED-4CF1-B025-80D288B4712F}" type="presParOf" srcId="{986E204E-D7CB-4F1A-AB4A-4B8F151E9E60}" destId="{CC6C294B-AD35-479A-9A55-DF715F7B1701}" srcOrd="1" destOrd="0" presId="urn:microsoft.com/office/officeart/2005/8/layout/vList6"/>
    <dgm:cxn modelId="{F83145F0-D978-4479-B8DE-2DD38FC4C8D5}" type="presParOf" srcId="{3F44D274-2439-4FAE-A472-BDF7E6FC0F3A}" destId="{DBA99519-0B35-418D-BA22-78C3BC5A56C5}" srcOrd="3" destOrd="0" presId="urn:microsoft.com/office/officeart/2005/8/layout/vList6"/>
    <dgm:cxn modelId="{C967D050-0A38-4CA5-B92B-3C7BD1C5D7BD}" type="presParOf" srcId="{3F44D274-2439-4FAE-A472-BDF7E6FC0F3A}" destId="{6E5AE3D7-60DB-4572-AA89-340314053853}" srcOrd="4" destOrd="0" presId="urn:microsoft.com/office/officeart/2005/8/layout/vList6"/>
    <dgm:cxn modelId="{58A03EC7-FD72-422D-9B5B-1E9074A2306C}" type="presParOf" srcId="{6E5AE3D7-60DB-4572-AA89-340314053853}" destId="{17DF3E0F-2F78-4DE6-B45E-02BA4D7F7C11}" srcOrd="0" destOrd="0" presId="urn:microsoft.com/office/officeart/2005/8/layout/vList6"/>
    <dgm:cxn modelId="{822FA8A9-8E82-4FC2-825E-AEB3BE777FE5}" type="presParOf" srcId="{6E5AE3D7-60DB-4572-AA89-340314053853}" destId="{A6B64E8D-A117-4066-9A8B-BE42946D4D09}" srcOrd="1" destOrd="0" presId="urn:microsoft.com/office/officeart/2005/8/layout/vList6"/>
  </dgm:cxnLst>
  <dgm:bg/>
  <dgm:whole>
    <a:ln w="952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15CE2-DF27-4525-A79C-6025F88FFD0E}">
      <dsp:nvSpPr>
        <dsp:cNvPr id="0" name=""/>
        <dsp:cNvSpPr/>
      </dsp:nvSpPr>
      <dsp:spPr>
        <a:xfrm>
          <a:off x="327171" y="188949"/>
          <a:ext cx="3261719" cy="1656783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Дорошенко А.П.  ліквідність характеризує спроможність суб’єкта господарювання проводити розрахунки за своїми зобов’язаннями як за рахунок наявних грошових коштів, так і за рахунок грошових коштів, отриманих від реалізації окремих елементів майна підприємства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7171" y="188949"/>
        <a:ext cx="3261719" cy="1656783"/>
      </dsp:txXfrm>
    </dsp:sp>
    <dsp:sp modelId="{00AB58BA-BEC0-4FB3-9911-0168D69711CD}">
      <dsp:nvSpPr>
        <dsp:cNvPr id="0" name=""/>
        <dsp:cNvSpPr/>
      </dsp:nvSpPr>
      <dsp:spPr>
        <a:xfrm>
          <a:off x="3790070" y="172171"/>
          <a:ext cx="2464345" cy="1690340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Бланк І. О. ліквідність – це спроможність окремих видів майнових цінностей бути швидко перетвореними у грошову форму без втрати своєї поточної вартості в умовах усталеної кон'юнктури ринку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90070" y="172171"/>
        <a:ext cx="2464345" cy="1690340"/>
      </dsp:txXfrm>
    </dsp:sp>
    <dsp:sp modelId="{79CF81A4-CC28-487A-A8D2-AC323A2D95A8}">
      <dsp:nvSpPr>
        <dsp:cNvPr id="0" name=""/>
        <dsp:cNvSpPr/>
      </dsp:nvSpPr>
      <dsp:spPr>
        <a:xfrm>
          <a:off x="6455594" y="180560"/>
          <a:ext cx="2710669" cy="1673561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 err="1">
              <a:latin typeface="Times New Roman" pitchFamily="18" charset="0"/>
              <a:cs typeface="Times New Roman" pitchFamily="18" charset="0"/>
            </a:rPr>
            <a:t>Коробов</a:t>
          </a: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 М.Я.  ліквідність – це здатність підприємства виконувати свої фінансові зобов'язання перед усіма контрагентами і державою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55594" y="180560"/>
        <a:ext cx="2710669" cy="1673561"/>
      </dsp:txXfrm>
    </dsp:sp>
    <dsp:sp modelId="{A4C0C72C-35AA-4F0E-9F65-8557BB8C294D}">
      <dsp:nvSpPr>
        <dsp:cNvPr id="0" name=""/>
        <dsp:cNvSpPr/>
      </dsp:nvSpPr>
      <dsp:spPr>
        <a:xfrm>
          <a:off x="5013" y="2063690"/>
          <a:ext cx="3210418" cy="1500298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 err="1">
              <a:latin typeface="Times New Roman" pitchFamily="18" charset="0"/>
              <a:cs typeface="Times New Roman" pitchFamily="18" charset="0"/>
            </a:rPr>
            <a:t>Лахтіонова</a:t>
          </a: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 Л.А. ліквідність – це здатність цінностей легко перетворюватися в гроші, тобто в абсолютно ліквідні активи. Це здатність і швидкість підприємства перетворювати свої активи в гроші для покриття своїх необхідних платежів у міру настання їх строків.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13" y="2063690"/>
        <a:ext cx="3210418" cy="1500298"/>
      </dsp:txXfrm>
    </dsp:sp>
    <dsp:sp modelId="{2F8F2E94-83EA-4F34-959E-60600ADA04D2}">
      <dsp:nvSpPr>
        <dsp:cNvPr id="0" name=""/>
        <dsp:cNvSpPr/>
      </dsp:nvSpPr>
      <dsp:spPr>
        <a:xfrm>
          <a:off x="3416611" y="2080468"/>
          <a:ext cx="3025695" cy="1466741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Тарасенко Н.В. ліквідність – це перетворення власних активів на гроші без втрати їх ринкової вартості для покриття всіх необхідних платежів в міру настання їх строків на швидкість здійснення цього перетворення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6611" y="2080468"/>
        <a:ext cx="3025695" cy="1466741"/>
      </dsp:txXfrm>
    </dsp:sp>
    <dsp:sp modelId="{E1A99279-7288-4864-A23B-003D25A0A882}">
      <dsp:nvSpPr>
        <dsp:cNvPr id="0" name=""/>
        <dsp:cNvSpPr/>
      </dsp:nvSpPr>
      <dsp:spPr>
        <a:xfrm>
          <a:off x="6643486" y="2088858"/>
          <a:ext cx="2844936" cy="1449963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Чумаченка М.Г.  ліквідність - це здатність підприємства </a:t>
          </a:r>
          <a:r>
            <a:rPr lang="uk-UA" sz="1400" kern="1200" dirty="0" err="1">
              <a:latin typeface="Times New Roman" pitchFamily="18" charset="0"/>
              <a:cs typeface="Times New Roman" pitchFamily="18" charset="0"/>
            </a:rPr>
            <a:t>оперативно</a:t>
          </a:r>
          <a:r>
            <a:rPr lang="uk-UA" sz="1400" kern="1200" dirty="0">
              <a:latin typeface="Times New Roman" pitchFamily="18" charset="0"/>
              <a:cs typeface="Times New Roman" pitchFamily="18" charset="0"/>
            </a:rPr>
            <a:t> перетворити свої активи в кошти, необхідні для нормальної фінансово-господарської діяльності і погашення короткострокових зобов'язань підприємства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43486" y="2088858"/>
        <a:ext cx="2844936" cy="1449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595-3862-4C78-BD8C-8C2512A8EF3C}">
      <dsp:nvSpPr>
        <dsp:cNvPr id="0" name=""/>
        <dsp:cNvSpPr/>
      </dsp:nvSpPr>
      <dsp:spPr>
        <a:xfrm>
          <a:off x="677" y="519895"/>
          <a:ext cx="2917031" cy="3500437"/>
        </a:xfrm>
        <a:prstGeom prst="roundRect">
          <a:avLst>
            <a:gd name="adj" fmla="val 5000"/>
          </a:avLst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>
              <a:latin typeface="Times New Roman" pitchFamily="18" charset="0"/>
              <a:cs typeface="Times New Roman" pitchFamily="18" charset="0"/>
            </a:rPr>
            <a:t>Ліквідність активів</a:t>
          </a: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6200000">
        <a:off x="-1142798" y="1663371"/>
        <a:ext cx="2870358" cy="583406"/>
      </dsp:txXfrm>
    </dsp:sp>
    <dsp:sp modelId="{EAD91E92-3477-4B81-B17D-26AFDF3BA4C1}">
      <dsp:nvSpPr>
        <dsp:cNvPr id="0" name=""/>
        <dsp:cNvSpPr/>
      </dsp:nvSpPr>
      <dsp:spPr>
        <a:xfrm>
          <a:off x="584084" y="519895"/>
          <a:ext cx="2173188" cy="350043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700" kern="1200" dirty="0">
              <a:latin typeface="Times New Roman" pitchFamily="18" charset="0"/>
              <a:cs typeface="Times New Roman" pitchFamily="18" charset="0"/>
            </a:rPr>
            <a:t>характеристика окремих видів активів підприємства по їх здатності до швидкого перетворення в грошову форму без втрати своєї балансової вартості з метою забезпечення необхідного рівня платоспроможності підприємства.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4084" y="519895"/>
        <a:ext cx="2173188" cy="3500437"/>
      </dsp:txXfrm>
    </dsp:sp>
    <dsp:sp modelId="{56BE1BBF-9D0A-4CEA-ACBD-476A761E026F}">
      <dsp:nvSpPr>
        <dsp:cNvPr id="0" name=""/>
        <dsp:cNvSpPr/>
      </dsp:nvSpPr>
      <dsp:spPr>
        <a:xfrm>
          <a:off x="3019805" y="519895"/>
          <a:ext cx="2917031" cy="3500437"/>
        </a:xfrm>
        <a:prstGeom prst="roundRect">
          <a:avLst>
            <a:gd name="adj" fmla="val 5000"/>
          </a:avLst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>
              <a:latin typeface="Times New Roman" pitchFamily="18" charset="0"/>
              <a:cs typeface="Times New Roman" pitchFamily="18" charset="0"/>
            </a:rPr>
            <a:t>Ліквідності балансу</a:t>
          </a: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6200000">
        <a:off x="1876329" y="1663371"/>
        <a:ext cx="2870358" cy="583406"/>
      </dsp:txXfrm>
    </dsp:sp>
    <dsp:sp modelId="{E6CBBDB1-1A8B-432E-83CD-BDBD96D9E1C7}">
      <dsp:nvSpPr>
        <dsp:cNvPr id="0" name=""/>
        <dsp:cNvSpPr/>
      </dsp:nvSpPr>
      <dsp:spPr>
        <a:xfrm rot="5400000">
          <a:off x="2777040" y="3303538"/>
          <a:ext cx="514700" cy="437554"/>
        </a:xfrm>
        <a:prstGeom prst="flowChartExtra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3078FD53-38D9-4ECB-8B3D-3CEA58C6694F}">
      <dsp:nvSpPr>
        <dsp:cNvPr id="0" name=""/>
        <dsp:cNvSpPr/>
      </dsp:nvSpPr>
      <dsp:spPr>
        <a:xfrm>
          <a:off x="3603211" y="519895"/>
          <a:ext cx="2173188" cy="350043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700" kern="1200" dirty="0">
              <a:latin typeface="Times New Roman" pitchFamily="18" charset="0"/>
              <a:cs typeface="Times New Roman" pitchFamily="18" charset="0"/>
            </a:rPr>
            <a:t>Полягає в порівнянні коштів за активом, згрупованих за ступенем спадної ліквідності, з короткостроковими зобов'язаннями за пасивом, що групуються за ступенем терміновості їхнього погашення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03211" y="519895"/>
        <a:ext cx="2173188" cy="3500437"/>
      </dsp:txXfrm>
    </dsp:sp>
    <dsp:sp modelId="{0413A7C0-0CB6-49D4-AF3E-C7AE555F64D5}">
      <dsp:nvSpPr>
        <dsp:cNvPr id="0" name=""/>
        <dsp:cNvSpPr/>
      </dsp:nvSpPr>
      <dsp:spPr>
        <a:xfrm>
          <a:off x="6038932" y="519895"/>
          <a:ext cx="2917031" cy="3500437"/>
        </a:xfrm>
        <a:prstGeom prst="roundRect">
          <a:avLst>
            <a:gd name="adj" fmla="val 5000"/>
          </a:avLst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0" kern="1200">
              <a:latin typeface="Times New Roman" pitchFamily="18" charset="0"/>
              <a:cs typeface="Times New Roman" pitchFamily="18" charset="0"/>
            </a:rPr>
            <a:t>Ліквідність підприємства</a:t>
          </a: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6200000">
        <a:off x="4895456" y="1663371"/>
        <a:ext cx="2870358" cy="583406"/>
      </dsp:txXfrm>
    </dsp:sp>
    <dsp:sp modelId="{289A418A-3660-4E0F-BB43-28442903FBEF}">
      <dsp:nvSpPr>
        <dsp:cNvPr id="0" name=""/>
        <dsp:cNvSpPr/>
      </dsp:nvSpPr>
      <dsp:spPr>
        <a:xfrm rot="5400000">
          <a:off x="5796167" y="3303538"/>
          <a:ext cx="514700" cy="437554"/>
        </a:xfrm>
        <a:prstGeom prst="flowChartExtra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90A2B3E9-980C-46B4-A7BB-C6CF22959EA4}">
      <dsp:nvSpPr>
        <dsp:cNvPr id="0" name=""/>
        <dsp:cNvSpPr/>
      </dsp:nvSpPr>
      <dsp:spPr>
        <a:xfrm>
          <a:off x="6622339" y="519895"/>
          <a:ext cx="2173188" cy="350043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700" kern="1200">
              <a:latin typeface="Times New Roman" pitchFamily="18" charset="0"/>
              <a:cs typeface="Times New Roman" pitchFamily="18" charset="0"/>
            </a:rPr>
            <a:t>здатність швидко продати активи й одержати гроші для оплати своїх зобов'язань. Вона характеризується співвідношенням величини його високоліквідних активів (грошові кошти, ринкові цінні папери, дебіторська заборгованість) і короткострокової заборгованості</a:t>
          </a:r>
          <a:endParaRPr lang="ru-RU" sz="1700" kern="1200">
            <a:latin typeface="Times New Roman" pitchFamily="18" charset="0"/>
            <a:cs typeface="Times New Roman" pitchFamily="18" charset="0"/>
          </a:endParaRPr>
        </a:p>
      </dsp:txBody>
      <dsp:txXfrm>
        <a:off x="6622339" y="519895"/>
        <a:ext cx="2173188" cy="3500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266F3-E494-436D-8619-853A9147B694}">
      <dsp:nvSpPr>
        <dsp:cNvPr id="0" name=""/>
        <dsp:cNvSpPr/>
      </dsp:nvSpPr>
      <dsp:spPr>
        <a:xfrm>
          <a:off x="1603954" y="1796"/>
          <a:ext cx="6829455" cy="1655126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Він включає методичні та організаційні аспекти планування аналітичної роботи, які забезпечують її успішне здійснення. Зокрема включає у себе: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обґрунтування мети, завдань, об’єкта, предмета та користувачів аналізу;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складання плану аналітичної роботи;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методичне забезпечення аналізу;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інформаційне забезпечення аналізу;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- матеріально-технічне забезпечення.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603954" y="208687"/>
        <a:ext cx="6208783" cy="1241344"/>
      </dsp:txXfrm>
    </dsp:sp>
    <dsp:sp modelId="{948455B9-2D57-4F3C-9684-01780AE0A628}">
      <dsp:nvSpPr>
        <dsp:cNvPr id="0" name=""/>
        <dsp:cNvSpPr/>
      </dsp:nvSpPr>
      <dsp:spPr>
        <a:xfrm>
          <a:off x="43512" y="142085"/>
          <a:ext cx="1441052" cy="1452668"/>
        </a:xfrm>
        <a:prstGeom prst="round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Підготовчий  етап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13858" y="212431"/>
        <a:ext cx="1300360" cy="1311976"/>
      </dsp:txXfrm>
    </dsp:sp>
    <dsp:sp modelId="{CC6C294B-AD35-479A-9A55-DF715F7B1701}">
      <dsp:nvSpPr>
        <dsp:cNvPr id="0" name=""/>
        <dsp:cNvSpPr/>
      </dsp:nvSpPr>
      <dsp:spPr>
        <a:xfrm>
          <a:off x="1639448" y="1773243"/>
          <a:ext cx="6842903" cy="1960144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Він призначений для реалізації розроблених плану, програми, методики, способів аналізу шляхом статистичної обробки, зведення, групування та вивчення даних про хід і та результати господарювання. Включає такі аналітичні і прогнозні заходи: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збирання та перевірка правильності інформації про ліквідність;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обробка та узагальнення даних про ліквідність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порівняльний аналіз основних показників ліквідність;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аналіз і оцінка фінансового стану в частині ліквідності, факторний аналіз;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оцінка ризиків ймовірності банкрутства та прогнозування  рівня ліквідності підприємства.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639448" y="2018261"/>
        <a:ext cx="6107849" cy="1470108"/>
      </dsp:txXfrm>
    </dsp:sp>
    <dsp:sp modelId="{7978774D-E39D-46AB-8668-8E00A3FAC1C4}">
      <dsp:nvSpPr>
        <dsp:cNvPr id="0" name=""/>
        <dsp:cNvSpPr/>
      </dsp:nvSpPr>
      <dsp:spPr>
        <a:xfrm>
          <a:off x="83" y="2004973"/>
          <a:ext cx="1525488" cy="1563988"/>
        </a:xfrm>
        <a:prstGeom prst="round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Аналітичний етап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74551" y="2079441"/>
        <a:ext cx="1376552" cy="1415052"/>
      </dsp:txXfrm>
    </dsp:sp>
    <dsp:sp modelId="{A6B64E8D-A117-4066-9A8B-BE42946D4D09}">
      <dsp:nvSpPr>
        <dsp:cNvPr id="0" name=""/>
        <dsp:cNvSpPr/>
      </dsp:nvSpPr>
      <dsp:spPr>
        <a:xfrm>
          <a:off x="1554428" y="3849709"/>
          <a:ext cx="6915763" cy="1299333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На основі економічного аналізу необхідно підготувати висновки і розробити пропозиції щодо підвищення рівня платоспроможності. А саме: 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використання резервів та визначення шляхів підвищення рівня ліквідність;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оформлення та передача результатів дослідження.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554428" y="4012126"/>
        <a:ext cx="6428513" cy="974499"/>
      </dsp:txXfrm>
    </dsp:sp>
    <dsp:sp modelId="{17DF3E0F-2F78-4DE6-B45E-02BA4D7F7C11}">
      <dsp:nvSpPr>
        <dsp:cNvPr id="0" name=""/>
        <dsp:cNvSpPr/>
      </dsp:nvSpPr>
      <dsp:spPr>
        <a:xfrm>
          <a:off x="83" y="4008261"/>
          <a:ext cx="1428308" cy="982229"/>
        </a:xfrm>
        <a:prstGeom prst="roundRect">
          <a:avLst/>
        </a:prstGeom>
        <a:solidFill>
          <a:schemeClr val="lt1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Заключний етап</a:t>
          </a:r>
          <a:endParaRPr lang="ru-RU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8031" y="4056209"/>
        <a:ext cx="1332412" cy="886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4670B-FCD8-442D-8D93-53F0AEF604E9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05437-D721-403D-B251-E498F2099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370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05437-D721-403D-B251-E498F2099D5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5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788DA-2BC0-4B9B-80E5-0F443D6643F3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59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B11C-3A51-4F8B-8329-1E630808EFAC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3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AC3-07DE-47B7-875B-49F959DC733A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170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A019-E61D-447E-A4CD-D0EC45A9C9F1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976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F58D-6FE4-462F-BC29-074B0A11A1D9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0991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DF546-CDD0-42B4-8F66-1F081781B5EA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0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EDBC7-940E-477E-9A33-B6AE990FECE7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057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7C4B-D965-4380-8AEF-98ADE79F8E74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29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1B14-DD1E-4771-8B1F-DA742F1967B1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1CDA-6E62-466D-89BD-D95D51C2F0BB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1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0E91-7EC7-45F8-8556-6323BDE887E5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1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5ECB-D2E5-4413-9EFD-EFF334A3DEDE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89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9A3E-F3EC-46A4-858D-83D2D75C0514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50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36FF-3790-44D5-8E23-BFE7B0C9FF4E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7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D816-F7F3-44B9-8053-1C1C3306673D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79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A938-C87C-448B-B610-B994589985DA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78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EC77D-B169-4D9C-83E0-63273D3FB0D2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67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9800" y="2496848"/>
            <a:ext cx="7766936" cy="1646302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ЛІКВІДНОСТІ </a:t>
            </a:r>
            <a:br>
              <a:rPr lang="uk-UA" sz="4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 «УКРГАЗВИДОБУВАННЯ»</a:t>
            </a:r>
            <a:r>
              <a:rPr lang="uk-UA" sz="4400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4400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834" y="5936716"/>
            <a:ext cx="7766936" cy="785034"/>
          </a:xfrm>
        </p:spPr>
        <p:txBody>
          <a:bodyPr/>
          <a:lstStyle/>
          <a:p>
            <a:pPr algn="l"/>
            <a:r>
              <a:rPr lang="uk-UA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Виконала: студентка групи 4441</a:t>
            </a:r>
          </a:p>
          <a:p>
            <a:pPr algn="l"/>
            <a:r>
              <a:rPr lang="uk-UA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Галатюк В.В.</a:t>
            </a:r>
          </a:p>
        </p:txBody>
      </p:sp>
    </p:spTree>
    <p:extLst>
      <p:ext uri="{BB962C8B-B14F-4D97-AF65-F5344CB8AC3E}">
        <p14:creationId xmlns:p14="http://schemas.microsoft.com/office/powerpoint/2010/main" val="1746124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596" y="268154"/>
            <a:ext cx="8911687" cy="808764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щодо підвищення ліквідності АТ «Укргазвидобування»</a:t>
            </a:r>
            <a:endParaRPr lang="en-US" sz="32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433" y="1664137"/>
            <a:ext cx="9078012" cy="4365226"/>
          </a:xfrm>
        </p:spPr>
        <p:txBody>
          <a:bodyPr>
            <a:normAutofit/>
          </a:bodyPr>
          <a:lstStyle/>
          <a:p>
            <a:pPr lvl="0"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чистого доходу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пошук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призведе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собівартості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покриття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покращує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платоспроможність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продаж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низькорентабельних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структурних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об’єктів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здача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оренду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використовуються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виробничому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повною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мірою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реструктуризації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одним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важливих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напрямів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зміцнення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стану</a:t>
            </a:r>
          </a:p>
          <a:p>
            <a:pPr lvl="0"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скорочувати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фінансові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цикли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прискорення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оборотності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дебіторської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кредиторської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безперебійної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166153" y="6391558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13F52E91-ACA9-4473-BE8D-2713C17AE936}"/>
              </a:ext>
            </a:extLst>
          </p:cNvPr>
          <p:cNvSpPr txBox="1">
            <a:spLocks/>
          </p:cNvSpPr>
          <p:nvPr/>
        </p:nvSpPr>
        <p:spPr>
          <a:xfrm>
            <a:off x="11592488" y="6526826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63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805" y="287390"/>
            <a:ext cx="10895037" cy="59194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uk-UA" sz="32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Напрями підвищення рівня ліквідності АТ «Укргазвидобування»</a:t>
            </a:r>
            <a:endParaRPr lang="en-US" sz="32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119855" y="6362375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79805" y="2067729"/>
            <a:ext cx="10048671" cy="3297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Управління дебіторською заборгованістю.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Швидкий продаж товарів та послуг.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Пошук нових джерел фінансування: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Оптимізація запасу (забезпечувати оптимальний рівень запасів, щоб уникнути надмірних витрат на зберігання та можливих збитків від застарілих товарів).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Зменшення витрат (вживати заходи щодо зменшення витрат, зокрема, зниження операційних витрат, витрат на енергію та інші).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Управління витратами (впровадити систему моніторингу та контролю витрат, щоб своєчасно виявляти та усувати можливі проблеми).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435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5308" y="2594476"/>
            <a:ext cx="4562596" cy="8345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ДЯКУЮ ЗА УВАГУ!</a:t>
            </a:r>
            <a:endParaRPr lang="en-US" sz="3600" dirty="0">
              <a:solidFill>
                <a:srgbClr val="508927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236586" y="6265098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928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4007" y="223817"/>
            <a:ext cx="8825219" cy="6574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Метою роботи є</a:t>
            </a:r>
            <a:r>
              <a:rPr lang="uk-UA" sz="1500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обґрунтування теоретичних та організаційно-методичних положень оцінки ліквідності підприємства, що сприятиме максимальному узгодженню інтересів різних груп соціально-економічних партнерів у процесі прийняття рішень про ведення господарської діяльності.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Об’єктом дослідження</a:t>
            </a:r>
            <a:r>
              <a:rPr lang="uk-UA" sz="1500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5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</a:t>
            </a:r>
            <a:r>
              <a:rPr lang="uk-UA" sz="1500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 оцінювання ліквідності підприємства.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Предметом дослідження</a:t>
            </a:r>
            <a:r>
              <a:rPr lang="uk-UA" sz="1500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5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</a:t>
            </a:r>
            <a:r>
              <a:rPr lang="uk-UA" sz="1500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теоретичні, методичні та практичні аспекти оцінки ліквідності підприємства.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роботі вирішуються такі завдання:</a:t>
            </a:r>
            <a:endParaRPr lang="en-US" sz="1500" dirty="0">
              <a:solidFill>
                <a:srgbClr val="508927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розкрити сутність понять «ліквідність», їх значення в умовах ринкового функціонування підприємств;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розглянути теоретичну сутність, завдання та інформаційне забезпечення оцінки ліквідності підприємства;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висвітлити методику проведення аналізу ліквідності підприємства та систему показників, що їх характеризують;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надати загальну характеристика підприємства та аналіз структури і динаміки статей його балансу АТ «Укргазвидобування»;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проаналізувати ліквідність балансу та показники ліквідності підприємства;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685800" algn="l"/>
                <a:tab pos="1028700" algn="l"/>
              </a:tabLst>
            </a:pPr>
            <a:r>
              <a:rPr lang="uk-UA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висвітлити напрямки підвищення рівня ліквідності та фінансової стабільності  підприємства з метою покращення загального фінансового стану у розрізі стратегічного управління  підприємством.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015081" y="6309810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426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04" y="394283"/>
            <a:ext cx="9650646" cy="74662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поняття «ліквідності» підприємства</a:t>
            </a:r>
            <a:br>
              <a:rPr lang="en-US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06323" y="1140903"/>
            <a:ext cx="9307070" cy="5465427"/>
          </a:xfrm>
        </p:spPr>
        <p:txBody>
          <a:bodyPr/>
          <a:lstStyle/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перекладі з латинської «ліквідність» означає «рідкий, текучий», той, що змінює свою форму.</a:t>
            </a: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Стосовно економічної системи, ліквідність – це здатність будь-яких активів перетворюватись на гроші, тобто змінювати свою форму в часі.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011552197"/>
              </p:ext>
            </p:extLst>
          </p:nvPr>
        </p:nvGraphicFramePr>
        <p:xfrm>
          <a:off x="313294" y="2491530"/>
          <a:ext cx="9493436" cy="3736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082193" y="6326588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349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950" y="419449"/>
            <a:ext cx="8779052" cy="721454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види ліквідності</a:t>
            </a:r>
            <a:endParaRPr lang="ru-RU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776640"/>
              </p:ext>
            </p:extLst>
          </p:nvPr>
        </p:nvGraphicFramePr>
        <p:xfrm>
          <a:off x="393249" y="1489685"/>
          <a:ext cx="8956642" cy="4540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0847301" y="627625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332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Взаємозв’язок між ліквідністю та рівнем платоспроможності підприємства</a:t>
            </a:r>
            <a:endParaRPr lang="ru-RU" sz="32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45" y="2451674"/>
            <a:ext cx="7850112" cy="2642233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10855691" y="6301421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19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338" y="286614"/>
            <a:ext cx="10976106" cy="555576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 проведення оцінки ліквідності на підприємстві</a:t>
            </a:r>
            <a:endParaRPr lang="en-US" sz="32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098971" y="6293032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076895"/>
              </p:ext>
            </p:extLst>
          </p:nvPr>
        </p:nvGraphicFramePr>
        <p:xfrm>
          <a:off x="409690" y="1507318"/>
          <a:ext cx="8596312" cy="515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392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070" y="179681"/>
            <a:ext cx="9048767" cy="714031"/>
          </a:xfrm>
        </p:spPr>
        <p:txBody>
          <a:bodyPr>
            <a:noAutofit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altLang="ru-RU" sz="3200" b="1" dirty="0" err="1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Послідовність</a:t>
            </a:r>
            <a:r>
              <a:rPr lang="ru-RU" altLang="ru-RU" sz="32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</a:t>
            </a:r>
            <a:r>
              <a:rPr lang="ru-RU" altLang="ru-RU" sz="32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altLang="ru-RU" sz="32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altLang="ru-RU" sz="32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ліквідності підприємства</a:t>
            </a:r>
            <a:endParaRPr lang="uk-UA" altLang="ru-RU" sz="32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090582" y="627625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404070" y="115907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" name="Полотно 32"/>
          <p:cNvGrpSpPr>
            <a:grpSpLocks/>
          </p:cNvGrpSpPr>
          <p:nvPr/>
        </p:nvGrpSpPr>
        <p:grpSpPr bwMode="auto">
          <a:xfrm>
            <a:off x="404070" y="1159079"/>
            <a:ext cx="9142602" cy="4755160"/>
            <a:chOff x="2557" y="7005"/>
            <a:chExt cx="9536" cy="3733"/>
          </a:xfrm>
        </p:grpSpPr>
        <p:sp>
          <p:nvSpPr>
            <p:cNvPr id="8" name="AutoShape 13"/>
            <p:cNvSpPr>
              <a:spLocks noChangeAspect="1" noChangeArrowheads="1"/>
            </p:cNvSpPr>
            <p:nvPr/>
          </p:nvSpPr>
          <p:spPr bwMode="auto">
            <a:xfrm>
              <a:off x="2557" y="7005"/>
              <a:ext cx="9536" cy="3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753" y="7217"/>
              <a:ext cx="8025" cy="46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Послідовність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проведення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аналізу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uk-UA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ліквідності підприємстві</a:t>
              </a:r>
              <a:endParaRPr kumimoji="0" lang="uk-UA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129" y="7872"/>
              <a:ext cx="8746" cy="7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Оцінка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стану, складу та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динаміку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згрупованих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активів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за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ступенем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ліквідності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та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пасивів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за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терміновістю</a:t>
              </a: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зобов’язань</a:t>
              </a:r>
              <a:endPara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129" y="8842"/>
              <a:ext cx="8746" cy="53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Формування платіжного балансу, визначення типу ліквідності балансу </a:t>
              </a:r>
              <a:endParaRPr kumimoji="0" lang="ru-RU" alt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129" y="9532"/>
              <a:ext cx="8746" cy="46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Оцінка рівня </a:t>
              </a:r>
              <a:r>
                <a:rPr kumimoji="0" lang="uk-UA" altLang="ru-RU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ліквідності підприємства на основі обчислення показників</a:t>
              </a:r>
              <a:endParaRPr kumimoji="0" lang="uk-UA" alt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3126" y="10162"/>
              <a:ext cx="8746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Визначення напрямків  зростання рівня </a:t>
              </a:r>
              <a:r>
                <a:rPr kumimoji="0" lang="uk-UA" altLang="ru-RU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ліквідності підприємства</a:t>
              </a:r>
              <a:endParaRPr kumimoji="0" lang="uk-UA" alt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2765" y="7468"/>
              <a:ext cx="1" cy="2845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2767" y="8041"/>
              <a:ext cx="359" cy="2"/>
            </a:xfrm>
            <a:prstGeom prst="line">
              <a:avLst/>
            </a:prstGeom>
            <a:ln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2773" y="9097"/>
              <a:ext cx="359" cy="1"/>
            </a:xfrm>
            <a:prstGeom prst="line">
              <a:avLst/>
            </a:prstGeom>
            <a:ln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2773" y="9727"/>
              <a:ext cx="361" cy="1"/>
            </a:xfrm>
            <a:prstGeom prst="line">
              <a:avLst/>
            </a:prstGeom>
            <a:ln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2773" y="10312"/>
              <a:ext cx="361" cy="1"/>
            </a:xfrm>
            <a:prstGeom prst="line">
              <a:avLst/>
            </a:prstGeom>
            <a:ln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2771" y="7467"/>
              <a:ext cx="982" cy="1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364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85" y="167779"/>
            <a:ext cx="9169461" cy="964735"/>
          </a:xfrm>
        </p:spPr>
        <p:txBody>
          <a:bodyPr>
            <a:noAutofit/>
          </a:bodyPr>
          <a:lstStyle/>
          <a:p>
            <a:pPr algn="ctr"/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ризику банкрутства АТ «Укргазвидобування» використовуючи коефіцієнт </a:t>
            </a:r>
            <a:r>
              <a:rPr lang="uk-UA" sz="2000" b="1" dirty="0" err="1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Бівера</a:t>
            </a: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b="1" dirty="0" err="1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скорингову</a:t>
            </a: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Д. </a:t>
            </a:r>
            <a:r>
              <a:rPr lang="uk-UA" sz="2000" b="1" dirty="0" err="1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Дюрана</a:t>
            </a: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модель </a:t>
            </a:r>
            <a:r>
              <a:rPr lang="uk-UA" sz="2000" b="1" dirty="0" err="1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Таффлера</a:t>
            </a: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2000" b="1" dirty="0" err="1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Тішоу</a:t>
            </a: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роках</a:t>
            </a:r>
            <a:br>
              <a:rPr lang="ru-RU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b="1" dirty="0">
                <a:solidFill>
                  <a:srgbClr val="50892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0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115749" y="6309810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291779"/>
              </p:ext>
            </p:extLst>
          </p:nvPr>
        </p:nvGraphicFramePr>
        <p:xfrm>
          <a:off x="266802" y="1204037"/>
          <a:ext cx="9279869" cy="51437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1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2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4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3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14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613"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/>
                        <a:t>Моделі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оцінки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ризику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банкрутства</a:t>
                      </a:r>
                      <a:r>
                        <a:rPr lang="ru-RU" sz="1400" dirty="0"/>
                        <a:t>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2022 рік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2023 рік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2024 рік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6897"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Коефіцієнт </a:t>
                      </a:r>
                      <a:r>
                        <a:rPr lang="uk-UA" sz="1400" dirty="0" err="1">
                          <a:effectLst/>
                        </a:rPr>
                        <a:t>Бівера</a:t>
                      </a:r>
                      <a:r>
                        <a:rPr lang="uk-UA" sz="1400" dirty="0">
                          <a:effectLst/>
                        </a:rPr>
                        <a:t> (0,17 – 0,4)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0,363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(В межах нормативного </a:t>
                      </a:r>
                      <a:r>
                        <a:rPr lang="ru-RU" sz="1400" dirty="0" err="1">
                          <a:effectLst/>
                        </a:rPr>
                        <a:t>значення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загроза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банкрутства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відсутня</a:t>
                      </a:r>
                      <a:r>
                        <a:rPr lang="ru-RU" sz="1400" dirty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0,704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</a:t>
                      </a:r>
                      <a:r>
                        <a:rPr lang="ru-RU" sz="1400" dirty="0" err="1">
                          <a:effectLst/>
                        </a:rPr>
                        <a:t>Більше</a:t>
                      </a:r>
                      <a:r>
                        <a:rPr lang="ru-RU" sz="1400" baseline="0" dirty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нормативного </a:t>
                      </a:r>
                      <a:r>
                        <a:rPr lang="ru-RU" sz="1400" dirty="0" err="1">
                          <a:effectLst/>
                        </a:rPr>
                        <a:t>значення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загроза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банкрутства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відсутня</a:t>
                      </a:r>
                      <a:r>
                        <a:rPr lang="ru-RU" sz="1400" dirty="0">
                          <a:effectLst/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0,933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</a:t>
                      </a:r>
                      <a:r>
                        <a:rPr lang="ru-RU" sz="1400" dirty="0" err="1">
                          <a:effectLst/>
                        </a:rPr>
                        <a:t>Більше</a:t>
                      </a:r>
                      <a:r>
                        <a:rPr lang="ru-RU" sz="1400" dirty="0">
                          <a:effectLst/>
                        </a:rPr>
                        <a:t> нормативного </a:t>
                      </a:r>
                      <a:r>
                        <a:rPr lang="ru-RU" sz="1400" dirty="0" err="1">
                          <a:effectLst/>
                        </a:rPr>
                        <a:t>значення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загроза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банкрутства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відсутня</a:t>
                      </a:r>
                      <a:r>
                        <a:rPr lang="ru-RU" sz="1400" dirty="0">
                          <a:effectLst/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881"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1400" kern="1200" dirty="0" err="1">
                          <a:effectLst/>
                        </a:rPr>
                        <a:t>Скорингова</a:t>
                      </a:r>
                      <a:r>
                        <a:rPr lang="uk-UA" sz="1400" kern="1200" dirty="0">
                          <a:effectLst/>
                        </a:rPr>
                        <a:t> модель Д. </a:t>
                      </a:r>
                      <a:r>
                        <a:rPr lang="uk-UA" sz="1400" kern="1200" dirty="0" err="1">
                          <a:effectLst/>
                        </a:rPr>
                        <a:t>Дюрана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 18 балів (</a:t>
                      </a:r>
                      <a:r>
                        <a:rPr lang="ru-RU" sz="1400" dirty="0" err="1"/>
                        <a:t>відноситься</a:t>
                      </a:r>
                      <a:r>
                        <a:rPr lang="ru-RU" sz="1400" dirty="0"/>
                        <a:t> до V </a:t>
                      </a:r>
                      <a:r>
                        <a:rPr lang="ru-RU" sz="1400" dirty="0" err="1"/>
                        <a:t>класу</a:t>
                      </a:r>
                      <a:r>
                        <a:rPr lang="ru-RU" sz="1400" dirty="0"/>
                        <a:t>, </a:t>
                      </a:r>
                      <a:r>
                        <a:rPr lang="ru-RU" sz="1400" dirty="0" err="1"/>
                        <a:t>тобто</a:t>
                      </a:r>
                      <a:r>
                        <a:rPr lang="ru-RU" sz="1400" dirty="0"/>
                        <a:t>  </a:t>
                      </a:r>
                      <a:r>
                        <a:rPr lang="ru-RU" sz="1400" dirty="0" err="1"/>
                        <a:t>підприємство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найвищого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ризику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банкрутства</a:t>
                      </a:r>
                      <a:r>
                        <a:rPr lang="ru-RU" sz="1400" dirty="0"/>
                        <a:t>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 29 балів </a:t>
                      </a:r>
                    </a:p>
                    <a:p>
                      <a:pPr algn="ctr"/>
                      <a:r>
                        <a:rPr lang="ru-RU" sz="1400" dirty="0"/>
                        <a:t>(</a:t>
                      </a:r>
                      <a:r>
                        <a:rPr lang="ru-RU" sz="1400" dirty="0" err="1"/>
                        <a:t>відноситься</a:t>
                      </a:r>
                      <a:r>
                        <a:rPr lang="ru-RU" sz="1400" dirty="0"/>
                        <a:t> до І</a:t>
                      </a:r>
                      <a:r>
                        <a:rPr lang="en-US" sz="1400" dirty="0"/>
                        <a:t>V </a:t>
                      </a:r>
                      <a:r>
                        <a:rPr lang="ru-RU" sz="1400" dirty="0" err="1"/>
                        <a:t>класу</a:t>
                      </a:r>
                      <a:r>
                        <a:rPr lang="ru-RU" sz="1400" dirty="0"/>
                        <a:t>, </a:t>
                      </a:r>
                      <a:r>
                        <a:rPr lang="ru-RU" sz="1400" dirty="0" err="1"/>
                        <a:t>тобто</a:t>
                      </a:r>
                      <a:r>
                        <a:rPr lang="ru-RU" sz="1400" dirty="0"/>
                        <a:t>  </a:t>
                      </a:r>
                      <a:r>
                        <a:rPr lang="ru-RU" sz="1400" dirty="0" err="1"/>
                        <a:t>підприємство</a:t>
                      </a:r>
                      <a:r>
                        <a:rPr lang="ru-RU" sz="1400" dirty="0"/>
                        <a:t> з </a:t>
                      </a:r>
                      <a:r>
                        <a:rPr lang="ru-RU" sz="1400" dirty="0" err="1"/>
                        <a:t>високим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ризиком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банкрутства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навіть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після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прийняття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дій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щодо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фінансового</a:t>
                      </a:r>
                      <a:r>
                        <a:rPr lang="ru-RU" sz="1400" dirty="0"/>
                        <a:t>, </a:t>
                      </a:r>
                      <a:r>
                        <a:rPr lang="ru-RU" sz="1400" dirty="0" err="1"/>
                        <a:t>кредитори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ризикують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втратити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свої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кошти</a:t>
                      </a:r>
                      <a:r>
                        <a:rPr lang="ru-RU" sz="1400" dirty="0"/>
                        <a:t> та </a:t>
                      </a:r>
                      <a:r>
                        <a:rPr lang="ru-RU" sz="1400" dirty="0" err="1"/>
                        <a:t>відсотки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оздоровлення</a:t>
                      </a:r>
                      <a:r>
                        <a:rPr lang="ru-RU" sz="1400" dirty="0"/>
                        <a:t>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45,5 балів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/>
                        <a:t>(</a:t>
                      </a:r>
                      <a:r>
                        <a:rPr lang="uk-UA" sz="1400" kern="1200" dirty="0">
                          <a:effectLst/>
                        </a:rPr>
                        <a:t>відноситься до ІІІ класу, тобто  підприємство проблемне, повне повернення відсотків таким підприємством сумнівне.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881"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kern="1200" dirty="0">
                          <a:effectLst/>
                        </a:rPr>
                        <a:t>Модель  </a:t>
                      </a:r>
                      <a:r>
                        <a:rPr lang="uk-UA" sz="1400" kern="1200" dirty="0" err="1">
                          <a:effectLst/>
                        </a:rPr>
                        <a:t>Таффлера</a:t>
                      </a:r>
                      <a:r>
                        <a:rPr lang="uk-UA" sz="1400" kern="1200" dirty="0">
                          <a:effectLst/>
                        </a:rPr>
                        <a:t> і </a:t>
                      </a:r>
                      <a:r>
                        <a:rPr lang="uk-UA" sz="1400" kern="1200" dirty="0" err="1">
                          <a:effectLst/>
                        </a:rPr>
                        <a:t>Тішоу</a:t>
                      </a:r>
                      <a:endParaRPr lang="ru-RU" sz="1400" kern="1200" dirty="0">
                        <a:effectLst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1,709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(</a:t>
                      </a:r>
                      <a:r>
                        <a:rPr lang="uk-UA" sz="1400" kern="1200" dirty="0">
                          <a:effectLst/>
                        </a:rPr>
                        <a:t>фінансовий стан підприємства був задовільним)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1,808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(</a:t>
                      </a:r>
                      <a:r>
                        <a:rPr lang="uk-UA" sz="1400" kern="1200" dirty="0">
                          <a:effectLst/>
                        </a:rPr>
                        <a:t>подальше покращення фінансової ситуації на досліджуваному підприємстві</a:t>
                      </a:r>
                      <a:r>
                        <a:rPr lang="uk-UA" sz="1400" dirty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2,014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(</a:t>
                      </a:r>
                      <a:r>
                        <a:rPr lang="uk-UA" sz="1400" kern="1200" dirty="0">
                          <a:effectLst/>
                        </a:rPr>
                        <a:t>ризики настання банкрутства для підприємства є мінімальним</a:t>
                      </a:r>
                      <a:r>
                        <a:rPr lang="uk-UA" sz="1400" dirty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097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592488" y="6526826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99512" y="0"/>
            <a:ext cx="10734352" cy="4474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2000" b="1" dirty="0">
                <a:solidFill>
                  <a:srgbClr val="5089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 SWOT-аналізу для АТ «Укргазвидобування» станом на 01.01.2025 року</a:t>
            </a:r>
            <a:endParaRPr lang="ru-RU" sz="2000" b="1" dirty="0">
              <a:solidFill>
                <a:srgbClr val="5089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664226"/>
              </p:ext>
            </p:extLst>
          </p:nvPr>
        </p:nvGraphicFramePr>
        <p:xfrm>
          <a:off x="123437" y="447472"/>
          <a:ext cx="11709262" cy="626859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700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6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5164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Можливості: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Загрози: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0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Завоювання нових ринків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Створення більш екологічно чистої продукції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Відкриття нових видів діяльності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Оновлення обладнання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Вкладання тимчасово вільних коштів у боргові цінні папери або акції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Зростання цін на енергоресурси, паливо для генераторів та сировину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Вертикальна інтеграція, що вимагає розроблення додаткових норм і правил;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Збереження великого впливу НАК «Нафтогаз України» на ринок газу та можливого непрозорого управління всередині компанії; Посилення конкуренції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Падіння попиту на продукцію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Руйнування внаслідок вторгнення на територію України  </a:t>
                      </a:r>
                      <a:r>
                        <a:rPr lang="uk-UA" sz="1100" dirty="0" err="1">
                          <a:effectLst/>
                        </a:rPr>
                        <a:t>росії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Відтік кадрів у зв’язку із мобілізацією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Блек аути, ракетні загрози, евакуації, тощо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Сильні сторони: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Поле «СІМ»: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Поле «СІЗ»: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94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Сильне  підприємство на ринку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Постійне розширення ринку збуту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Дослідна лабораторія та експериментальне виробництво оснащені найкращим обладнанням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Висока репутація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Сучасне обладнання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Постійні маркетингові дослідження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Експорт продукції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Виробництво унікальної продукції.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Постійне оновлення технічного потенціалу, що дозволить розширити ринки збуту;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Власна дослідна лабораторія та експериментальне виробництво дасть можливість покращити екологічність готової продукції;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Абсолютний фінансовий стан дозволить вкладати тимчасово вільні кошти у боргові цінні папери або оновити обладнання;</a:t>
                      </a:r>
                      <a:endParaRPr lang="ru-RU" sz="1100" dirty="0">
                        <a:effectLst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Відмова від реалізації малорентабельних видів продукції;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Здешевлення продукції за рахунок використання енергоефективних технологій;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При нестабільній економічній ситуації можливо переорієнтувати випуск продукції на експорт.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Слабкі сторони: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Поле «СЛМ»: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Поле «СЛЗ»: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0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Вплив бойових дій на території країни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Залежність від валютних коливань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Залежність від сировинної бази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Високі витрати на транспортування газу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Дисбаланс між кредиторською та дебіторською заборгованістю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Зростання зношеності обладнання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Зростання цін на продукцію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Кризовий фінансовий стан підприємства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Критична ліквідність підприємства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Відкриття нових видів діяльності менш залежних від географічного розташування сировинної бази та валютних коливань;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Оновлення обладнання.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Відмова від посередників;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Активне застосування реклами та PR;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Збалансування дебіторської та кредиторської заборгованості.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47" marR="42747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785859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2037</TotalTime>
  <Words>1434</Words>
  <Application>Microsoft Office PowerPoint</Application>
  <PresentationFormat>Широкоэкранный</PresentationFormat>
  <Paragraphs>166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Грань</vt:lpstr>
      <vt:lpstr>ОЦІНКА ЛІКВІДНОСТІ  АТ «УКРГАЗВИДОБУВАННЯ» </vt:lpstr>
      <vt:lpstr>Презентация PowerPoint</vt:lpstr>
      <vt:lpstr>Визначення поняття «ліквідності» підприємства </vt:lpstr>
      <vt:lpstr>Основні види ліквідності</vt:lpstr>
      <vt:lpstr>Взаємозв’язок між ліквідністю та рівнем платоспроможності підприємства</vt:lpstr>
      <vt:lpstr>Послідовність проведення оцінки ліквідності на підприємстві</vt:lpstr>
      <vt:lpstr>Послідовність проведення аналізу ліквідності підприємства</vt:lpstr>
      <vt:lpstr>Оцінка ризику банкрутства АТ «Укргазвидобування» використовуючи коефіцієнт Бівера, скорингову модель Д. Дюрана, модель Таффлера і Тішоу по роках   </vt:lpstr>
      <vt:lpstr>Матриця SWOT-аналізу для АТ «Укргазвидобування» станом на 01.01.2025 року</vt:lpstr>
      <vt:lpstr>Заходи щодо підвищення ліквідності АТ «Укргазвидобування»</vt:lpstr>
      <vt:lpstr>Напрями підвищення рівня ліквідності АТ «Укргазвидобування»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Виктория Галатюк</cp:lastModifiedBy>
  <cp:revision>53</cp:revision>
  <dcterms:created xsi:type="dcterms:W3CDTF">2024-06-08T16:44:53Z</dcterms:created>
  <dcterms:modified xsi:type="dcterms:W3CDTF">2025-06-19T21:01:52Z</dcterms:modified>
</cp:coreProperties>
</file>