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60" r:id="rId5"/>
    <p:sldId id="262" r:id="rId6"/>
    <p:sldId id="261" r:id="rId7"/>
    <p:sldId id="263" r:id="rId8"/>
    <p:sldId id="264" r:id="rId9"/>
    <p:sldId id="267" r:id="rId10"/>
    <p:sldId id="266" r:id="rId11"/>
    <p:sldId id="265" r:id="rId12"/>
    <p:sldId id="269" r:id="rId13"/>
    <p:sldId id="270" r:id="rId14"/>
    <p:sldId id="273" r:id="rId15"/>
    <p:sldId id="272" r:id="rId16"/>
    <p:sldId id="271" r:id="rId17"/>
    <p:sldId id="276" r:id="rId18"/>
    <p:sldId id="275" r:id="rId19"/>
    <p:sldId id="274" r:id="rId20"/>
    <p:sldId id="278" r:id="rId21"/>
    <p:sldId id="277" r:id="rId22"/>
    <p:sldId id="279" r:id="rId23"/>
    <p:sldId id="280" r:id="rId24"/>
    <p:sldId id="281" r:id="rId25"/>
    <p:sldId id="282" r:id="rId26"/>
    <p:sldId id="283" r:id="rId27"/>
    <p:sldId id="285" r:id="rId2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20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2"/>
            <a:ext cx="9143999" cy="68520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18.11.2014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ctrTitle"/>
          </p:nvPr>
        </p:nvSpPr>
        <p:spPr>
          <a:xfrm>
            <a:off x="-1036" y="1196752"/>
            <a:ext cx="8856984" cy="2261401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Методи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бібліометричного аналізу наукових публікацій як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інструмент аналізу та управління дослідженнями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1115616" y="4035644"/>
            <a:ext cx="5040560" cy="1069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Костирко Тамара Миколаївна,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кандидат наук і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соціальних комунікацій,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директор Наукової бібліотеки</a:t>
            </a:r>
            <a:r>
              <a:rPr lang="ru-RU" sz="2000" dirty="0" smtClean="0"/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43543" y="632948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" name="Прямоугольник с одним скругленным углом 11"/>
          <p:cNvSpPr/>
          <p:nvPr/>
        </p:nvSpPr>
        <p:spPr>
          <a:xfrm rot="10800000" flipH="1">
            <a:off x="1443022" y="1744310"/>
            <a:ext cx="7449457" cy="3268866"/>
          </a:xfrm>
          <a:prstGeom prst="round1Rect">
            <a:avLst>
              <a:gd name="adj" fmla="val 2047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4250" y="2059992"/>
            <a:ext cx="688339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експоненціального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Узгоджується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 фактичними даними про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публікацій за відносно невеликий проміжок часу (10-15 років). 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ширше розглянута наукова область, тим довший період, протягом якого виконується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експоненціальний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закон.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1896"/>
          <p:cNvSpPr>
            <a:spLocks noChangeArrowheads="1"/>
          </p:cNvSpPr>
          <p:nvPr/>
        </p:nvSpPr>
        <p:spPr bwMode="auto">
          <a:xfrm rot="16200000">
            <a:off x="2171665" y="-1015124"/>
            <a:ext cx="732996" cy="478586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FF"/>
              </a:gs>
              <a:gs pos="100000">
                <a:srgbClr val="00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" name="AutoShape 1896"/>
          <p:cNvSpPr>
            <a:spLocks noChangeArrowheads="1"/>
          </p:cNvSpPr>
          <p:nvPr/>
        </p:nvSpPr>
        <p:spPr bwMode="auto">
          <a:xfrm>
            <a:off x="323528" y="793689"/>
            <a:ext cx="1120552" cy="321888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FF"/>
              </a:gs>
              <a:gs pos="100000">
                <a:srgbClr val="00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" name="AutoShape 1902"/>
          <p:cNvSpPr>
            <a:spLocks noChangeArrowheads="1"/>
          </p:cNvSpPr>
          <p:nvPr/>
        </p:nvSpPr>
        <p:spPr bwMode="auto">
          <a:xfrm>
            <a:off x="323528" y="2245315"/>
            <a:ext cx="1101167" cy="1759749"/>
          </a:xfrm>
          <a:prstGeom prst="roundRect">
            <a:avLst>
              <a:gd name="adj" fmla="val 0"/>
            </a:avLst>
          </a:prstGeom>
          <a:solidFill>
            <a:schemeClr val="tx1">
              <a:alpha val="34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Oval 1891"/>
          <p:cNvSpPr>
            <a:spLocks noChangeArrowheads="1"/>
          </p:cNvSpPr>
          <p:nvPr/>
        </p:nvSpPr>
        <p:spPr bwMode="auto">
          <a:xfrm>
            <a:off x="323530" y="2916283"/>
            <a:ext cx="1120550" cy="103287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Freeform 1890"/>
          <p:cNvSpPr>
            <a:spLocks noEditPoints="1"/>
          </p:cNvSpPr>
          <p:nvPr/>
        </p:nvSpPr>
        <p:spPr bwMode="auto">
          <a:xfrm>
            <a:off x="323530" y="2882936"/>
            <a:ext cx="1124962" cy="1057450"/>
          </a:xfrm>
          <a:custGeom>
            <a:avLst/>
            <a:gdLst>
              <a:gd name="T0" fmla="*/ 534 w 699"/>
              <a:gd name="T1" fmla="*/ 44 h 699"/>
              <a:gd name="T2" fmla="*/ 611 w 699"/>
              <a:gd name="T3" fmla="*/ 110 h 699"/>
              <a:gd name="T4" fmla="*/ 677 w 699"/>
              <a:gd name="T5" fmla="*/ 220 h 699"/>
              <a:gd name="T6" fmla="*/ 699 w 699"/>
              <a:gd name="T7" fmla="*/ 352 h 699"/>
              <a:gd name="T8" fmla="*/ 677 w 699"/>
              <a:gd name="T9" fmla="*/ 479 h 699"/>
              <a:gd name="T10" fmla="*/ 611 w 699"/>
              <a:gd name="T11" fmla="*/ 594 h 699"/>
              <a:gd name="T12" fmla="*/ 545 w 699"/>
              <a:gd name="T13" fmla="*/ 649 h 699"/>
              <a:gd name="T14" fmla="*/ 473 w 699"/>
              <a:gd name="T15" fmla="*/ 682 h 699"/>
              <a:gd name="T16" fmla="*/ 396 w 699"/>
              <a:gd name="T17" fmla="*/ 699 h 699"/>
              <a:gd name="T18" fmla="*/ 314 w 699"/>
              <a:gd name="T19" fmla="*/ 699 h 699"/>
              <a:gd name="T20" fmla="*/ 204 w 699"/>
              <a:gd name="T21" fmla="*/ 671 h 699"/>
              <a:gd name="T22" fmla="*/ 143 w 699"/>
              <a:gd name="T23" fmla="*/ 638 h 699"/>
              <a:gd name="T24" fmla="*/ 94 w 699"/>
              <a:gd name="T25" fmla="*/ 594 h 699"/>
              <a:gd name="T26" fmla="*/ 22 w 699"/>
              <a:gd name="T27" fmla="*/ 479 h 699"/>
              <a:gd name="T28" fmla="*/ 0 w 699"/>
              <a:gd name="T29" fmla="*/ 352 h 699"/>
              <a:gd name="T30" fmla="*/ 22 w 699"/>
              <a:gd name="T31" fmla="*/ 220 h 699"/>
              <a:gd name="T32" fmla="*/ 88 w 699"/>
              <a:gd name="T33" fmla="*/ 110 h 699"/>
              <a:gd name="T34" fmla="*/ 187 w 699"/>
              <a:gd name="T35" fmla="*/ 39 h 699"/>
              <a:gd name="T36" fmla="*/ 270 w 699"/>
              <a:gd name="T37" fmla="*/ 6 h 699"/>
              <a:gd name="T38" fmla="*/ 352 w 699"/>
              <a:gd name="T39" fmla="*/ 0 h 699"/>
              <a:gd name="T40" fmla="*/ 429 w 699"/>
              <a:gd name="T41" fmla="*/ 6 h 699"/>
              <a:gd name="T42" fmla="*/ 501 w 699"/>
              <a:gd name="T43" fmla="*/ 28 h 699"/>
              <a:gd name="T44" fmla="*/ 171 w 699"/>
              <a:gd name="T45" fmla="*/ 105 h 699"/>
              <a:gd name="T46" fmla="*/ 94 w 699"/>
              <a:gd name="T47" fmla="*/ 187 h 699"/>
              <a:gd name="T48" fmla="*/ 55 w 699"/>
              <a:gd name="T49" fmla="*/ 297 h 699"/>
              <a:gd name="T50" fmla="*/ 55 w 699"/>
              <a:gd name="T51" fmla="*/ 407 h 699"/>
              <a:gd name="T52" fmla="*/ 94 w 699"/>
              <a:gd name="T53" fmla="*/ 512 h 699"/>
              <a:gd name="T54" fmla="*/ 165 w 699"/>
              <a:gd name="T55" fmla="*/ 594 h 699"/>
              <a:gd name="T56" fmla="*/ 248 w 699"/>
              <a:gd name="T57" fmla="*/ 633 h 699"/>
              <a:gd name="T58" fmla="*/ 314 w 699"/>
              <a:gd name="T59" fmla="*/ 649 h 699"/>
              <a:gd name="T60" fmla="*/ 418 w 699"/>
              <a:gd name="T61" fmla="*/ 644 h 699"/>
              <a:gd name="T62" fmla="*/ 479 w 699"/>
              <a:gd name="T63" fmla="*/ 627 h 699"/>
              <a:gd name="T64" fmla="*/ 572 w 699"/>
              <a:gd name="T65" fmla="*/ 556 h 699"/>
              <a:gd name="T66" fmla="*/ 627 w 699"/>
              <a:gd name="T67" fmla="*/ 462 h 699"/>
              <a:gd name="T68" fmla="*/ 649 w 699"/>
              <a:gd name="T69" fmla="*/ 352 h 699"/>
              <a:gd name="T70" fmla="*/ 633 w 699"/>
              <a:gd name="T71" fmla="*/ 242 h 699"/>
              <a:gd name="T72" fmla="*/ 572 w 699"/>
              <a:gd name="T73" fmla="*/ 143 h 699"/>
              <a:gd name="T74" fmla="*/ 479 w 699"/>
              <a:gd name="T75" fmla="*/ 77 h 699"/>
              <a:gd name="T76" fmla="*/ 418 w 699"/>
              <a:gd name="T77" fmla="*/ 61 h 699"/>
              <a:gd name="T78" fmla="*/ 281 w 699"/>
              <a:gd name="T79" fmla="*/ 61 h 699"/>
              <a:gd name="T80" fmla="*/ 220 w 699"/>
              <a:gd name="T81" fmla="*/ 77 h 699"/>
              <a:gd name="T82" fmla="*/ 160 w 699"/>
              <a:gd name="T83" fmla="*/ 358 h 699"/>
              <a:gd name="T84" fmla="*/ 341 w 699"/>
              <a:gd name="T85" fmla="*/ 336 h 699"/>
              <a:gd name="T86" fmla="*/ 534 w 699"/>
              <a:gd name="T87" fmla="*/ 187 h 699"/>
              <a:gd name="T88" fmla="*/ 226 w 699"/>
              <a:gd name="T89" fmla="*/ 237 h 699"/>
              <a:gd name="T90" fmla="*/ 363 w 699"/>
              <a:gd name="T91" fmla="*/ 83 h 699"/>
              <a:gd name="T92" fmla="*/ 336 w 699"/>
              <a:gd name="T93" fmla="*/ 83 h 699"/>
              <a:gd name="T94" fmla="*/ 363 w 699"/>
              <a:gd name="T95" fmla="*/ 611 h 699"/>
              <a:gd name="T96" fmla="*/ 363 w 699"/>
              <a:gd name="T97" fmla="*/ 534 h 699"/>
              <a:gd name="T98" fmla="*/ 616 w 699"/>
              <a:gd name="T99" fmla="*/ 35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99" h="699">
                <a:moveTo>
                  <a:pt x="501" y="28"/>
                </a:moveTo>
                <a:lnTo>
                  <a:pt x="501" y="28"/>
                </a:lnTo>
                <a:lnTo>
                  <a:pt x="534" y="44"/>
                </a:lnTo>
                <a:lnTo>
                  <a:pt x="561" y="66"/>
                </a:lnTo>
                <a:lnTo>
                  <a:pt x="589" y="83"/>
                </a:lnTo>
                <a:lnTo>
                  <a:pt x="611" y="110"/>
                </a:lnTo>
                <a:lnTo>
                  <a:pt x="611" y="110"/>
                </a:lnTo>
                <a:lnTo>
                  <a:pt x="649" y="160"/>
                </a:lnTo>
                <a:lnTo>
                  <a:pt x="677" y="220"/>
                </a:lnTo>
                <a:lnTo>
                  <a:pt x="677" y="220"/>
                </a:lnTo>
                <a:lnTo>
                  <a:pt x="693" y="286"/>
                </a:lnTo>
                <a:lnTo>
                  <a:pt x="699" y="352"/>
                </a:lnTo>
                <a:lnTo>
                  <a:pt x="699" y="352"/>
                </a:lnTo>
                <a:lnTo>
                  <a:pt x="693" y="418"/>
                </a:lnTo>
                <a:lnTo>
                  <a:pt x="677" y="479"/>
                </a:lnTo>
                <a:lnTo>
                  <a:pt x="677" y="479"/>
                </a:lnTo>
                <a:lnTo>
                  <a:pt x="649" y="539"/>
                </a:lnTo>
                <a:lnTo>
                  <a:pt x="611" y="594"/>
                </a:lnTo>
                <a:lnTo>
                  <a:pt x="611" y="594"/>
                </a:lnTo>
                <a:lnTo>
                  <a:pt x="567" y="633"/>
                </a:lnTo>
                <a:lnTo>
                  <a:pt x="545" y="649"/>
                </a:lnTo>
                <a:lnTo>
                  <a:pt x="517" y="666"/>
                </a:lnTo>
                <a:lnTo>
                  <a:pt x="517" y="666"/>
                </a:lnTo>
                <a:lnTo>
                  <a:pt x="473" y="682"/>
                </a:lnTo>
                <a:lnTo>
                  <a:pt x="435" y="693"/>
                </a:lnTo>
                <a:lnTo>
                  <a:pt x="435" y="693"/>
                </a:lnTo>
                <a:lnTo>
                  <a:pt x="396" y="699"/>
                </a:lnTo>
                <a:lnTo>
                  <a:pt x="352" y="699"/>
                </a:lnTo>
                <a:lnTo>
                  <a:pt x="352" y="699"/>
                </a:lnTo>
                <a:lnTo>
                  <a:pt x="314" y="699"/>
                </a:lnTo>
                <a:lnTo>
                  <a:pt x="275" y="693"/>
                </a:lnTo>
                <a:lnTo>
                  <a:pt x="237" y="682"/>
                </a:lnTo>
                <a:lnTo>
                  <a:pt x="204" y="671"/>
                </a:lnTo>
                <a:lnTo>
                  <a:pt x="204" y="671"/>
                </a:lnTo>
                <a:lnTo>
                  <a:pt x="171" y="655"/>
                </a:lnTo>
                <a:lnTo>
                  <a:pt x="143" y="638"/>
                </a:lnTo>
                <a:lnTo>
                  <a:pt x="116" y="616"/>
                </a:lnTo>
                <a:lnTo>
                  <a:pt x="94" y="594"/>
                </a:lnTo>
                <a:lnTo>
                  <a:pt x="94" y="594"/>
                </a:lnTo>
                <a:lnTo>
                  <a:pt x="50" y="539"/>
                </a:lnTo>
                <a:lnTo>
                  <a:pt x="22" y="479"/>
                </a:lnTo>
                <a:lnTo>
                  <a:pt x="22" y="479"/>
                </a:lnTo>
                <a:lnTo>
                  <a:pt x="6" y="413"/>
                </a:lnTo>
                <a:lnTo>
                  <a:pt x="0" y="352"/>
                </a:lnTo>
                <a:lnTo>
                  <a:pt x="0" y="352"/>
                </a:lnTo>
                <a:lnTo>
                  <a:pt x="6" y="286"/>
                </a:lnTo>
                <a:lnTo>
                  <a:pt x="22" y="220"/>
                </a:lnTo>
                <a:lnTo>
                  <a:pt x="22" y="220"/>
                </a:lnTo>
                <a:lnTo>
                  <a:pt x="50" y="160"/>
                </a:lnTo>
                <a:lnTo>
                  <a:pt x="88" y="110"/>
                </a:lnTo>
                <a:lnTo>
                  <a:pt x="88" y="110"/>
                </a:lnTo>
                <a:lnTo>
                  <a:pt x="138" y="66"/>
                </a:lnTo>
                <a:lnTo>
                  <a:pt x="160" y="50"/>
                </a:lnTo>
                <a:lnTo>
                  <a:pt x="187" y="39"/>
                </a:lnTo>
                <a:lnTo>
                  <a:pt x="187" y="39"/>
                </a:lnTo>
                <a:lnTo>
                  <a:pt x="231" y="17"/>
                </a:lnTo>
                <a:lnTo>
                  <a:pt x="270" y="6"/>
                </a:lnTo>
                <a:lnTo>
                  <a:pt x="270" y="6"/>
                </a:lnTo>
                <a:lnTo>
                  <a:pt x="308" y="0"/>
                </a:lnTo>
                <a:lnTo>
                  <a:pt x="352" y="0"/>
                </a:lnTo>
                <a:lnTo>
                  <a:pt x="352" y="0"/>
                </a:lnTo>
                <a:lnTo>
                  <a:pt x="391" y="0"/>
                </a:lnTo>
                <a:lnTo>
                  <a:pt x="429" y="6"/>
                </a:lnTo>
                <a:lnTo>
                  <a:pt x="468" y="17"/>
                </a:lnTo>
                <a:lnTo>
                  <a:pt x="501" y="28"/>
                </a:lnTo>
                <a:lnTo>
                  <a:pt x="501" y="28"/>
                </a:lnTo>
                <a:close/>
                <a:moveTo>
                  <a:pt x="220" y="77"/>
                </a:moveTo>
                <a:lnTo>
                  <a:pt x="220" y="77"/>
                </a:lnTo>
                <a:lnTo>
                  <a:pt x="171" y="105"/>
                </a:lnTo>
                <a:lnTo>
                  <a:pt x="127" y="143"/>
                </a:lnTo>
                <a:lnTo>
                  <a:pt x="127" y="143"/>
                </a:lnTo>
                <a:lnTo>
                  <a:pt x="94" y="187"/>
                </a:lnTo>
                <a:lnTo>
                  <a:pt x="72" y="242"/>
                </a:lnTo>
                <a:lnTo>
                  <a:pt x="72" y="242"/>
                </a:lnTo>
                <a:lnTo>
                  <a:pt x="55" y="297"/>
                </a:lnTo>
                <a:lnTo>
                  <a:pt x="50" y="352"/>
                </a:lnTo>
                <a:lnTo>
                  <a:pt x="50" y="352"/>
                </a:lnTo>
                <a:lnTo>
                  <a:pt x="55" y="407"/>
                </a:lnTo>
                <a:lnTo>
                  <a:pt x="72" y="462"/>
                </a:lnTo>
                <a:lnTo>
                  <a:pt x="72" y="462"/>
                </a:lnTo>
                <a:lnTo>
                  <a:pt x="94" y="512"/>
                </a:lnTo>
                <a:lnTo>
                  <a:pt x="127" y="556"/>
                </a:lnTo>
                <a:lnTo>
                  <a:pt x="127" y="556"/>
                </a:lnTo>
                <a:lnTo>
                  <a:pt x="165" y="594"/>
                </a:lnTo>
                <a:lnTo>
                  <a:pt x="209" y="616"/>
                </a:lnTo>
                <a:lnTo>
                  <a:pt x="209" y="616"/>
                </a:lnTo>
                <a:lnTo>
                  <a:pt x="248" y="633"/>
                </a:lnTo>
                <a:lnTo>
                  <a:pt x="281" y="644"/>
                </a:lnTo>
                <a:lnTo>
                  <a:pt x="281" y="644"/>
                </a:lnTo>
                <a:lnTo>
                  <a:pt x="314" y="649"/>
                </a:lnTo>
                <a:lnTo>
                  <a:pt x="352" y="649"/>
                </a:lnTo>
                <a:lnTo>
                  <a:pt x="352" y="649"/>
                </a:lnTo>
                <a:lnTo>
                  <a:pt x="418" y="644"/>
                </a:lnTo>
                <a:lnTo>
                  <a:pt x="451" y="638"/>
                </a:lnTo>
                <a:lnTo>
                  <a:pt x="479" y="627"/>
                </a:lnTo>
                <a:lnTo>
                  <a:pt x="479" y="627"/>
                </a:lnTo>
                <a:lnTo>
                  <a:pt x="528" y="594"/>
                </a:lnTo>
                <a:lnTo>
                  <a:pt x="572" y="556"/>
                </a:lnTo>
                <a:lnTo>
                  <a:pt x="572" y="556"/>
                </a:lnTo>
                <a:lnTo>
                  <a:pt x="605" y="512"/>
                </a:lnTo>
                <a:lnTo>
                  <a:pt x="627" y="462"/>
                </a:lnTo>
                <a:lnTo>
                  <a:pt x="627" y="462"/>
                </a:lnTo>
                <a:lnTo>
                  <a:pt x="644" y="407"/>
                </a:lnTo>
                <a:lnTo>
                  <a:pt x="649" y="352"/>
                </a:lnTo>
                <a:lnTo>
                  <a:pt x="649" y="352"/>
                </a:lnTo>
                <a:lnTo>
                  <a:pt x="644" y="292"/>
                </a:lnTo>
                <a:lnTo>
                  <a:pt x="633" y="242"/>
                </a:lnTo>
                <a:lnTo>
                  <a:pt x="633" y="242"/>
                </a:lnTo>
                <a:lnTo>
                  <a:pt x="605" y="193"/>
                </a:lnTo>
                <a:lnTo>
                  <a:pt x="572" y="143"/>
                </a:lnTo>
                <a:lnTo>
                  <a:pt x="572" y="143"/>
                </a:lnTo>
                <a:lnTo>
                  <a:pt x="556" y="127"/>
                </a:lnTo>
                <a:lnTo>
                  <a:pt x="534" y="105"/>
                </a:lnTo>
                <a:lnTo>
                  <a:pt x="479" y="77"/>
                </a:lnTo>
                <a:lnTo>
                  <a:pt x="479" y="77"/>
                </a:lnTo>
                <a:lnTo>
                  <a:pt x="451" y="66"/>
                </a:lnTo>
                <a:lnTo>
                  <a:pt x="418" y="61"/>
                </a:lnTo>
                <a:lnTo>
                  <a:pt x="352" y="55"/>
                </a:lnTo>
                <a:lnTo>
                  <a:pt x="352" y="55"/>
                </a:lnTo>
                <a:lnTo>
                  <a:pt x="281" y="61"/>
                </a:lnTo>
                <a:lnTo>
                  <a:pt x="253" y="66"/>
                </a:lnTo>
                <a:lnTo>
                  <a:pt x="220" y="77"/>
                </a:lnTo>
                <a:lnTo>
                  <a:pt x="220" y="77"/>
                </a:lnTo>
                <a:close/>
                <a:moveTo>
                  <a:pt x="77" y="336"/>
                </a:moveTo>
                <a:lnTo>
                  <a:pt x="160" y="336"/>
                </a:lnTo>
                <a:lnTo>
                  <a:pt x="160" y="358"/>
                </a:lnTo>
                <a:lnTo>
                  <a:pt x="77" y="358"/>
                </a:lnTo>
                <a:lnTo>
                  <a:pt x="77" y="336"/>
                </a:lnTo>
                <a:close/>
                <a:moveTo>
                  <a:pt x="341" y="336"/>
                </a:moveTo>
                <a:lnTo>
                  <a:pt x="517" y="165"/>
                </a:lnTo>
                <a:lnTo>
                  <a:pt x="539" y="165"/>
                </a:lnTo>
                <a:lnTo>
                  <a:pt x="534" y="187"/>
                </a:lnTo>
                <a:lnTo>
                  <a:pt x="336" y="374"/>
                </a:lnTo>
                <a:lnTo>
                  <a:pt x="237" y="264"/>
                </a:lnTo>
                <a:lnTo>
                  <a:pt x="226" y="237"/>
                </a:lnTo>
                <a:lnTo>
                  <a:pt x="259" y="242"/>
                </a:lnTo>
                <a:lnTo>
                  <a:pt x="341" y="336"/>
                </a:lnTo>
                <a:close/>
                <a:moveTo>
                  <a:pt x="363" y="83"/>
                </a:moveTo>
                <a:lnTo>
                  <a:pt x="363" y="165"/>
                </a:lnTo>
                <a:lnTo>
                  <a:pt x="336" y="165"/>
                </a:lnTo>
                <a:lnTo>
                  <a:pt x="336" y="83"/>
                </a:lnTo>
                <a:lnTo>
                  <a:pt x="363" y="83"/>
                </a:lnTo>
                <a:close/>
                <a:moveTo>
                  <a:pt x="363" y="534"/>
                </a:moveTo>
                <a:lnTo>
                  <a:pt x="363" y="611"/>
                </a:lnTo>
                <a:lnTo>
                  <a:pt x="336" y="611"/>
                </a:lnTo>
                <a:lnTo>
                  <a:pt x="336" y="534"/>
                </a:lnTo>
                <a:lnTo>
                  <a:pt x="363" y="534"/>
                </a:lnTo>
                <a:close/>
                <a:moveTo>
                  <a:pt x="539" y="336"/>
                </a:moveTo>
                <a:lnTo>
                  <a:pt x="616" y="336"/>
                </a:lnTo>
                <a:lnTo>
                  <a:pt x="616" y="358"/>
                </a:lnTo>
                <a:lnTo>
                  <a:pt x="539" y="358"/>
                </a:lnTo>
                <a:lnTo>
                  <a:pt x="539" y="336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Text Box 1910"/>
          <p:cNvSpPr txBox="1">
            <a:spLocks noChangeArrowheads="1"/>
          </p:cNvSpPr>
          <p:nvPr/>
        </p:nvSpPr>
        <p:spPr bwMode="auto">
          <a:xfrm>
            <a:off x="365676" y="2175050"/>
            <a:ext cx="104067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ko-KR" sz="2000" dirty="0" smtClean="0">
                <a:solidFill>
                  <a:schemeClr val="bg1"/>
                </a:solidFill>
                <a:latin typeface="Arial Black" pitchFamily="34" charset="0"/>
              </a:rPr>
              <a:t>10-15 </a:t>
            </a:r>
          </a:p>
          <a:p>
            <a:r>
              <a:rPr lang="uk-UA" altLang="ko-KR" sz="2000" dirty="0" smtClean="0">
                <a:solidFill>
                  <a:schemeClr val="bg1"/>
                </a:solidFill>
                <a:latin typeface="Arial Black" pitchFamily="34" charset="0"/>
              </a:rPr>
              <a:t>років</a:t>
            </a:r>
            <a:endParaRPr lang="en-US" altLang="ko-KR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2" name="AutoShape 1902"/>
          <p:cNvSpPr>
            <a:spLocks noChangeArrowheads="1"/>
          </p:cNvSpPr>
          <p:nvPr/>
        </p:nvSpPr>
        <p:spPr bwMode="auto">
          <a:xfrm rot="5400000">
            <a:off x="2982369" y="-204419"/>
            <a:ext cx="732998" cy="3164458"/>
          </a:xfrm>
          <a:prstGeom prst="roundRect">
            <a:avLst>
              <a:gd name="adj" fmla="val 0"/>
            </a:avLst>
          </a:prstGeom>
          <a:solidFill>
            <a:schemeClr val="tx1">
              <a:alpha val="34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914748" y="114697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Прайса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06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7171" name="Picture 3" descr="C:\Users\мира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81128"/>
            <a:ext cx="392156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с одним скругленным углом 10"/>
          <p:cNvSpPr/>
          <p:nvPr/>
        </p:nvSpPr>
        <p:spPr>
          <a:xfrm rot="10800000" flipH="1">
            <a:off x="651587" y="1362157"/>
            <a:ext cx="7920879" cy="3794944"/>
          </a:xfrm>
          <a:prstGeom prst="round1Rect">
            <a:avLst>
              <a:gd name="adj" fmla="val 2047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9572" y="2076599"/>
            <a:ext cx="77048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Критерієм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дозволяє оцінити розвиток окремих наукових дисциплін, може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служити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середня швидкість росту кількості публікацій за певний інтервал часу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Характеристиками актуальності напрямків прийнято вважати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подвоєння продуктів наукової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діяльності;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період подвоєння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наукових відкриттів,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журналів,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вчених для конкретних областей науки.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625939" y="1340768"/>
            <a:ext cx="7906500" cy="463759"/>
          </a:xfrm>
          <a:prstGeom prst="rect">
            <a:avLst/>
          </a:prstGeom>
          <a:gradFill>
            <a:gsLst>
              <a:gs pos="0">
                <a:srgbClr val="127D12"/>
              </a:gs>
              <a:gs pos="100000">
                <a:srgbClr val="28D728"/>
              </a:gs>
            </a:gsLst>
            <a:lin ang="27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19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13897" y="1114205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2" t="13333" r="13137" b="10196"/>
          <a:stretch/>
        </p:blipFill>
        <p:spPr>
          <a:xfrm>
            <a:off x="611560" y="1150209"/>
            <a:ext cx="7920880" cy="53751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49798" y="1517883"/>
            <a:ext cx="5166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розподілом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вчених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науковими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галузями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 по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країнам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6240" y="2804100"/>
            <a:ext cx="40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розподілом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публікацій за науковими напрямами </a:t>
            </a:r>
            <a:endParaRPr lang="uk-U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9512" y="4087778"/>
            <a:ext cx="39729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мовами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вони опубліковані </a:t>
            </a:r>
            <a:endParaRPr lang="uk-U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7814" y="5304989"/>
            <a:ext cx="5083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розподілом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попиту на літературу за науковими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напрямами</a:t>
            </a:r>
            <a:endParaRPr lang="uk-U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9931" y="72991"/>
            <a:ext cx="7452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Актуальність окремих наукових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напрямів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11252" y="1312647"/>
            <a:ext cx="7489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82917" y="2606292"/>
            <a:ext cx="7489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91634" y="3949278"/>
            <a:ext cx="7954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54328" y="5179315"/>
            <a:ext cx="7954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3" name="Прямоугольник 122"/>
          <p:cNvSpPr/>
          <p:nvPr/>
        </p:nvSpPr>
        <p:spPr>
          <a:xfrm flipH="1">
            <a:off x="399507" y="1352341"/>
            <a:ext cx="8207050" cy="926678"/>
          </a:xfrm>
          <a:prstGeom prst="rect">
            <a:avLst/>
          </a:prstGeom>
          <a:gradFill>
            <a:gsLst>
              <a:gs pos="0">
                <a:srgbClr val="127D12"/>
              </a:gs>
              <a:gs pos="100000">
                <a:srgbClr val="28D728"/>
              </a:gs>
            </a:gsLst>
            <a:lin ang="27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16200000" scaled="1"/>
                <a:tileRect/>
              </a:gra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52238" y="1324912"/>
            <a:ext cx="85122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Цитатний аналіз або аналіз бібліографічних посилань в наукових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публікаціях: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Прямоугольник с одним скругленным углом 124"/>
          <p:cNvSpPr/>
          <p:nvPr/>
        </p:nvSpPr>
        <p:spPr>
          <a:xfrm rot="10800000" flipH="1">
            <a:off x="290277" y="2248001"/>
            <a:ext cx="8207050" cy="3814277"/>
          </a:xfrm>
          <a:prstGeom prst="round1Rect">
            <a:avLst>
              <a:gd name="adj" fmla="val 2047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6" name="Group 60"/>
          <p:cNvGrpSpPr>
            <a:grpSpLocks/>
          </p:cNvGrpSpPr>
          <p:nvPr/>
        </p:nvGrpSpPr>
        <p:grpSpPr bwMode="auto">
          <a:xfrm>
            <a:off x="823940" y="2564904"/>
            <a:ext cx="7276452" cy="806818"/>
            <a:chOff x="1728" y="2048"/>
            <a:chExt cx="3024" cy="400"/>
          </a:xfrm>
        </p:grpSpPr>
        <p:sp>
          <p:nvSpPr>
            <p:cNvPr id="127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28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129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0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1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2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3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6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7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8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9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2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3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6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8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9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0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1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2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3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6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7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8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9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0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1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2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3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4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5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6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7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8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9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0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1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2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3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4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5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6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7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8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9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0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81" name="Прямоугольник 180"/>
          <p:cNvSpPr/>
          <p:nvPr/>
        </p:nvSpPr>
        <p:spPr>
          <a:xfrm>
            <a:off x="1763688" y="2776204"/>
            <a:ext cx="6750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дозволяє визначати зв'язки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публікаціями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2" name="Group 60"/>
          <p:cNvGrpSpPr>
            <a:grpSpLocks/>
          </p:cNvGrpSpPr>
          <p:nvPr/>
        </p:nvGrpSpPr>
        <p:grpSpPr bwMode="auto">
          <a:xfrm>
            <a:off x="755576" y="3871888"/>
            <a:ext cx="7276452" cy="806818"/>
            <a:chOff x="1728" y="2048"/>
            <a:chExt cx="3024" cy="400"/>
          </a:xfrm>
        </p:grpSpPr>
        <p:sp>
          <p:nvSpPr>
            <p:cNvPr id="183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84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185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6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7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8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9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0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1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2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3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4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9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0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6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7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8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9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0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1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2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3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4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9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0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1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2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3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4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5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6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9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0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1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4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5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6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237" name="Прямоугольник 236"/>
          <p:cNvSpPr/>
          <p:nvPr/>
        </p:nvSpPr>
        <p:spPr>
          <a:xfrm>
            <a:off x="1757646" y="3903439"/>
            <a:ext cx="6702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виявляти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структуру областей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6693" y="188640"/>
            <a:ext cx="6907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цитатного аналізу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2" name="Group 60"/>
          <p:cNvGrpSpPr>
            <a:grpSpLocks/>
          </p:cNvGrpSpPr>
          <p:nvPr/>
        </p:nvGrpSpPr>
        <p:grpSpPr bwMode="auto">
          <a:xfrm>
            <a:off x="827584" y="4926438"/>
            <a:ext cx="7276452" cy="806818"/>
            <a:chOff x="1728" y="2048"/>
            <a:chExt cx="3024" cy="400"/>
          </a:xfrm>
        </p:grpSpPr>
        <p:sp>
          <p:nvSpPr>
            <p:cNvPr id="238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39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240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1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2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3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4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5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6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7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8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9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0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1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2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3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4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5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9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0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1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2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3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4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5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6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7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8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9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0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1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2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3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4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5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6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7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8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9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0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1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2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3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4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5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6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7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8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9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0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1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>
            <a:off x="1781944" y="4983559"/>
            <a:ext cx="6322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прогнозувати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розвиток областей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912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692696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066800" y="2133600"/>
            <a:ext cx="3381375" cy="3124200"/>
            <a:chOff x="672" y="1344"/>
            <a:chExt cx="2130" cy="1968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>
              <a:off x="672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7099E2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2304" y="1344"/>
              <a:ext cx="498" cy="1245"/>
              <a:chOff x="2304" y="1344"/>
              <a:chExt cx="498" cy="1245"/>
            </a:xfrm>
          </p:grpSpPr>
          <p:sp>
            <p:nvSpPr>
              <p:cNvPr id="10" name="Freeform 5"/>
              <p:cNvSpPr>
                <a:spLocks/>
              </p:cNvSpPr>
              <p:nvPr/>
            </p:nvSpPr>
            <p:spPr bwMode="gray">
              <a:xfrm>
                <a:off x="2425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gray">
              <a:xfrm>
                <a:off x="2304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7099E2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4572000" y="2133600"/>
            <a:ext cx="3375025" cy="3124200"/>
            <a:chOff x="2880" y="1344"/>
            <a:chExt cx="2126" cy="1968"/>
          </a:xfrm>
        </p:grpSpPr>
        <p:sp>
          <p:nvSpPr>
            <p:cNvPr id="13" name="AutoShape 10"/>
            <p:cNvSpPr>
              <a:spLocks noChangeArrowheads="1"/>
            </p:cNvSpPr>
            <p:nvPr/>
          </p:nvSpPr>
          <p:spPr bwMode="gray">
            <a:xfrm>
              <a:off x="2894" y="1872"/>
              <a:ext cx="2112" cy="1440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D8F4BE">
                    <a:gamma/>
                    <a:tint val="0"/>
                    <a:invGamma/>
                  </a:srgbClr>
                </a:gs>
                <a:gs pos="100000">
                  <a:srgbClr val="D8F4BE"/>
                </a:gs>
              </a:gsLst>
              <a:lin ang="2700000" scaled="1"/>
            </a:gradFill>
            <a:ln w="50800">
              <a:solidFill>
                <a:srgbClr val="44988C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gray">
            <a:xfrm>
              <a:off x="3360" y="2016"/>
              <a:ext cx="1632" cy="1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нові проблеми, частина з яких потім переросте в самостійні </a:t>
              </a:r>
              <a:r>
                <a:rPr lang="ru-RU" sz="2400" b="1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розділи</a:t>
              </a:r>
              <a:r>
                <a:rPr lang="ru-RU" sz="2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науки</a:t>
              </a:r>
              <a:endParaRPr lang="en-US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5" name="Group 12"/>
            <p:cNvGrpSpPr>
              <a:grpSpLocks/>
            </p:cNvGrpSpPr>
            <p:nvPr/>
          </p:nvGrpSpPr>
          <p:grpSpPr bwMode="auto">
            <a:xfrm>
              <a:off x="2880" y="1344"/>
              <a:ext cx="498" cy="1245"/>
              <a:chOff x="2880" y="1344"/>
              <a:chExt cx="498" cy="1245"/>
            </a:xfrm>
          </p:grpSpPr>
          <p:sp>
            <p:nvSpPr>
              <p:cNvPr id="16" name="Freeform 13"/>
              <p:cNvSpPr>
                <a:spLocks/>
              </p:cNvSpPr>
              <p:nvPr/>
            </p:nvSpPr>
            <p:spPr bwMode="gray">
              <a:xfrm>
                <a:off x="3001" y="1344"/>
                <a:ext cx="233" cy="254"/>
              </a:xfrm>
              <a:custGeom>
                <a:avLst/>
                <a:gdLst>
                  <a:gd name="T0" fmla="*/ 133 w 267"/>
                  <a:gd name="T1" fmla="*/ 0 h 292"/>
                  <a:gd name="T2" fmla="*/ 161 w 267"/>
                  <a:gd name="T3" fmla="*/ 3 h 292"/>
                  <a:gd name="T4" fmla="*/ 186 w 267"/>
                  <a:gd name="T5" fmla="*/ 12 h 292"/>
                  <a:gd name="T6" fmla="*/ 209 w 267"/>
                  <a:gd name="T7" fmla="*/ 25 h 292"/>
                  <a:gd name="T8" fmla="*/ 228 w 267"/>
                  <a:gd name="T9" fmla="*/ 42 h 292"/>
                  <a:gd name="T10" fmla="*/ 245 w 267"/>
                  <a:gd name="T11" fmla="*/ 64 h 292"/>
                  <a:gd name="T12" fmla="*/ 257 w 267"/>
                  <a:gd name="T13" fmla="*/ 88 h 292"/>
                  <a:gd name="T14" fmla="*/ 265 w 267"/>
                  <a:gd name="T15" fmla="*/ 116 h 292"/>
                  <a:gd name="T16" fmla="*/ 267 w 267"/>
                  <a:gd name="T17" fmla="*/ 146 h 292"/>
                  <a:gd name="T18" fmla="*/ 265 w 267"/>
                  <a:gd name="T19" fmla="*/ 175 h 292"/>
                  <a:gd name="T20" fmla="*/ 257 w 267"/>
                  <a:gd name="T21" fmla="*/ 203 h 292"/>
                  <a:gd name="T22" fmla="*/ 245 w 267"/>
                  <a:gd name="T23" fmla="*/ 227 h 292"/>
                  <a:gd name="T24" fmla="*/ 228 w 267"/>
                  <a:gd name="T25" fmla="*/ 249 h 292"/>
                  <a:gd name="T26" fmla="*/ 209 w 267"/>
                  <a:gd name="T27" fmla="*/ 267 h 292"/>
                  <a:gd name="T28" fmla="*/ 186 w 267"/>
                  <a:gd name="T29" fmla="*/ 281 h 292"/>
                  <a:gd name="T30" fmla="*/ 161 w 267"/>
                  <a:gd name="T31" fmla="*/ 289 h 292"/>
                  <a:gd name="T32" fmla="*/ 133 w 267"/>
                  <a:gd name="T33" fmla="*/ 292 h 292"/>
                  <a:gd name="T34" fmla="*/ 103 w 267"/>
                  <a:gd name="T35" fmla="*/ 288 h 292"/>
                  <a:gd name="T36" fmla="*/ 75 w 267"/>
                  <a:gd name="T37" fmla="*/ 277 h 292"/>
                  <a:gd name="T38" fmla="*/ 51 w 267"/>
                  <a:gd name="T39" fmla="*/ 260 h 292"/>
                  <a:gd name="T40" fmla="*/ 29 w 267"/>
                  <a:gd name="T41" fmla="*/ 237 h 292"/>
                  <a:gd name="T42" fmla="*/ 13 w 267"/>
                  <a:gd name="T43" fmla="*/ 210 h 292"/>
                  <a:gd name="T44" fmla="*/ 4 w 267"/>
                  <a:gd name="T45" fmla="*/ 178 h 292"/>
                  <a:gd name="T46" fmla="*/ 0 w 267"/>
                  <a:gd name="T47" fmla="*/ 146 h 292"/>
                  <a:gd name="T48" fmla="*/ 4 w 267"/>
                  <a:gd name="T49" fmla="*/ 113 h 292"/>
                  <a:gd name="T50" fmla="*/ 13 w 267"/>
                  <a:gd name="T51" fmla="*/ 81 h 292"/>
                  <a:gd name="T52" fmla="*/ 29 w 267"/>
                  <a:gd name="T53" fmla="*/ 54 h 292"/>
                  <a:gd name="T54" fmla="*/ 51 w 267"/>
                  <a:gd name="T55" fmla="*/ 32 h 292"/>
                  <a:gd name="T56" fmla="*/ 75 w 267"/>
                  <a:gd name="T57" fmla="*/ 14 h 292"/>
                  <a:gd name="T58" fmla="*/ 103 w 267"/>
                  <a:gd name="T59" fmla="*/ 3 h 292"/>
                  <a:gd name="T60" fmla="*/ 133 w 267"/>
                  <a:gd name="T6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gray">
              <a:xfrm>
                <a:off x="2880" y="1625"/>
                <a:ext cx="498" cy="964"/>
              </a:xfrm>
              <a:custGeom>
                <a:avLst/>
                <a:gdLst>
                  <a:gd name="T0" fmla="*/ 72 w 573"/>
                  <a:gd name="T1" fmla="*/ 5 h 1111"/>
                  <a:gd name="T2" fmla="*/ 30 w 573"/>
                  <a:gd name="T3" fmla="*/ 32 h 1111"/>
                  <a:gd name="T4" fmla="*/ 4 w 573"/>
                  <a:gd name="T5" fmla="*/ 75 h 1111"/>
                  <a:gd name="T6" fmla="*/ 0 w 573"/>
                  <a:gd name="T7" fmla="*/ 509 h 1111"/>
                  <a:gd name="T8" fmla="*/ 1 w 573"/>
                  <a:gd name="T9" fmla="*/ 516 h 1111"/>
                  <a:gd name="T10" fmla="*/ 9 w 573"/>
                  <a:gd name="T11" fmla="*/ 533 h 1111"/>
                  <a:gd name="T12" fmla="*/ 26 w 573"/>
                  <a:gd name="T13" fmla="*/ 550 h 1111"/>
                  <a:gd name="T14" fmla="*/ 56 w 573"/>
                  <a:gd name="T15" fmla="*/ 557 h 1111"/>
                  <a:gd name="T16" fmla="*/ 84 w 573"/>
                  <a:gd name="T17" fmla="*/ 551 h 1111"/>
                  <a:gd name="T18" fmla="*/ 100 w 573"/>
                  <a:gd name="T19" fmla="*/ 534 h 1111"/>
                  <a:gd name="T20" fmla="*/ 106 w 573"/>
                  <a:gd name="T21" fmla="*/ 516 h 1111"/>
                  <a:gd name="T22" fmla="*/ 108 w 573"/>
                  <a:gd name="T23" fmla="*/ 503 h 1111"/>
                  <a:gd name="T24" fmla="*/ 108 w 573"/>
                  <a:gd name="T25" fmla="*/ 166 h 1111"/>
                  <a:gd name="T26" fmla="*/ 135 w 573"/>
                  <a:gd name="T27" fmla="*/ 1066 h 1111"/>
                  <a:gd name="T28" fmla="*/ 138 w 573"/>
                  <a:gd name="T29" fmla="*/ 1073 h 1111"/>
                  <a:gd name="T30" fmla="*/ 151 w 573"/>
                  <a:gd name="T31" fmla="*/ 1089 h 1111"/>
                  <a:gd name="T32" fmla="*/ 174 w 573"/>
                  <a:gd name="T33" fmla="*/ 1105 h 1111"/>
                  <a:gd name="T34" fmla="*/ 199 w 573"/>
                  <a:gd name="T35" fmla="*/ 1111 h 1111"/>
                  <a:gd name="T36" fmla="*/ 227 w 573"/>
                  <a:gd name="T37" fmla="*/ 1110 h 1111"/>
                  <a:gd name="T38" fmla="*/ 255 w 573"/>
                  <a:gd name="T39" fmla="*/ 1097 h 1111"/>
                  <a:gd name="T40" fmla="*/ 272 w 573"/>
                  <a:gd name="T41" fmla="*/ 1080 h 1111"/>
                  <a:gd name="T42" fmla="*/ 278 w 573"/>
                  <a:gd name="T43" fmla="*/ 1068 h 1111"/>
                  <a:gd name="T44" fmla="*/ 279 w 573"/>
                  <a:gd name="T45" fmla="*/ 499 h 1111"/>
                  <a:gd name="T46" fmla="*/ 302 w 573"/>
                  <a:gd name="T47" fmla="*/ 503 h 1111"/>
                  <a:gd name="T48" fmla="*/ 302 w 573"/>
                  <a:gd name="T49" fmla="*/ 534 h 1111"/>
                  <a:gd name="T50" fmla="*/ 304 w 573"/>
                  <a:gd name="T51" fmla="*/ 590 h 1111"/>
                  <a:gd name="T52" fmla="*/ 304 w 573"/>
                  <a:gd name="T53" fmla="*/ 664 h 1111"/>
                  <a:gd name="T54" fmla="*/ 304 w 573"/>
                  <a:gd name="T55" fmla="*/ 750 h 1111"/>
                  <a:gd name="T56" fmla="*/ 304 w 573"/>
                  <a:gd name="T57" fmla="*/ 838 h 1111"/>
                  <a:gd name="T58" fmla="*/ 305 w 573"/>
                  <a:gd name="T59" fmla="*/ 926 h 1111"/>
                  <a:gd name="T60" fmla="*/ 305 w 573"/>
                  <a:gd name="T61" fmla="*/ 1004 h 1111"/>
                  <a:gd name="T62" fmla="*/ 305 w 573"/>
                  <a:gd name="T63" fmla="*/ 1066 h 1111"/>
                  <a:gd name="T64" fmla="*/ 306 w 573"/>
                  <a:gd name="T65" fmla="*/ 1073 h 1111"/>
                  <a:gd name="T66" fmla="*/ 315 w 573"/>
                  <a:gd name="T67" fmla="*/ 1088 h 1111"/>
                  <a:gd name="T68" fmla="*/ 335 w 573"/>
                  <a:gd name="T69" fmla="*/ 1103 h 1111"/>
                  <a:gd name="T70" fmla="*/ 372 w 573"/>
                  <a:gd name="T71" fmla="*/ 1111 h 1111"/>
                  <a:gd name="T72" fmla="*/ 408 w 573"/>
                  <a:gd name="T73" fmla="*/ 1103 h 1111"/>
                  <a:gd name="T74" fmla="*/ 429 w 573"/>
                  <a:gd name="T75" fmla="*/ 1089 h 1111"/>
                  <a:gd name="T76" fmla="*/ 437 w 573"/>
                  <a:gd name="T77" fmla="*/ 1073 h 1111"/>
                  <a:gd name="T78" fmla="*/ 438 w 573"/>
                  <a:gd name="T79" fmla="*/ 1067 h 1111"/>
                  <a:gd name="T80" fmla="*/ 466 w 573"/>
                  <a:gd name="T81" fmla="*/ 166 h 1111"/>
                  <a:gd name="T82" fmla="*/ 468 w 573"/>
                  <a:gd name="T83" fmla="*/ 503 h 1111"/>
                  <a:gd name="T84" fmla="*/ 472 w 573"/>
                  <a:gd name="T85" fmla="*/ 517 h 1111"/>
                  <a:gd name="T86" fmla="*/ 483 w 573"/>
                  <a:gd name="T87" fmla="*/ 537 h 1111"/>
                  <a:gd name="T88" fmla="*/ 505 w 573"/>
                  <a:gd name="T89" fmla="*/ 551 h 1111"/>
                  <a:gd name="T90" fmla="*/ 536 w 573"/>
                  <a:gd name="T91" fmla="*/ 551 h 1111"/>
                  <a:gd name="T92" fmla="*/ 557 w 573"/>
                  <a:gd name="T93" fmla="*/ 537 h 1111"/>
                  <a:gd name="T94" fmla="*/ 570 w 573"/>
                  <a:gd name="T95" fmla="*/ 517 h 1111"/>
                  <a:gd name="T96" fmla="*/ 573 w 573"/>
                  <a:gd name="T97" fmla="*/ 508 h 1111"/>
                  <a:gd name="T98" fmla="*/ 572 w 573"/>
                  <a:gd name="T99" fmla="*/ 68 h 1111"/>
                  <a:gd name="T100" fmla="*/ 546 w 573"/>
                  <a:gd name="T101" fmla="*/ 28 h 1111"/>
                  <a:gd name="T102" fmla="*/ 506 w 573"/>
                  <a:gd name="T103" fmla="*/ 4 h 1111"/>
                  <a:gd name="T104" fmla="*/ 94 w 573"/>
                  <a:gd name="T105" fmla="*/ 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44988C"/>
              </a:solidFill>
              <a:ln>
                <a:noFill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0">
                    <a:solidFill>
                      <a:srgbClr val="F7F161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1137989" y="3686324"/>
            <a:ext cx="3129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вже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сформований,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 формально не виділений напрямок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178" y="728700"/>
            <a:ext cx="82038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пристатейних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бібліографій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дає можливість виявити </a:t>
            </a:r>
          </a:p>
        </p:txBody>
      </p:sp>
    </p:spTree>
    <p:extLst>
      <p:ext uri="{BB962C8B-B14F-4D97-AF65-F5344CB8AC3E}">
        <p14:creationId xmlns:p14="http://schemas.microsoft.com/office/powerpoint/2010/main" val="118487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1" t="16078" r="15882" b="16079"/>
          <a:stretch/>
        </p:blipFill>
        <p:spPr>
          <a:xfrm>
            <a:off x="107504" y="-171400"/>
            <a:ext cx="9036496" cy="7029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20838" y="2571957"/>
            <a:ext cx="224730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Практична база для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цього </a:t>
            </a: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методу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з'явилася зі створенням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1964 р </a:t>
            </a: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Гарфилдом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покажчиків наукових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посилань</a:t>
            </a:r>
            <a:r>
              <a:rPr lang="ru-RU" b="1" dirty="0">
                <a:solidFill>
                  <a:schemeClr val="bg1"/>
                </a:solidFill>
              </a:rPr>
              <a:t>: 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32904" y="1081799"/>
            <a:ext cx="34821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Science Citation Index (SCI)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індекс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цитування в галузі природничих і точних наук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05298" y="1052736"/>
            <a:ext cx="7489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1035632"/>
            <a:ext cx="7489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2160732"/>
            <a:ext cx="24847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Social Sciences Citation Index (SSCI)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індекс цитування </a:t>
            </a:r>
          </a:p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соціальних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 </a:t>
            </a:r>
            <a:endParaRPr lang="uk-UA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92280" y="4920268"/>
            <a:ext cx="7954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98403" y="4750991"/>
            <a:ext cx="7954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0" i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3600" y="2976340"/>
            <a:ext cx="24057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Arts &amp; Humanities Citation Index (A &amp; HCI) - 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індекс </a:t>
            </a:r>
            <a:r>
              <a:rPr lang="uk-UA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цитування з мистецтва і гуманітарних 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</a:t>
            </a:r>
            <a:endParaRPr lang="uk-UA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498" y="42825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Journal Citation Reports (JCR)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довідник-покажчик </a:t>
            </a:r>
            <a:r>
              <a:rPr lang="uk-UA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цитованості журналів, </a:t>
            </a:r>
            <a:endParaRPr lang="uk-UA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Index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Scientific </a:t>
            </a: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Reviews</a:t>
            </a:r>
            <a:r>
              <a:rPr lang="uk-UA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ISR)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міждисциплінарний покажчик </a:t>
            </a:r>
          </a:p>
          <a:p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наукових оглядів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7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7" name="Группа 44"/>
          <p:cNvGrpSpPr/>
          <p:nvPr/>
        </p:nvGrpSpPr>
        <p:grpSpPr>
          <a:xfrm>
            <a:off x="289548" y="1628800"/>
            <a:ext cx="8469522" cy="2966487"/>
            <a:chOff x="-642974" y="3500438"/>
            <a:chExt cx="1795475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Прямоугольник с одним скругленным углом 7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 flipH="1">
              <a:off x="-642974" y="3500438"/>
              <a:ext cx="1795475" cy="285752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539552" y="2118335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	З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початку 80-х років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століття цитатний аналіз починають активно використовувати для виявлення тенденцій у розвитку науки. В цьому напрямку розвивається діяльність Інституту наукової інформації (ІНІ) США по створенню карт і атласів науки. З 1990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р. ІНІ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є власністю корпорації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Thomson Reuters,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яка пропонує покажчики цитованості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SCI, SSCI, A &amp; HCI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JCR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у вигляді баз даних.</a:t>
            </a:r>
          </a:p>
        </p:txBody>
      </p:sp>
      <p:pic>
        <p:nvPicPr>
          <p:cNvPr id="9218" name="Picture 2" descr="C:\Users\мира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44" y="4653136"/>
            <a:ext cx="2094879" cy="209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мира\Desktop\170px-Stylised_Lithium_Atom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0798"/>
            <a:ext cx="2051298" cy="234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5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7" name="Группа 64"/>
          <p:cNvGrpSpPr/>
          <p:nvPr/>
        </p:nvGrpSpPr>
        <p:grpSpPr>
          <a:xfrm>
            <a:off x="593345" y="1517974"/>
            <a:ext cx="8223296" cy="3063154"/>
            <a:chOff x="-642974" y="3500438"/>
            <a:chExt cx="1795475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Прямоугольник с одним скругленным углом 7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 flipH="1">
              <a:off x="-642974" y="3500438"/>
              <a:ext cx="1795475" cy="285752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100000">
                  <a:srgbClr val="4EE7FC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683569" y="2076599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Віковий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розподіл посилань (старіння публікацій) представляє великий інтерес у зв'язку з виявленням «згасаючих» наукових напрямів. 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будь-якій науці є передова література і «архівна», що містить перевірені часом знання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«Індекс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Прайса» -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частка посилань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на роботи останніх п'яти років,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відношення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кількості «оперативних» посилань до кількості «архівних». Старіння публікацій описують також «періодом напівжиття»,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тобто кількістю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років, за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яку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кількість посилань на публікації падає вдвічі.</a:t>
            </a:r>
          </a:p>
        </p:txBody>
      </p:sp>
      <p:pic>
        <p:nvPicPr>
          <p:cNvPr id="10243" name="Picture 3" descr="C:\Users\мира\Desktop\067843-3d-glossy-blue-orb-icon-alphanumeric-at-s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387424"/>
            <a:ext cx="3035176" cy="303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мира\Desktop\загруженное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25677"/>
            <a:ext cx="2314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97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7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14" y="3111990"/>
            <a:ext cx="3437286" cy="3125322"/>
          </a:xfrm>
          <a:prstGeom prst="rect">
            <a:avLst/>
          </a:prstGeom>
        </p:spPr>
      </p:pic>
      <p:pic>
        <p:nvPicPr>
          <p:cNvPr id="8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860" y="660994"/>
            <a:ext cx="3666324" cy="3297401"/>
          </a:xfrm>
          <a:prstGeom prst="rect">
            <a:avLst/>
          </a:prstGeom>
        </p:spPr>
      </p:pic>
      <p:pic>
        <p:nvPicPr>
          <p:cNvPr id="9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780928"/>
            <a:ext cx="3164712" cy="31647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5643" y="4205649"/>
            <a:ext cx="2293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визначення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їх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внеску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600" y="3115800"/>
            <a:ext cx="2138400" cy="37422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61801" y="1614934"/>
            <a:ext cx="25683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ля визначення стану </a:t>
            </a: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наукової дисципліни,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якій вони працюють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3763119"/>
            <a:ext cx="21060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складання карт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певної наукової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області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даний момент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216174" y="157684"/>
            <a:ext cx="9684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Дослідження цитованості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вчених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проводяться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8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5576" y="1132867"/>
            <a:ext cx="4644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стало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можливо</a:t>
            </a:r>
            <a:r>
              <a:rPr lang="ru-RU" dirty="0" smtClean="0"/>
              <a:t>:</a:t>
            </a:r>
            <a:endParaRPr lang="uk-UA" dirty="0"/>
          </a:p>
        </p:txBody>
      </p:sp>
      <p:pic>
        <p:nvPicPr>
          <p:cNvPr id="136" name="Рисунок 1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61357" y="-41077"/>
            <a:ext cx="5733255" cy="8208914"/>
          </a:xfrm>
          <a:prstGeom prst="rect">
            <a:avLst/>
          </a:prstGeom>
          <a:effectLst/>
        </p:spPr>
      </p:pic>
      <p:sp>
        <p:nvSpPr>
          <p:cNvPr id="5" name="Прямоугольник 4"/>
          <p:cNvSpPr/>
          <p:nvPr/>
        </p:nvSpPr>
        <p:spPr>
          <a:xfrm>
            <a:off x="3436505" y="358631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виявляти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найбільш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розвинені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галузі науки і нові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напрямки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досліджень в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світі</a:t>
            </a:r>
            <a:endParaRPr lang="uk-UA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2398562"/>
            <a:ext cx="37412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створювати карти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науки</a:t>
            </a:r>
            <a:endParaRPr lang="uk-UA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5120323"/>
            <a:ext cx="4392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оцінювати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темпи розвитку різних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напрямків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540568" y="0"/>
            <a:ext cx="101531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цитатного аналізу застосовуються як один з інструментів аналізу та управління дослідженнями 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6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004" y="836712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14" name="Группа 44"/>
          <p:cNvGrpSpPr/>
          <p:nvPr/>
        </p:nvGrpSpPr>
        <p:grpSpPr>
          <a:xfrm>
            <a:off x="107504" y="1590727"/>
            <a:ext cx="8921127" cy="2856285"/>
            <a:chOff x="-621794" y="3500438"/>
            <a:chExt cx="1757577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Прямоугольник с одним скругленным углом 14"/>
            <p:cNvSpPr/>
            <p:nvPr/>
          </p:nvSpPr>
          <p:spPr>
            <a:xfrm rot="10800000" flipH="1">
              <a:off x="-621794" y="3500438"/>
              <a:ext cx="1757577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 flipH="1">
              <a:off x="-621794" y="3500438"/>
              <a:ext cx="1757577" cy="352405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494525" y="2363396"/>
            <a:ext cx="8226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Стратегічна мета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інтеграції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України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європейський науковий простір вимагає залучення вітчизняної науки до апарату оцінки результативності досліджень, який отримав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визнання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всьому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світі.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29229" y="1124744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15" name="Group 60"/>
          <p:cNvGrpSpPr>
            <a:grpSpLocks/>
          </p:cNvGrpSpPr>
          <p:nvPr/>
        </p:nvGrpSpPr>
        <p:grpSpPr bwMode="auto">
          <a:xfrm>
            <a:off x="313946" y="1455479"/>
            <a:ext cx="8578534" cy="1034349"/>
            <a:chOff x="1728" y="2048"/>
            <a:chExt cx="3024" cy="400"/>
          </a:xfrm>
        </p:grpSpPr>
        <p:sp>
          <p:nvSpPr>
            <p:cNvPr id="16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7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18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5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6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7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8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3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4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6" name="Прямоугольник 5"/>
          <p:cNvSpPr/>
          <p:nvPr/>
        </p:nvSpPr>
        <p:spPr>
          <a:xfrm>
            <a:off x="1389054" y="1438939"/>
            <a:ext cx="7588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Цитатний аналіз певною мірою суб'єктивний, оскільки даний метод досліджує посилання в кожній статті, що вказують місце даної роботи в усьому масиві публікацій, оцінюючи тим самим і саму роботу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автора;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4" name="Group 60"/>
          <p:cNvGrpSpPr>
            <a:grpSpLocks/>
          </p:cNvGrpSpPr>
          <p:nvPr/>
        </p:nvGrpSpPr>
        <p:grpSpPr bwMode="auto">
          <a:xfrm>
            <a:off x="323528" y="2636912"/>
            <a:ext cx="8558766" cy="1034349"/>
            <a:chOff x="1728" y="2048"/>
            <a:chExt cx="3024" cy="400"/>
          </a:xfrm>
        </p:grpSpPr>
        <p:sp>
          <p:nvSpPr>
            <p:cNvPr id="295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96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297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8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9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0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1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2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3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4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5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6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7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8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9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0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1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3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5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6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1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2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3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4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5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6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7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8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9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0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1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2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3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4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5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6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7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8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9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0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1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2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3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4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5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6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7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8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73" y="3762549"/>
            <a:ext cx="8672844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9" name="Прямоугольник 348"/>
          <p:cNvSpPr/>
          <p:nvPr/>
        </p:nvSpPr>
        <p:spPr>
          <a:xfrm>
            <a:off x="1389055" y="2577678"/>
            <a:ext cx="7529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Існують певні труднощі при застосуванні цитатних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методів. Необхідно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мати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покажчик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бібліографічних посилань або доступ до баз даних, що надають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наукометричні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дані: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Web of Science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SCOPUS;</a:t>
            </a:r>
          </a:p>
        </p:txBody>
      </p:sp>
      <p:pic>
        <p:nvPicPr>
          <p:cNvPr id="3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72" y="4698653"/>
            <a:ext cx="86756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30" y="5634757"/>
            <a:ext cx="86756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4" name="Прямоугольник 353"/>
          <p:cNvSpPr/>
          <p:nvPr/>
        </p:nvSpPr>
        <p:spPr>
          <a:xfrm>
            <a:off x="1456106" y="3718773"/>
            <a:ext cx="7426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Неповне охоплення світового потоку наукових публікацій в базах даних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наукового цитування;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5" name="Прямоугольник 354"/>
          <p:cNvSpPr/>
          <p:nvPr/>
        </p:nvSpPr>
        <p:spPr>
          <a:xfrm>
            <a:off x="1456106" y="4859868"/>
            <a:ext cx="718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«вага» журнальних статей у порівнянні з книгами;</a:t>
            </a:r>
          </a:p>
        </p:txBody>
      </p:sp>
      <p:sp>
        <p:nvSpPr>
          <p:cNvPr id="356" name="Прямоугольник 355"/>
          <p:cNvSpPr/>
          <p:nvPr/>
        </p:nvSpPr>
        <p:spPr>
          <a:xfrm>
            <a:off x="1456106" y="5867980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Відмінності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написанні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іноземних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прізвищ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242139" y="188592"/>
            <a:ext cx="909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Основні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принципові обмеження методів цитатного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аналізу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полягають в наступному: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96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7" name="Группа 44"/>
          <p:cNvGrpSpPr/>
          <p:nvPr/>
        </p:nvGrpSpPr>
        <p:grpSpPr>
          <a:xfrm>
            <a:off x="337239" y="2076599"/>
            <a:ext cx="8469522" cy="2966487"/>
            <a:chOff x="-642974" y="3500438"/>
            <a:chExt cx="1795475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Прямоугольник с одним скругленным углом 7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 flipH="1">
              <a:off x="-642974" y="3500438"/>
              <a:ext cx="1795475" cy="285752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pic>
        <p:nvPicPr>
          <p:cNvPr id="12" name="Picture 2" descr="C:\Users\мира\Desktop\170px-Stylised_Lithium_Atom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565" y="980728"/>
            <a:ext cx="1475234" cy="168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9247" y="2754794"/>
            <a:ext cx="83392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Методи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беруть початок від соціологічного методу контент-аналізу, розвиненого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Лассуєлом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і Ч.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Осгудом. Процедура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контент-аналізу полягає в зведенні розглянутого тексту до обмеженого набору певних елементів (символів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Цей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метод використовують не тільки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 метою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вивчення самих текстів, а й для вивчення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систем, які створюють ці тексти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мира\Desktop\загруженное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87" y="5135712"/>
            <a:ext cx="1533823" cy="146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47287" y="323945"/>
            <a:ext cx="9684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Методи лексичного аналізу наукового тексту 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64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6" name="Прямоугольник 15"/>
          <p:cNvSpPr/>
          <p:nvPr/>
        </p:nvSpPr>
        <p:spPr>
          <a:xfrm flipH="1">
            <a:off x="603936" y="1233234"/>
            <a:ext cx="8288543" cy="647115"/>
          </a:xfrm>
          <a:prstGeom prst="rect">
            <a:avLst/>
          </a:prstGeom>
          <a:gradFill>
            <a:gsLst>
              <a:gs pos="0">
                <a:srgbClr val="127D12"/>
              </a:gs>
              <a:gs pos="100000">
                <a:srgbClr val="28D728"/>
              </a:gs>
            </a:gsLst>
            <a:lin ang="27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ru-RU" sz="3600" b="1" kern="0" dirty="0" smtClean="0">
                <a:latin typeface="Times New Roman" pitchFamily="18" charset="0"/>
                <a:cs typeface="Times New Roman" pitchFamily="18" charset="0"/>
              </a:rPr>
              <a:t>«Сленговий метод»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с одним скругленным углом 24"/>
          <p:cNvSpPr/>
          <p:nvPr/>
        </p:nvSpPr>
        <p:spPr>
          <a:xfrm rot="10800000" flipH="1">
            <a:off x="618890" y="1959025"/>
            <a:ext cx="8273589" cy="2887860"/>
          </a:xfrm>
          <a:prstGeom prst="round1Rect">
            <a:avLst>
              <a:gd name="adj" fmla="val 2047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71600" y="2094379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Статистичний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аналіз лексики публікацій дозволяє простежити глибину проникнення нових ідей і методів, яка може бути задана частотою появи слів, що кодують цілі концепції.</a:t>
            </a: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	Розвитком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методів лексичного аналізу, за яких як індикатора використовується «символ» або «термін» (дескриптор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), є,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званий, «сленговий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метод»,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запропонований С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Хайтун.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Метод спирається на статистичну лінгвістику, що вивчає частотні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розподіли слів та створює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частотні словники.</a:t>
            </a:r>
          </a:p>
        </p:txBody>
      </p:sp>
      <p:pic>
        <p:nvPicPr>
          <p:cNvPr id="14340" name="Picture 4" descr="C:\Users\мира\Desktop\загруженное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55" y="4373860"/>
            <a:ext cx="1378284" cy="219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6680" y="4662220"/>
            <a:ext cx="784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latin typeface="CentSchbkCyrill BT" pitchFamily="18" charset="-52"/>
                <a:cs typeface="Times New Roman" pitchFamily="18" charset="0"/>
              </a:rPr>
              <a:t>Ідея</a:t>
            </a:r>
            <a:endParaRPr lang="uk-UA" b="1" i="1" dirty="0">
              <a:latin typeface="CentSchbkCyrill BT" pitchFamily="18" charset="-5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21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87" y="620688"/>
            <a:ext cx="8446826" cy="5975872"/>
          </a:xfrm>
          <a:prstGeom prst="rect">
            <a:avLst/>
          </a:prstGeom>
        </p:spPr>
      </p:pic>
      <p:pic>
        <p:nvPicPr>
          <p:cNvPr id="16387" name="Picture 3" descr="C:\Users\мира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81128"/>
            <a:ext cx="1975429" cy="205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1" y="3753237"/>
            <a:ext cx="38072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Вчені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, вирішуючи найрізноманітніші завдання в галузі інформатики та наукознавства, все частіше вдаються до розробки і використання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формалізованих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методів, що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забезпечують: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119227"/>
            <a:ext cx="1949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точність 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21144" y="2609106"/>
            <a:ext cx="27366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достатню </a:t>
            </a:r>
            <a:endParaRPr lang="uk-UA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об'єктивність</a:t>
            </a:r>
            <a:endParaRPr lang="uk-UA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3770" y="1844456"/>
            <a:ext cx="25790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відтворюваність </a:t>
            </a:r>
            <a:endParaRPr lang="uk-U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результатів</a:t>
            </a:r>
            <a:endParaRPr lang="uk-U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39342" y="5877272"/>
            <a:ext cx="1521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1600" b="1" dirty="0" smtClean="0"/>
              <a:t>Формалізовані</a:t>
            </a:r>
          </a:p>
          <a:p>
            <a:pPr algn="ctr"/>
            <a:r>
              <a:rPr lang="uk-UA" sz="1600" b="1" dirty="0" smtClean="0"/>
              <a:t>методи </a:t>
            </a:r>
          </a:p>
        </p:txBody>
      </p:sp>
      <p:sp>
        <p:nvSpPr>
          <p:cNvPr id="9" name="Овальная выноска 8"/>
          <p:cNvSpPr/>
          <p:nvPr/>
        </p:nvSpPr>
        <p:spPr>
          <a:xfrm flipH="1">
            <a:off x="53029" y="3347564"/>
            <a:ext cx="4060186" cy="2214949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2669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971" y="764704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5363" name="Picture 3" descr="C:\Users\мира\Desktop\Scientometric_database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5" y="4704592"/>
            <a:ext cx="2345240" cy="216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с одним скругленным углом 8"/>
          <p:cNvSpPr/>
          <p:nvPr/>
        </p:nvSpPr>
        <p:spPr>
          <a:xfrm rot="10800000" flipH="1">
            <a:off x="519359" y="1822670"/>
            <a:ext cx="8179671" cy="2761032"/>
          </a:xfrm>
          <a:prstGeom prst="round1Rect">
            <a:avLst>
              <a:gd name="adj" fmla="val 20477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503530" y="1222955"/>
            <a:ext cx="8223296" cy="599715"/>
          </a:xfrm>
          <a:prstGeom prst="rect">
            <a:avLst/>
          </a:prstGeom>
          <a:gradFill>
            <a:gsLst>
              <a:gs pos="0">
                <a:srgbClr val="0070C0"/>
              </a:gs>
              <a:gs pos="100000">
                <a:srgbClr val="4EE7FC"/>
              </a:gs>
            </a:gsLst>
            <a:lin ang="27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1438" y="1820096"/>
            <a:ext cx="81130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Електронні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ресурси, в т.ч. документальні бази даних,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реально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відображають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що відбуваються в науці, містять елементи, аналіз яких дозволяє оцінювати і прогнозувати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їх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пов'язані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частотними аналізами документальних баз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автоматичному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індексуванню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документів;</a:t>
            </a:r>
          </a:p>
          <a:p>
            <a:pPr marL="285750" indent="-285750"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текстами їх рефератів і автоматичному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складанню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тезаурусів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виявленням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основних тенденцій у вивченні конкретних тематичних проблем.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47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971" y="764704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3" t="2745"/>
          <a:stretch/>
        </p:blipFill>
        <p:spPr>
          <a:xfrm>
            <a:off x="-432095" y="-43073"/>
            <a:ext cx="5725100" cy="6525344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766639" y="6381328"/>
            <a:ext cx="1527175" cy="0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293813" y="5304989"/>
            <a:ext cx="1" cy="1076339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148064" y="4281245"/>
            <a:ext cx="0" cy="1061541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361" y="4428271"/>
            <a:ext cx="721976" cy="721976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3293814" y="5304989"/>
            <a:ext cx="1854250" cy="0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148064" y="4281245"/>
            <a:ext cx="1656184" cy="0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6830075" y="3099080"/>
            <a:ext cx="7492" cy="1174488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06386" y="3099080"/>
            <a:ext cx="2336643" cy="0"/>
          </a:xfrm>
          <a:prstGeom prst="line">
            <a:avLst/>
          </a:prstGeom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875" y="3332344"/>
            <a:ext cx="721976" cy="72197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719" y="2190648"/>
            <a:ext cx="721976" cy="7219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6389" y="1412776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Інформаційні ресурси, що містять електронні наукові публікації в останні роки стали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основою: 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0" name="Прямоугольник 15359"/>
          <p:cNvSpPr/>
          <p:nvPr/>
        </p:nvSpPr>
        <p:spPr>
          <a:xfrm>
            <a:off x="3271325" y="5301208"/>
            <a:ext cx="18047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проведення</a:t>
            </a:r>
          </a:p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аналізу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і узагальнення відомостей, що містяться 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них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Прямоугольник 15360"/>
          <p:cNvSpPr/>
          <p:nvPr/>
        </p:nvSpPr>
        <p:spPr>
          <a:xfrm>
            <a:off x="5076056" y="4458001"/>
            <a:ext cx="1872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для знаходження </a:t>
            </a:r>
            <a:endParaRPr lang="uk-UA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відповідних </a:t>
            </a:r>
          </a:p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закономірностей 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Прямоугольник 15361"/>
          <p:cNvSpPr/>
          <p:nvPr/>
        </p:nvSpPr>
        <p:spPr>
          <a:xfrm>
            <a:off x="6660232" y="3207960"/>
            <a:ext cx="26309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вироблення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рекомендацій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 дій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різних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категорій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споживачів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78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971" y="764704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4829" y="248458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r>
              <a:rPr lang="ru-RU" sz="8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85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9386" y="-113084"/>
            <a:ext cx="5733255" cy="8208914"/>
          </a:xfrm>
          <a:prstGeom prst="rect">
            <a:avLst/>
          </a:prstGeom>
          <a:effectLst/>
        </p:spPr>
      </p:pic>
      <p:sp>
        <p:nvSpPr>
          <p:cNvPr id="3" name="Прямоугольник 2"/>
          <p:cNvSpPr/>
          <p:nvPr/>
        </p:nvSpPr>
        <p:spPr>
          <a:xfrm>
            <a:off x="755576" y="1000147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багатьох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оцінки розвитку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науки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використовують три групи показників: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34587" y="2089573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1</a:t>
            </a:r>
            <a:endParaRPr lang="ru-RU" sz="5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48817" y="3453100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  <a:endParaRPr lang="ru-RU" sz="5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01494" y="4843324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3</a:t>
            </a:r>
            <a:endParaRPr lang="ru-RU" sz="5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61639" y="2089573"/>
            <a:ext cx="49517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статистичні показники розвитку науки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52752" y="3791039"/>
            <a:ext cx="38536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патентна статистика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6389" y="4904879"/>
            <a:ext cx="3282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бібліометричні показники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6389" y="2459532"/>
            <a:ext cx="4722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(витрати на дослідження і розробки, 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чисельність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наукового персоналу 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6389" y="5267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(кількість наукових публікацій, їх цитування та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40943" y="641874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2050" name="Picture 2" descr="C:\Users\мир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51520"/>
            <a:ext cx="4904672" cy="233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44"/>
          <p:cNvGrpSpPr/>
          <p:nvPr/>
        </p:nvGrpSpPr>
        <p:grpSpPr>
          <a:xfrm>
            <a:off x="312014" y="836712"/>
            <a:ext cx="8469522" cy="3732679"/>
            <a:chOff x="-642974" y="3500438"/>
            <a:chExt cx="1795475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Прямоугольник с одним скругленным углом 15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 flipH="1">
              <a:off x="-642974" y="3500438"/>
              <a:ext cx="1795475" cy="285752"/>
            </a:xfrm>
            <a:prstGeom prst="rect">
              <a:avLst/>
            </a:prstGeom>
            <a:gradFill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500787" y="1561356"/>
            <a:ext cx="81369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Якщо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статистичні показники розвитку науки і патентна статистика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відображають першу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стадію інноваційного процесу,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показники третьої групи - бібліометричні - відображають ступінь активності та продуктивності фундаментальних і прикладних досліджень в країні,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внесок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розвиток наукового знання. </a:t>
            </a:r>
          </a:p>
        </p:txBody>
      </p:sp>
    </p:spTree>
    <p:extLst>
      <p:ext uri="{BB962C8B-B14F-4D97-AF65-F5344CB8AC3E}">
        <p14:creationId xmlns:p14="http://schemas.microsoft.com/office/powerpoint/2010/main" val="396140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14" name="Группа 79"/>
          <p:cNvGrpSpPr/>
          <p:nvPr/>
        </p:nvGrpSpPr>
        <p:grpSpPr>
          <a:xfrm>
            <a:off x="267276" y="1065426"/>
            <a:ext cx="8817427" cy="5241796"/>
            <a:chOff x="-1738958" y="4045165"/>
            <a:chExt cx="3265371" cy="264340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Прямоугольник с одним скругленным углом 14"/>
            <p:cNvSpPr/>
            <p:nvPr/>
          </p:nvSpPr>
          <p:spPr>
            <a:xfrm rot="10800000" flipH="1">
              <a:off x="-1738958" y="4493108"/>
              <a:ext cx="3265371" cy="2195463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 flipH="1">
              <a:off x="-1727085" y="4045165"/>
              <a:ext cx="3253498" cy="427071"/>
            </a:xfrm>
            <a:prstGeom prst="rect">
              <a:avLst/>
            </a:prstGeom>
            <a:gradFill>
              <a:gsLst>
                <a:gs pos="0">
                  <a:srgbClr val="127D12"/>
                </a:gs>
                <a:gs pos="100000">
                  <a:srgbClr val="28D728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31033" y="2047488"/>
            <a:ext cx="84456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рамках бібліометричних досліджень почали розроблятися нові шляхи і методики аналізу документальних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потоків.</a:t>
            </a:r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Практичне застосування: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управлінні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бібліотеками;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 управлінні інформаційними фондами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оцінці якості журнальних публікацій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тощо.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" descr="C:\Users\мира\Desktop\75e6776bcc3e721467b9277d4ea105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82" y="374757"/>
            <a:ext cx="2885122" cy="184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7383" y="4667652"/>
            <a:ext cx="83492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Дослідження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 області наукометрії і бібліометрії необхідні у зв'язку з їх величезною значимістю не тільки для бібліотечної діяльності, а й для визначення наукової політики в цілому.</a:t>
            </a:r>
          </a:p>
        </p:txBody>
      </p:sp>
    </p:spTree>
    <p:extLst>
      <p:ext uri="{BB962C8B-B14F-4D97-AF65-F5344CB8AC3E}">
        <p14:creationId xmlns:p14="http://schemas.microsoft.com/office/powerpoint/2010/main" val="200080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11658" y="-495435"/>
            <a:ext cx="6696745" cy="82089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30117" y="1614934"/>
            <a:ext cx="4099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Методи кількісної оцінки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елементів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документального інформаційного потоку (ДІП);</a:t>
            </a:r>
            <a:endParaRPr lang="uk-UA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5767" y="3060895"/>
            <a:ext cx="22827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 </a:t>
            </a:r>
            <a:endPara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цитатного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64313" y="4471761"/>
            <a:ext cx="24145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 </a:t>
            </a:r>
            <a:endParaRPr lang="uk-UA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лексичного </a:t>
            </a:r>
            <a:r>
              <a:rPr lang="uk-U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179509" y="116632"/>
            <a:ext cx="8784975" cy="864095"/>
          </a:xfrm>
          <a:prstGeom prst="rect">
            <a:avLst/>
          </a:prstGeom>
          <a:gradFill>
            <a:gsLst>
              <a:gs pos="0">
                <a:srgbClr val="0070C0"/>
              </a:gs>
              <a:gs pos="100000">
                <a:srgbClr val="4EE7FC"/>
              </a:gs>
            </a:gsLst>
            <a:lin ang="27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ru-RU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 та експериментальні методи бібліометричного аналізу:</a:t>
            </a:r>
          </a:p>
        </p:txBody>
      </p:sp>
    </p:spTree>
    <p:extLst>
      <p:ext uri="{BB962C8B-B14F-4D97-AF65-F5344CB8AC3E}">
        <p14:creationId xmlns:p14="http://schemas.microsoft.com/office/powerpoint/2010/main" val="46339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5" name="Группа 79"/>
          <p:cNvGrpSpPr/>
          <p:nvPr/>
        </p:nvGrpSpPr>
        <p:grpSpPr>
          <a:xfrm>
            <a:off x="367460" y="1991679"/>
            <a:ext cx="8244419" cy="3482588"/>
            <a:chOff x="-642974" y="3500438"/>
            <a:chExt cx="1787561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Прямоугольник с одним скругленным углом 26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 flipH="1">
              <a:off x="-641363" y="3500438"/>
              <a:ext cx="1785950" cy="427071"/>
            </a:xfrm>
            <a:prstGeom prst="rect">
              <a:avLst/>
            </a:prstGeom>
            <a:gradFill>
              <a:gsLst>
                <a:gs pos="0">
                  <a:srgbClr val="127D12"/>
                </a:gs>
                <a:gs pos="100000">
                  <a:srgbClr val="28D728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683568" y="2076599"/>
            <a:ext cx="80045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Методи кількісної оцінки елементів ДІП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6960" y="3083541"/>
            <a:ext cx="77909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Найбільш часто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використовуються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аналізі стану і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тенденціях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розвитку наукових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напрямків. </a:t>
            </a:r>
          </a:p>
          <a:p>
            <a:pPr algn="just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Вони є «продуктами»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наукової діяльності вчених (книги, статті, дисертації, огляди, наукові журнали, патенти тощо). </a:t>
            </a:r>
          </a:p>
        </p:txBody>
      </p:sp>
      <p:pic>
        <p:nvPicPr>
          <p:cNvPr id="4098" name="Picture 2" descr="C:\Users\мира\Desktop\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" y="116632"/>
            <a:ext cx="9132860" cy="137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22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12" name="Группа 64"/>
          <p:cNvGrpSpPr/>
          <p:nvPr/>
        </p:nvGrpSpPr>
        <p:grpSpPr>
          <a:xfrm>
            <a:off x="336012" y="1191246"/>
            <a:ext cx="8437004" cy="4283020"/>
            <a:chOff x="-642974" y="3500438"/>
            <a:chExt cx="1795475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Прямоугольник с одним скругленным углом 13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 flipH="1">
              <a:off x="-633449" y="3500438"/>
              <a:ext cx="1785950" cy="285752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100000">
                  <a:srgbClr val="4EE7FC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73310" y="2263512"/>
            <a:ext cx="81176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Методи цієї групи часто використовують для визначення структури потоку документів в різних наукових дисциплінах або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конкретних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проблемах.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Бредфорда-Вікері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– оцінка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розвитку та самостійності наукового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напрямку.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Лотки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– розподіл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авторів залежно від кількості опублікованих ними статей.</a:t>
            </a:r>
          </a:p>
        </p:txBody>
      </p:sp>
      <p:pic>
        <p:nvPicPr>
          <p:cNvPr id="5122" name="Picture 2" descr="C:\Users\мира\Desktop\170px-Stylised_Lithium_Atom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0798"/>
            <a:ext cx="2051298" cy="234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ира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10" y="5661248"/>
            <a:ext cx="1731480" cy="102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6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black">
          <a:xfrm>
            <a:off x="966539" y="419114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30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CCE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95" name="Группа 79"/>
          <p:cNvGrpSpPr/>
          <p:nvPr/>
        </p:nvGrpSpPr>
        <p:grpSpPr>
          <a:xfrm>
            <a:off x="179512" y="1268760"/>
            <a:ext cx="8712968" cy="4392488"/>
            <a:chOff x="-642974" y="3500438"/>
            <a:chExt cx="1787561" cy="20716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6" name="Прямоугольник с одним скругленным углом 295"/>
            <p:cNvSpPr/>
            <p:nvPr/>
          </p:nvSpPr>
          <p:spPr>
            <a:xfrm rot="10800000" flipH="1">
              <a:off x="-642974" y="3500438"/>
              <a:ext cx="1785950" cy="2071678"/>
            </a:xfrm>
            <a:prstGeom prst="round1Rect">
              <a:avLst>
                <a:gd name="adj" fmla="val 20477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7" name="Прямоугольник 296"/>
            <p:cNvSpPr/>
            <p:nvPr/>
          </p:nvSpPr>
          <p:spPr>
            <a:xfrm flipH="1">
              <a:off x="-641363" y="3500438"/>
              <a:ext cx="1785950" cy="427071"/>
            </a:xfrm>
            <a:prstGeom prst="rect">
              <a:avLst/>
            </a:prstGeom>
            <a:gradFill>
              <a:gsLst>
                <a:gs pos="0">
                  <a:srgbClr val="127D12"/>
                </a:gs>
                <a:gs pos="100000">
                  <a:srgbClr val="28D728"/>
                </a:gs>
              </a:gsLst>
              <a:lin ang="27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54369" y="2199015"/>
            <a:ext cx="83940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ДІП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характерна 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акономірність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 публікацій, журналів, наукових відкриттів, числа вчених,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яка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відображає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 тієї чи іншої наукової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дозволяє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межі окремих етапів розвитку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науки; 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прогнозувати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тенденції її подальшого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виявляти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 в цілому,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її напрямків.</a:t>
            </a:r>
          </a:p>
        </p:txBody>
      </p:sp>
    </p:spTree>
    <p:extLst>
      <p:ext uri="{BB962C8B-B14F-4D97-AF65-F5344CB8AC3E}">
        <p14:creationId xmlns:p14="http://schemas.microsoft.com/office/powerpoint/2010/main" val="415803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2884</TotalTime>
  <Words>699</Words>
  <Application>Microsoft Office PowerPoint</Application>
  <PresentationFormat>Экран (4:3)</PresentationFormat>
  <Paragraphs>259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Специальное оформление</vt:lpstr>
      <vt:lpstr>Методи бібліометричного аналізу наукових публікацій як інструмент аналізу та управління дослідженнями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Liblaptop</cp:lastModifiedBy>
  <cp:revision>164</cp:revision>
  <dcterms:created xsi:type="dcterms:W3CDTF">2009-01-08T12:15:48Z</dcterms:created>
  <dcterms:modified xsi:type="dcterms:W3CDTF">2014-11-18T13:33:20Z</dcterms:modified>
</cp:coreProperties>
</file>