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4" r:id="rId2"/>
    <p:sldId id="295" r:id="rId3"/>
    <p:sldId id="296" r:id="rId4"/>
    <p:sldId id="297" r:id="rId5"/>
    <p:sldId id="322" r:id="rId6"/>
    <p:sldId id="323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18" r:id="rId28"/>
    <p:sldId id="319" r:id="rId29"/>
    <p:sldId id="32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382" autoAdjust="0"/>
  </p:normalViewPr>
  <p:slideViewPr>
    <p:cSldViewPr>
      <p:cViewPr>
        <p:scale>
          <a:sx n="62" d="100"/>
          <a:sy n="62" d="100"/>
        </p:scale>
        <p:origin x="-1278" y="30"/>
      </p:cViewPr>
      <p:guideLst>
        <p:guide orient="horz" pos="2160"/>
        <p:guide pos="28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0FBD-AEBB-4105-887D-000CAFBDBC43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80393-B7F5-478F-9586-A4CB06759B6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0FBD-AEBB-4105-887D-000CAFBDBC43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80393-B7F5-478F-9586-A4CB06759B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0FBD-AEBB-4105-887D-000CAFBDBC43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80393-B7F5-478F-9586-A4CB06759B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0FBD-AEBB-4105-887D-000CAFBDBC43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80393-B7F5-478F-9586-A4CB06759B6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0FBD-AEBB-4105-887D-000CAFBDBC43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80393-B7F5-478F-9586-A4CB06759B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0FBD-AEBB-4105-887D-000CAFBDBC43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80393-B7F5-478F-9586-A4CB06759B6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0FBD-AEBB-4105-887D-000CAFBDBC43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80393-B7F5-478F-9586-A4CB06759B6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0FBD-AEBB-4105-887D-000CAFBDBC43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80393-B7F5-478F-9586-A4CB06759B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0FBD-AEBB-4105-887D-000CAFBDBC43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80393-B7F5-478F-9586-A4CB06759B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0FBD-AEBB-4105-887D-000CAFBDBC43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80393-B7F5-478F-9586-A4CB06759B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0FBD-AEBB-4105-887D-000CAFBDBC43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80393-B7F5-478F-9586-A4CB06759B6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620FBD-AEBB-4105-887D-000CAFBDBC43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FB80393-B7F5-478F-9586-A4CB06759B6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anose="02040502050405020303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6" name="Изображение 5" descr="1 слайд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6205" y="0"/>
            <a:ext cx="9316720" cy="6868160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3714174" y="536575"/>
            <a:ext cx="575437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ru-RU" sz="3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Бібліотеки України. </a:t>
            </a:r>
            <a:endParaRPr lang="en-US" altLang="ru-RU" sz="36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ru-RU" sz="36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Візія</a:t>
            </a:r>
            <a:r>
              <a:rPr lang="uk-UA" altLang="ru-RU" sz="3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3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майбутнього</a:t>
            </a: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3419872" y="5949280"/>
            <a:ext cx="547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en-US" b="1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Костирко</a:t>
            </a:r>
            <a:r>
              <a:rPr lang="ru-RU" altLang="en-US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Тамара </a:t>
            </a:r>
            <a:r>
              <a:rPr lang="ru-RU" altLang="en-US" b="1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Миколаївна</a:t>
            </a:r>
            <a:r>
              <a:rPr lang="ru-RU" altLang="en-US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b="1" i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altLang="en-US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</a:t>
            </a:r>
            <a:r>
              <a:rPr lang="ru-RU" altLang="en-US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наук </a:t>
            </a:r>
            <a:r>
              <a:rPr lang="ru-RU" altLang="en-US" b="1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altLang="en-US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b="1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</a:t>
            </a:r>
            <a:r>
              <a:rPr lang="uk-UA" altLang="en-US" b="1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іальних</a:t>
            </a:r>
            <a:r>
              <a:rPr lang="ru-RU" altLang="en-US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b="1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altLang="en-US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altLang="en-US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altLang="en-US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</a:t>
            </a:r>
            <a:r>
              <a:rPr lang="ru-RU" altLang="en-US" b="1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altLang="en-US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b="1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бібліотеки</a:t>
            </a:r>
            <a:r>
              <a:rPr lang="ru-RU" altLang="en-US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НУК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107950" y="225425"/>
            <a:ext cx="4173855" cy="3980815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uk-UA" alt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Бібліотеки - простір </a:t>
            </a:r>
            <a:r>
              <a:rPr lang="uk-UA" altLang="ru-RU" sz="24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співдії</a:t>
            </a:r>
            <a:r>
              <a:rPr lang="uk-UA" alt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місце сили, зростання та дозрівання</a:t>
            </a:r>
          </a:p>
          <a:p>
            <a:pPr marL="45720" indent="0" algn="ctr">
              <a:buNone/>
            </a:pPr>
            <a:endParaRPr lang="uk-UA" altLang="ru-RU" sz="24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charset="0"/>
              <a:buChar char="ü"/>
            </a:pPr>
            <a:r>
              <a:rPr lang="uk-UA" alt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людей </a:t>
            </a:r>
            <a:r>
              <a:rPr lang="uk-UA" alt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майбутнього</a:t>
            </a:r>
          </a:p>
          <a:p>
            <a:pPr marL="45720" indent="0" algn="just">
              <a:buFont typeface="Arial" panose="020B0604020202020204" pitchFamily="34" charset="0"/>
              <a:buNone/>
            </a:pPr>
            <a:endParaRPr lang="uk-UA" altLang="ru-RU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charset="0"/>
              <a:buChar char="ü"/>
            </a:pPr>
            <a:r>
              <a:rPr lang="uk-UA" alt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майбутнього </a:t>
            </a:r>
            <a:r>
              <a:rPr lang="uk-UA" alt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громади</a:t>
            </a:r>
          </a:p>
          <a:p>
            <a:pPr marL="45720" indent="0" algn="just">
              <a:buFont typeface="Arial" panose="020B0604020202020204" pitchFamily="34" charset="0"/>
              <a:buNone/>
            </a:pPr>
            <a:endParaRPr lang="uk-UA" altLang="ru-RU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charset="0"/>
              <a:buChar char="ü"/>
            </a:pPr>
            <a:r>
              <a:rPr lang="uk-UA" alt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майбутнього </a:t>
            </a:r>
            <a:r>
              <a:rPr lang="uk-UA" alt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</a:p>
        </p:txBody>
      </p:sp>
      <p:pic>
        <p:nvPicPr>
          <p:cNvPr id="8" name="Замещающее содержимое 7" descr="347242818_649047843930126_7710956002944481442_n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5723890" y="188595"/>
            <a:ext cx="2244725" cy="2244725"/>
          </a:xfrm>
          <a:prstGeom prst="rect">
            <a:avLst/>
          </a:prstGeom>
        </p:spPr>
      </p:pic>
      <p:pic>
        <p:nvPicPr>
          <p:cNvPr id="10" name="Изображение 9" descr="356151105_657488246419419_6688118023367091036_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865" y="2420620"/>
            <a:ext cx="2249170" cy="2249170"/>
          </a:xfrm>
          <a:prstGeom prst="rect">
            <a:avLst/>
          </a:prstGeom>
        </p:spPr>
      </p:pic>
      <p:pic>
        <p:nvPicPr>
          <p:cNvPr id="11" name="Изображение 10" descr="356617334_659746606193583_107697983744853036_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0400" y="4597400"/>
            <a:ext cx="2247265" cy="22472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5" name="Замещающее содержимое 4" descr="Без імені1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8890" y="17145"/>
            <a:ext cx="9247505" cy="684339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5" name="Замещающее содержимое 4" descr="Без імені2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635" y="635"/>
            <a:ext cx="9254490" cy="679323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64160" y="182245"/>
            <a:ext cx="8477885" cy="6520180"/>
          </a:xfrm>
        </p:spPr>
        <p:txBody>
          <a:bodyPr/>
          <a:lstStyle/>
          <a:p>
            <a:pPr algn="ctr">
              <a:buFont typeface="Arial" panose="020B0604020202020204" pitchFamily="34" charset="0"/>
            </a:pPr>
            <a:r>
              <a:rPr lang="uk-UA" alt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Підприємницька екосистема</a:t>
            </a:r>
            <a:endParaRPr lang="uk-UA" altLang="ru-RU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charset="0"/>
              <a:buChar char="ü"/>
            </a:pPr>
            <a:r>
              <a:rPr lang="uk-UA" alt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Співтовариство організацій та окремих осіб (учасників екосистеми),</a:t>
            </a:r>
          </a:p>
          <a:p>
            <a:pPr marL="457200" indent="-457200" algn="just">
              <a:buFont typeface="Wingdings" panose="05000000000000000000" charset="0"/>
              <a:buChar char="ü"/>
            </a:pPr>
            <a:r>
              <a:rPr lang="uk-UA" alt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 взаємодіють на умовах співробітництва та взаємної вигоди та</a:t>
            </a:r>
          </a:p>
          <a:p>
            <a:pPr marL="457200" indent="-457200" algn="just">
              <a:buFont typeface="Wingdings" panose="05000000000000000000" charset="0"/>
              <a:buChar char="ü"/>
            </a:pPr>
            <a:r>
              <a:rPr lang="uk-UA" alt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 продукти й</a:t>
            </a:r>
          </a:p>
          <a:p>
            <a:pPr marL="457200" indent="-457200" algn="just">
              <a:buFont typeface="Wingdings" panose="05000000000000000000" charset="0"/>
              <a:buChar char="ü"/>
            </a:pPr>
            <a:r>
              <a:rPr lang="uk-UA" alt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доносять їх як цінність споживачам,</a:t>
            </a:r>
          </a:p>
          <a:p>
            <a:pPr marL="457200" indent="-457200" algn="just">
              <a:buFont typeface="Wingdings" panose="05000000000000000000" charset="0"/>
              <a:buChar char="ü"/>
            </a:pPr>
            <a:r>
              <a:rPr lang="uk-UA" alt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досягаючи при цьому спільних цілей</a:t>
            </a:r>
          </a:p>
        </p:txBody>
      </p:sp>
      <p:pic>
        <p:nvPicPr>
          <p:cNvPr id="7" name="Изображение 6" descr="000021_1561994732_353503_bi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1330" y="4156075"/>
            <a:ext cx="4852670" cy="27019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223520" y="153035"/>
            <a:ext cx="8839200" cy="3177540"/>
          </a:xfrm>
        </p:spPr>
        <p:txBody>
          <a:bodyPr>
            <a:normAutofit fontScale="92500"/>
          </a:bodyPr>
          <a:lstStyle/>
          <a:p>
            <a:pPr marL="45720" indent="0" algn="ctr">
              <a:buNone/>
            </a:pPr>
            <a:endParaRPr lang="uk-UA" altLang="ru-RU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uk-UA" altLang="ru-RU" sz="2800" b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 цілі</a:t>
            </a:r>
          </a:p>
          <a:p>
            <a:pPr marL="45720" indent="0" algn="just">
              <a:buNone/>
            </a:pPr>
            <a:r>
              <a:rPr lang="uk-UA" altLang="ru-RU" sz="2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людського потенціалу та громадянського суспільства в Україні.</a:t>
            </a:r>
          </a:p>
          <a:p>
            <a:pPr marL="45720" indent="0" algn="just">
              <a:buNone/>
            </a:pPr>
            <a:endParaRPr lang="uk-UA" altLang="ru-RU" sz="240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endParaRPr lang="uk-UA" altLang="ru-RU" sz="240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uk-UA" altLang="ru-RU" sz="2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Екосистема: автори, видавці, книжкові магазини, бібліотеки, держава, громадські організації, читачі...</a:t>
            </a:r>
          </a:p>
        </p:txBody>
      </p:sp>
      <p:pic>
        <p:nvPicPr>
          <p:cNvPr id="4" name="Замещающее содержимое 3" descr="luchshie-knigi-o-vyzhivanii-v-prirode-osnovannye-na-realnyh-sobytijah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2369185" y="4011930"/>
            <a:ext cx="4331335" cy="271526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е поле 4"/>
          <p:cNvSpPr txBox="1"/>
          <p:nvPr/>
        </p:nvSpPr>
        <p:spPr>
          <a:xfrm>
            <a:off x="875030" y="612140"/>
            <a:ext cx="688911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en-US" sz="2800" b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Дизайн мислення - методологія та спосіб мислення</a:t>
            </a:r>
          </a:p>
        </p:txBody>
      </p:sp>
      <p:pic>
        <p:nvPicPr>
          <p:cNvPr id="6" name="Замещающее содержимое 5" descr="Без імені111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59410" y="1844040"/>
            <a:ext cx="8435340" cy="472567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ое поле 3"/>
          <p:cNvSpPr txBox="1"/>
          <p:nvPr/>
        </p:nvSpPr>
        <p:spPr>
          <a:xfrm>
            <a:off x="1787525" y="732790"/>
            <a:ext cx="6026785" cy="822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uk-UA" altLang="ru-RU" sz="3600" b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Вийти за межі</a:t>
            </a:r>
          </a:p>
        </p:txBody>
      </p:sp>
      <p:pic>
        <p:nvPicPr>
          <p:cNvPr id="5" name="Замещающее содержимое 4" descr="завантаження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620" y="2552065"/>
            <a:ext cx="9058910" cy="425069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>
          <a:xfrm>
            <a:off x="121920" y="109855"/>
            <a:ext cx="5416550" cy="5970905"/>
          </a:xfrm>
        </p:spPr>
        <p:txBody>
          <a:bodyPr>
            <a:normAutofit fontScale="90000" lnSpcReduction="10000"/>
          </a:bodyPr>
          <a:lstStyle/>
          <a:p>
            <a:pPr marL="45720" indent="0" algn="ctr">
              <a:buNone/>
            </a:pPr>
            <a:endParaRPr lang="uk-UA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uk-UA" alt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Бібліотеки - доступний, зручний та безпечний простір</a:t>
            </a:r>
          </a:p>
          <a:p>
            <a:pPr marL="45720" indent="0" algn="ctr">
              <a:buNone/>
            </a:pPr>
            <a:endParaRPr lang="uk-UA" altLang="ru-RU" sz="2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charset="0"/>
              <a:buChar char="ü"/>
            </a:pPr>
            <a:r>
              <a:rPr lang="uk-UA" alt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Фізична </a:t>
            </a:r>
            <a:r>
              <a:rPr lang="uk-UA" alt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психологічна безпека та комфорт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uk-UA" altLang="ru-RU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charset="0"/>
              <a:buChar char="ü"/>
            </a:pPr>
            <a:r>
              <a:rPr lang="uk-UA" alt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4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Безбар’єрність</a:t>
            </a:r>
            <a:r>
              <a:rPr lang="uk-UA" alt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універсальний дизайн</a:t>
            </a:r>
          </a:p>
          <a:p>
            <a:pPr marL="45720" indent="0" algn="just">
              <a:buFont typeface="Arial" panose="020B0604020202020204" pitchFamily="34" charset="0"/>
              <a:buNone/>
            </a:pPr>
            <a:endParaRPr lang="uk-UA" altLang="ru-RU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charset="0"/>
              <a:buChar char="ü"/>
            </a:pPr>
            <a:r>
              <a:rPr lang="uk-UA" alt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Укриття </a:t>
            </a:r>
            <a:r>
              <a:rPr lang="uk-UA" alt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відкритий простір</a:t>
            </a:r>
          </a:p>
          <a:p>
            <a:pPr marL="45720" indent="0" algn="just">
              <a:buFont typeface="Arial" panose="020B0604020202020204" pitchFamily="34" charset="0"/>
              <a:buNone/>
            </a:pPr>
            <a:endParaRPr lang="uk-UA" altLang="ru-RU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charset="0"/>
              <a:buChar char="ü"/>
            </a:pPr>
            <a:r>
              <a:rPr lang="uk-UA" alt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Можливість </a:t>
            </a:r>
            <a:r>
              <a:rPr lang="uk-UA" alt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 + можливість усамітнитися</a:t>
            </a:r>
          </a:p>
          <a:p>
            <a:pPr marL="45720" indent="0" algn="just">
              <a:buFont typeface="Arial" panose="020B0604020202020204" pitchFamily="34" charset="0"/>
              <a:buNone/>
            </a:pPr>
            <a:endParaRPr lang="uk-UA" altLang="ru-RU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charset="0"/>
              <a:buChar char="ü"/>
            </a:pPr>
            <a:r>
              <a:rPr lang="uk-UA" alt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Толерантність </a:t>
            </a:r>
            <a:r>
              <a:rPr lang="uk-UA" alt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довіра</a:t>
            </a:r>
          </a:p>
        </p:txBody>
      </p:sp>
      <p:pic>
        <p:nvPicPr>
          <p:cNvPr id="4" name="Замещающее содержимое 3" descr="246142484_2080212728807032_6280913956298598800_n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5723890" y="44450"/>
            <a:ext cx="3347085" cy="2442210"/>
          </a:xfrm>
          <a:prstGeom prst="rect">
            <a:avLst/>
          </a:prstGeom>
        </p:spPr>
      </p:pic>
      <p:pic>
        <p:nvPicPr>
          <p:cNvPr id="6" name="Изображение 5" descr="262114275_2111772105651094_2097822313829131395_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635" y="2529840"/>
            <a:ext cx="3427730" cy="2342515"/>
          </a:xfrm>
          <a:prstGeom prst="rect">
            <a:avLst/>
          </a:prstGeom>
        </p:spPr>
      </p:pic>
      <p:pic>
        <p:nvPicPr>
          <p:cNvPr id="7" name="Изображение 6" descr="378987097_704734931694750_1193027899064844553_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9130" y="4780915"/>
            <a:ext cx="3404870" cy="207772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Замещающее содержимое 4" descr="Без імені112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64770" y="0"/>
            <a:ext cx="9192260" cy="4862830"/>
          </a:xfrm>
          <a:prstGeom prst="rect">
            <a:avLst/>
          </a:prstGeom>
        </p:spPr>
      </p:pic>
      <p:pic>
        <p:nvPicPr>
          <p:cNvPr id="7" name="Замещающее содержимое 6" descr="121108496_1767798573381784_6038327351079773388_n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35560" y="3537585"/>
            <a:ext cx="2982595" cy="3320415"/>
          </a:xfrm>
          <a:prstGeom prst="rect">
            <a:avLst/>
          </a:prstGeom>
        </p:spPr>
      </p:pic>
      <p:pic>
        <p:nvPicPr>
          <p:cNvPr id="9" name="Изображение 8" descr="121194425_1767798743381767_2162679703716582806_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9750" y="3536950"/>
            <a:ext cx="2958465" cy="3275330"/>
          </a:xfrm>
          <a:prstGeom prst="rect">
            <a:avLst/>
          </a:prstGeom>
        </p:spPr>
      </p:pic>
      <p:pic>
        <p:nvPicPr>
          <p:cNvPr id="10" name="Изображение 9" descr="121199281_1767786230049685_7004912463685529477_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3930" y="3491865"/>
            <a:ext cx="2879090" cy="332295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Замещающее содержимое 7" descr="Без імені11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101600" y="43180"/>
            <a:ext cx="9266555" cy="5971540"/>
          </a:xfrm>
          <a:prstGeom prst="rect">
            <a:avLst/>
          </a:prstGeom>
        </p:spPr>
      </p:pic>
      <p:pic>
        <p:nvPicPr>
          <p:cNvPr id="10" name="Замещающее содержимое 9" descr="317823862_518038670364378_9188423589619733177_n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0" y="4364990"/>
            <a:ext cx="3347085" cy="2510155"/>
          </a:xfrm>
          <a:prstGeom prst="rect">
            <a:avLst/>
          </a:prstGeom>
        </p:spPr>
      </p:pic>
      <p:pic>
        <p:nvPicPr>
          <p:cNvPr id="12" name="Изображение 11" descr="386591026_716105837224326_2785365716816556204_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085" y="4366260"/>
            <a:ext cx="2051050" cy="2564765"/>
          </a:xfrm>
          <a:prstGeom prst="rect">
            <a:avLst/>
          </a:prstGeom>
        </p:spPr>
      </p:pic>
      <p:pic>
        <p:nvPicPr>
          <p:cNvPr id="13" name="Изображение 12" descr="398073268_734034792098097_2960719905517543252_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7980" y="4365625"/>
            <a:ext cx="3738880" cy="24491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мещающий текст 11"/>
          <p:cNvSpPr>
            <a:spLocks noGrp="1"/>
          </p:cNvSpPr>
          <p:nvPr>
            <p:ph type="body" idx="1"/>
          </p:nvPr>
        </p:nvSpPr>
        <p:spPr>
          <a:xfrm>
            <a:off x="894715" y="243840"/>
            <a:ext cx="7098030" cy="5199380"/>
          </a:xfrm>
        </p:spPr>
        <p:txBody>
          <a:bodyPr>
            <a:normAutofit fontScale="25000" lnSpcReduction="20000"/>
          </a:bodyPr>
          <a:lstStyle/>
          <a:p>
            <a:pPr algn="ctr">
              <a:buFont typeface="Wingdings" panose="05000000000000000000" charset="0"/>
            </a:pPr>
            <a:r>
              <a:rPr lang="uk-UA" altLang="ru-RU" sz="13335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 впливу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uk-UA" altLang="ru-RU" sz="8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Війна та повномасштабне російське вторгнення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uk-UA" altLang="ru-RU" sz="8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 нестабільність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uk-UA" altLang="ru-RU" sz="8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Реформа децентралізації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uk-UA" altLang="ru-RU" sz="8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“Недолуга” державна політика в галузі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uk-UA" altLang="ru-RU" sz="8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Постійна зміна тих, хто приймає рішення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uk-UA" altLang="ru-RU" sz="8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Хронічне недофінансування науки, освіти, культури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uk-UA" altLang="ru-RU" sz="8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Застаріла нормативно-правова база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uk-UA" altLang="ru-RU" sz="8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 координації між органами управління 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uk-UA" altLang="ru-RU" sz="8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Швидка зміна обставин та невизначеність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Замещающее содержимое 4" descr="Без імені11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6035" y="635"/>
            <a:ext cx="9135110" cy="686816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 descr="Без імені115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80010" y="635"/>
            <a:ext cx="9275445" cy="67881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 descr="Без імені116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57785" y="-635"/>
            <a:ext cx="9212580" cy="685990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 descr="Без імені117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26670" y="0"/>
            <a:ext cx="9283065" cy="677672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мещающее содержимое 3" descr="Без імені118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0" y="15875"/>
            <a:ext cx="9246870" cy="6830060"/>
          </a:xfrm>
          <a:prstGeom prst="rect">
            <a:avLst/>
          </a:prstGeom>
        </p:spPr>
      </p:pic>
      <p:pic>
        <p:nvPicPr>
          <p:cNvPr id="5" name="Замещающее содержимое 4" descr="bib-uba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4752340" y="4149090"/>
            <a:ext cx="4391660" cy="252285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мещающее содержимое 3" descr="Без імені119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890" y="-64135"/>
            <a:ext cx="9119870" cy="6936740"/>
          </a:xfrm>
          <a:prstGeom prst="rect">
            <a:avLst/>
          </a:prstGeom>
        </p:spPr>
      </p:pic>
      <p:pic>
        <p:nvPicPr>
          <p:cNvPr id="5" name="Замещающее содержимое 4" descr="86728816_1552869581541352_1837623301149556736_n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4732655" y="4278630"/>
            <a:ext cx="4245610" cy="257937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 descr="Без імені120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905" y="13970"/>
            <a:ext cx="9170670" cy="675386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мещающее содержимое 3" descr="Без імені121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6985" y="-635"/>
            <a:ext cx="9086850" cy="6730365"/>
          </a:xfrm>
          <a:prstGeom prst="rect">
            <a:avLst/>
          </a:prstGeom>
        </p:spPr>
      </p:pic>
      <p:pic>
        <p:nvPicPr>
          <p:cNvPr id="5" name="Замещающее содержимое 4" descr="84696807_1539451032883207_2622570995885539328_n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4389755" y="3500755"/>
            <a:ext cx="3961765" cy="26416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мещающее содержимое 3" descr="Без імені122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147955" y="0"/>
            <a:ext cx="9503410" cy="6898005"/>
          </a:xfrm>
          <a:prstGeom prst="rect">
            <a:avLst/>
          </a:prstGeom>
        </p:spPr>
      </p:pic>
      <p:pic>
        <p:nvPicPr>
          <p:cNvPr id="5" name="Замещающее содержимое 4" descr="pole-podsolnuhi-tuchi-solnce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3785870" y="3429000"/>
            <a:ext cx="5509260" cy="346011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5" name="Замещающее содержимое 4" descr="66_main-v1455124320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635" y="1318895"/>
            <a:ext cx="9123680" cy="5527040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1619885" y="466090"/>
            <a:ext cx="63550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ru-RU" sz="2800" b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Вільна людина майбутнього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55295" y="197485"/>
            <a:ext cx="8126730" cy="6463665"/>
          </a:xfrm>
        </p:spPr>
        <p:txBody>
          <a:bodyPr>
            <a:normAutofit/>
          </a:bodyPr>
          <a:lstStyle/>
          <a:p>
            <a:pPr algn="ctr"/>
            <a:r>
              <a:rPr lang="uk-UA" alt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Втрати під час війни. Національні </a:t>
            </a:r>
            <a:r>
              <a:rPr lang="uk-UA" alt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бібліотеки</a:t>
            </a:r>
            <a:endParaRPr lang="uk-UA" altLang="ru-RU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alt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Пошкодження від російських обстрілів</a:t>
            </a:r>
          </a:p>
          <a:p>
            <a:pPr marL="342900" indent="-342900" algn="l">
              <a:buFont typeface="Wingdings" panose="05000000000000000000" charset="0"/>
              <a:buChar char="ü"/>
            </a:pP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Харківська державна наукова бібліотека ім. Короленка</a:t>
            </a:r>
          </a:p>
          <a:p>
            <a:pPr marL="342900" indent="-342900" algn="l">
              <a:buFont typeface="Wingdings" panose="05000000000000000000" charset="0"/>
              <a:buChar char="ü"/>
            </a:pP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НБУ ім. Вернадського</a:t>
            </a:r>
          </a:p>
          <a:p>
            <a:pPr marL="342900" indent="-342900" algn="l">
              <a:buFont typeface="Wingdings" panose="05000000000000000000" charset="0"/>
              <a:buChar char="ü"/>
            </a:pP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Національна наукова медична бібліотека України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uk-UA" alt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Будівлі / приміщення</a:t>
            </a: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797 </a:t>
            </a:r>
            <a:r>
              <a:rPr lang="uk-UA" alt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</a:t>
            </a:r>
          </a:p>
          <a:p>
            <a:pPr marL="342900" indent="-342900" algn="just">
              <a:buFont typeface="Wingdings" panose="05000000000000000000" charset="0"/>
              <a:buChar char="ü"/>
            </a:pP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Зруйновані, не підлягають відновленню </a:t>
            </a: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242</a:t>
            </a:r>
            <a:r>
              <a:rPr lang="en-US" alt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altLang="ru-RU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charset="0"/>
              <a:buChar char="ü"/>
            </a:pP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 зруйновані /пошкоджені, потребують кап. ремонту </a:t>
            </a: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327</a:t>
            </a:r>
            <a:endParaRPr lang="uk-UA" altLang="ru-RU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charset="0"/>
              <a:buChar char="ü"/>
            </a:pP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Незначні </a:t>
            </a:r>
            <a:r>
              <a:rPr lang="uk-UA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пошкодження, </a:t>
            </a: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потребують ремонту </a:t>
            </a: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alt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328</a:t>
            </a:r>
          </a:p>
          <a:p>
            <a:pPr marL="342900" indent="-342900" algn="just">
              <a:buFont typeface="Wingdings" panose="05000000000000000000" charset="0"/>
              <a:buChar char="ü"/>
            </a:pP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Відновили свою роботу після ремонту / </a:t>
            </a:r>
            <a:r>
              <a:rPr lang="uk-UA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</a:t>
            </a:r>
            <a:r>
              <a:rPr lang="uk-UA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uk-UA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ння </a:t>
            </a: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115</a:t>
            </a:r>
            <a:endParaRPr lang="uk-UA" altLang="ru-RU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uk-UA" altLang="ru-RU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</a:pPr>
            <a:endParaRPr lang="uk-UA" alt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</a:pPr>
            <a:r>
              <a:rPr lang="uk-UA" altLang="ru-RU" sz="14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даними дослідження “Публічні бібліотеки України в умовах російської збройної агресії”</a:t>
            </a:r>
          </a:p>
          <a:p>
            <a:pPr algn="just">
              <a:buFont typeface="Arial" panose="020B0604020202020204" pitchFamily="34" charset="0"/>
            </a:pPr>
            <a:r>
              <a:rPr lang="uk-UA" altLang="ru-RU" sz="14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етап, станом на 30.06.2023 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овое поле 7"/>
          <p:cNvSpPr txBox="1"/>
          <p:nvPr/>
        </p:nvSpPr>
        <p:spPr>
          <a:xfrm>
            <a:off x="45085" y="0"/>
            <a:ext cx="8854440" cy="8718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2000" b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статистичні показники роботи бібліотек ЗВО України за 2022 рік</a:t>
            </a:r>
          </a:p>
        </p:txBody>
      </p:sp>
      <p:pic>
        <p:nvPicPr>
          <p:cNvPr id="9" name="Замещающее содержимое 8" descr="1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06375" y="404495"/>
            <a:ext cx="8693150" cy="1943735"/>
          </a:xfrm>
          <a:prstGeom prst="rect">
            <a:avLst/>
          </a:prstGeom>
        </p:spPr>
      </p:pic>
      <p:pic>
        <p:nvPicPr>
          <p:cNvPr id="14" name="Замещающее содержимое 13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180975" y="2348865"/>
            <a:ext cx="8718550" cy="44748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Замещающее содержимое 4" descr="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69545" y="1061085"/>
            <a:ext cx="8588375" cy="4575810"/>
          </a:xfrm>
          <a:prstGeom prst="rect">
            <a:avLst/>
          </a:prstGeom>
        </p:spPr>
      </p:pic>
      <p:pic>
        <p:nvPicPr>
          <p:cNvPr id="7" name="Замещающее содержимое 6" descr="6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179070" y="404495"/>
            <a:ext cx="8623300" cy="5543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05" y="414655"/>
            <a:ext cx="8459470" cy="4053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мещающее содержимое 4"/>
          <p:cNvSpPr>
            <a:spLocks noGrp="1"/>
          </p:cNvSpPr>
          <p:nvPr>
            <p:ph sz="quarter" idx="13"/>
          </p:nvPr>
        </p:nvSpPr>
        <p:spPr>
          <a:xfrm>
            <a:off x="755576" y="1329055"/>
            <a:ext cx="3733874" cy="4801870"/>
          </a:xfrm>
        </p:spPr>
        <p:txBody>
          <a:bodyPr/>
          <a:lstStyle/>
          <a:p>
            <a:pPr algn="just">
              <a:buFont typeface="Wingdings" panose="05000000000000000000" charset="0"/>
              <a:buChar char="ü"/>
            </a:pPr>
            <a:r>
              <a:rPr lang="uk-UA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Мінімальне </a:t>
            </a: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</a:p>
          <a:p>
            <a:pPr algn="just">
              <a:buFont typeface="Wingdings" panose="05000000000000000000" charset="0"/>
              <a:buChar char="ü"/>
            </a:pPr>
            <a:r>
              <a:rPr lang="uk-UA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Застаріла </a:t>
            </a: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матеріально-технічна база</a:t>
            </a:r>
          </a:p>
          <a:p>
            <a:pPr algn="just">
              <a:buFont typeface="Wingdings" panose="05000000000000000000" charset="0"/>
              <a:buChar char="ü"/>
            </a:pPr>
            <a:r>
              <a:rPr lang="uk-UA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Неактуальні </a:t>
            </a: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фонди</a:t>
            </a:r>
          </a:p>
          <a:p>
            <a:pPr algn="just">
              <a:buFont typeface="Wingdings" panose="05000000000000000000" charset="0"/>
              <a:buChar char="ü"/>
            </a:pPr>
            <a:r>
              <a:rPr lang="uk-UA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Відсталість </a:t>
            </a: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 ІТ</a:t>
            </a:r>
          </a:p>
          <a:p>
            <a:pPr algn="just">
              <a:buFont typeface="Wingdings" panose="05000000000000000000" charset="0"/>
              <a:buChar char="ü"/>
            </a:pPr>
            <a:r>
              <a:rPr lang="uk-UA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Кадри</a:t>
            </a:r>
            <a:endParaRPr lang="uk-UA" alt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sz="quarter" idx="14"/>
          </p:nvPr>
        </p:nvSpPr>
        <p:spPr>
          <a:xfrm>
            <a:off x="4645025" y="1329055"/>
            <a:ext cx="4176395" cy="531241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charset="0"/>
              <a:buChar char="ü"/>
            </a:pPr>
            <a:r>
              <a:rPr lang="uk-UA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Зруйновані </a:t>
            </a: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пошкоджені бібліотеки </a:t>
            </a: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700 +</a:t>
            </a:r>
          </a:p>
          <a:p>
            <a:pPr algn="just">
              <a:buFont typeface="Wingdings" panose="05000000000000000000" charset="0"/>
              <a:buChar char="ü"/>
            </a:pPr>
            <a:r>
              <a:rPr lang="uk-UA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Закриття </a:t>
            </a: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</a:t>
            </a:r>
          </a:p>
          <a:p>
            <a:pPr algn="just">
              <a:buFont typeface="Wingdings" panose="05000000000000000000" charset="0"/>
              <a:buChar char="ü"/>
            </a:pPr>
            <a:r>
              <a:rPr lang="uk-UA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Втрата </a:t>
            </a: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фондів та обладнання </a:t>
            </a:r>
          </a:p>
          <a:p>
            <a:pPr algn="just">
              <a:buFont typeface="Wingdings" panose="05000000000000000000" charset="0"/>
              <a:buChar char="ü"/>
            </a:pP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Відтік </a:t>
            </a: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бібліотечних фахівців</a:t>
            </a:r>
          </a:p>
          <a:p>
            <a:pPr algn="just">
              <a:buFont typeface="Wingdings" panose="05000000000000000000" charset="0"/>
              <a:buChar char="ü"/>
            </a:pPr>
            <a:r>
              <a:rPr lang="uk-UA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Біженці </a:t>
            </a: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внутрішньо переміщенні особи</a:t>
            </a:r>
          </a:p>
          <a:p>
            <a:pPr algn="just">
              <a:buFont typeface="Wingdings" panose="05000000000000000000" charset="0"/>
              <a:buChar char="ü"/>
            </a:pPr>
            <a:r>
              <a:rPr lang="uk-UA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Постійна </a:t>
            </a: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небезпека</a:t>
            </a:r>
          </a:p>
          <a:p>
            <a:pPr algn="just">
              <a:buFont typeface="Wingdings" panose="05000000000000000000" charset="0"/>
              <a:buChar char="ü"/>
            </a:pPr>
            <a:r>
              <a:rPr lang="uk-UA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Психологічні </a:t>
            </a: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</a:p>
          <a:p>
            <a:pPr algn="just">
              <a:buFont typeface="Wingdings" panose="05000000000000000000" charset="0"/>
              <a:buChar char="ü"/>
            </a:pPr>
            <a:r>
              <a:rPr lang="uk-UA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uk-UA" alt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інвалідністю</a:t>
            </a:r>
          </a:p>
          <a:p>
            <a:pPr algn="just">
              <a:buFont typeface="Wingdings" panose="05000000000000000000" charset="0"/>
              <a:buChar char="ü"/>
            </a:pPr>
            <a:r>
              <a:rPr lang="uk-UA" alt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Блекаут</a:t>
            </a:r>
            <a:endParaRPr lang="uk-UA" alt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uk-UA" alt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2369185" y="651510"/>
            <a:ext cx="4531995" cy="6261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uk-UA" altLang="ru-RU" sz="2800" b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мещающее содержимое 5"/>
          <p:cNvSpPr>
            <a:spLocks noGrp="1"/>
          </p:cNvSpPr>
          <p:nvPr>
            <p:ph sz="quarter" idx="14"/>
          </p:nvPr>
        </p:nvSpPr>
        <p:spPr>
          <a:xfrm>
            <a:off x="828675" y="196850"/>
            <a:ext cx="7486650" cy="2844165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uk-UA" alt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Бібліотеки незламні</a:t>
            </a:r>
          </a:p>
          <a:p>
            <a:pPr algn="ctr"/>
            <a:endParaRPr lang="uk-UA" altLang="ru-RU" sz="2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charset="0"/>
              <a:buChar char="ü"/>
            </a:pPr>
            <a:r>
              <a:rPr lang="uk-UA" alt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 </a:t>
            </a:r>
            <a:r>
              <a:rPr lang="uk-UA" alt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alt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наживо + дистанційно</a:t>
            </a:r>
          </a:p>
          <a:p>
            <a:pPr marL="457200" indent="-457200" algn="just">
              <a:buFont typeface="Wingdings" panose="05000000000000000000" charset="0"/>
              <a:buChar char="ü"/>
            </a:pPr>
            <a:r>
              <a:rPr lang="uk-UA" alt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Нові моделі та активності </a:t>
            </a:r>
            <a:r>
              <a:rPr lang="uk-UA" alt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alt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відповідь на виклики</a:t>
            </a:r>
          </a:p>
        </p:txBody>
      </p:sp>
      <p:pic>
        <p:nvPicPr>
          <p:cNvPr id="7" name="Замещающее содержимое 6" descr="48404599_1187277048100609_3384819779872227328_n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5560" y="3357245"/>
            <a:ext cx="2606040" cy="3474720"/>
          </a:xfrm>
          <a:prstGeom prst="rect">
            <a:avLst/>
          </a:prstGeom>
        </p:spPr>
      </p:pic>
      <p:pic>
        <p:nvPicPr>
          <p:cNvPr id="9" name="Изображение 8" descr="73120772_1433033646858280_9063190093384122368_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655" y="3644900"/>
            <a:ext cx="4268470" cy="3201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 descr="Без імені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49530" y="-635"/>
            <a:ext cx="9192895" cy="6863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23</TotalTime>
  <Words>367</Words>
  <Application>Microsoft Office PowerPoint</Application>
  <PresentationFormat>Экран (4:3)</PresentationFormat>
  <Paragraphs>85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Міжнародна професійна взаємодія у бібліотечно-інформаційній сфері</dc:title>
  <dc:creator>Пользователь Windows</dc:creator>
  <cp:lastModifiedBy>Library</cp:lastModifiedBy>
  <cp:revision>106</cp:revision>
  <dcterms:created xsi:type="dcterms:W3CDTF">2023-09-28T09:20:00Z</dcterms:created>
  <dcterms:modified xsi:type="dcterms:W3CDTF">2023-11-23T06:59:39Z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29F92E01BB054A1CA5DD1552714E1185_13</vt:lpwstr>
  </property>
  <property fmtid="{D5CDD505-2E9C-101B-9397-08002B2CF9AE}" pid="3" name="KSOProductBuildVer">
    <vt:lpwstr>1049-12.2.0.13306</vt:lpwstr>
  </property>
</Properties>
</file>