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9" r:id="rId2"/>
    <p:sldId id="260" r:id="rId3"/>
    <p:sldId id="261" r:id="rId4"/>
    <p:sldId id="294" r:id="rId5"/>
    <p:sldId id="264" r:id="rId6"/>
    <p:sldId id="326" r:id="rId7"/>
    <p:sldId id="327" r:id="rId8"/>
    <p:sldId id="334" r:id="rId9"/>
    <p:sldId id="329" r:id="rId10"/>
    <p:sldId id="330" r:id="rId11"/>
    <p:sldId id="298" r:id="rId12"/>
    <p:sldId id="303" r:id="rId13"/>
    <p:sldId id="304" r:id="rId14"/>
    <p:sldId id="333" r:id="rId15"/>
    <p:sldId id="313" r:id="rId16"/>
    <p:sldId id="262" r:id="rId17"/>
    <p:sldId id="287" r:id="rId18"/>
    <p:sldId id="265" r:id="rId19"/>
    <p:sldId id="266" r:id="rId20"/>
    <p:sldId id="267" r:id="rId21"/>
    <p:sldId id="270" r:id="rId22"/>
    <p:sldId id="322" r:id="rId23"/>
    <p:sldId id="335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2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C7D"/>
    <a:srgbClr val="EDE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3651" autoAdjust="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3F35E9-4E2B-4B20-84FA-63CD91355C34}" type="doc">
      <dgm:prSet loTypeId="urn:microsoft.com/office/officeart/2005/8/layout/vList2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A4131F3-2E5C-453E-87EB-ED8B33D07F00}" type="pres">
      <dgm:prSet presAssocID="{343F35E9-4E2B-4B20-84FA-63CD91355C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3D96997-6FF0-4FEF-8D18-C00C235CF04D}" type="presOf" srcId="{343F35E9-4E2B-4B20-84FA-63CD91355C34}" destId="{BA4131F3-2E5C-453E-87EB-ED8B33D07F00}" srcOrd="0" destOrd="0" presId="urn:microsoft.com/office/officeart/2005/8/layout/vList2"/>
  </dgm:cxnLst>
  <dgm:bg>
    <a:effectLst>
      <a:outerShdw blurRad="50800" dist="38100" dir="18900000" algn="b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DCC71-D47C-4A92-9251-544834EDA052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FB2DC-1BA7-466B-A648-14868E8A14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788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FB2DC-1BA7-466B-A648-14868E8A1497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706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library.pdpu.edu.ua/images/2022/nk20221114/programa.pdf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"/>
          <p:cNvSpPr txBox="1">
            <a:spLocks noChangeArrowheads="1"/>
          </p:cNvSpPr>
          <p:nvPr/>
        </p:nvSpPr>
        <p:spPr bwMode="auto">
          <a:xfrm>
            <a:off x="4067302" y="4581128"/>
            <a:ext cx="5076698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r">
              <a:buSzPct val="25000"/>
            </a:pPr>
            <a:r>
              <a:rPr lang="uk-UA" sz="2000" i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Бєлодєд</a:t>
            </a:r>
            <a:r>
              <a:rPr lang="uk-UA" sz="2000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О.В., </a:t>
            </a:r>
          </a:p>
          <a:p>
            <a:pPr algn="r">
              <a:buSzPct val="25000"/>
            </a:pPr>
            <a:r>
              <a:rPr lang="uk-UA" sz="2000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заступник директора з наукової</a:t>
            </a:r>
          </a:p>
          <a:p>
            <a:pPr algn="r">
              <a:buSzPct val="25000"/>
            </a:pPr>
            <a:r>
              <a:rPr lang="uk-UA" sz="2000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роботи НБ НУК ім</a:t>
            </a:r>
            <a:r>
              <a:rPr lang="uk-UA" sz="2000" i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</a:t>
            </a:r>
            <a:r>
              <a:rPr lang="uk-UA" sz="2000" i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адм</a:t>
            </a:r>
            <a:r>
              <a:rPr lang="uk-UA" sz="2000" i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Макарова  </a:t>
            </a:r>
            <a:endParaRPr lang="en-US" sz="2000" i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5" name="Picture 22" descr="D:\prog\site\nmty\white_backgro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8451"/>
            <a:ext cx="792088" cy="105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3A84A11-794B-4B3D-BAD3-6B7F9216C6A2}"/>
              </a:ext>
            </a:extLst>
          </p:cNvPr>
          <p:cNvSpPr/>
          <p:nvPr/>
        </p:nvSpPr>
        <p:spPr>
          <a:xfrm>
            <a:off x="323528" y="1318465"/>
            <a:ext cx="856895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Миколаївські бібліотеки </a:t>
            </a:r>
          </a:p>
          <a:p>
            <a:pPr algn="ctr"/>
            <a:r>
              <a:rPr lang="ru-RU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 вищої освіти в період глобальних викликів</a:t>
            </a:r>
          </a:p>
          <a:p>
            <a:pPr algn="ctr"/>
            <a:r>
              <a:rPr lang="ru-RU" sz="4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(аналіз діяльності 2020-2022 рр.)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6632"/>
            <a:ext cx="8686800" cy="91556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Надходження документів до бібліотек ЗВО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9536274"/>
              </p:ext>
            </p:extLst>
          </p:nvPr>
        </p:nvGraphicFramePr>
        <p:xfrm>
          <a:off x="395536" y="1182762"/>
          <a:ext cx="8640960" cy="57926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79735">
                  <a:extLst>
                    <a:ext uri="{9D8B030D-6E8A-4147-A177-3AD203B41FA5}">
                      <a16:colId xmlns:a16="http://schemas.microsoft.com/office/drawing/2014/main" val="3030222928"/>
                    </a:ext>
                  </a:extLst>
                </a:gridCol>
                <a:gridCol w="1895648">
                  <a:extLst>
                    <a:ext uri="{9D8B030D-6E8A-4147-A177-3AD203B41FA5}">
                      <a16:colId xmlns:a16="http://schemas.microsoft.com/office/drawing/2014/main" val="2622495804"/>
                    </a:ext>
                  </a:extLst>
                </a:gridCol>
                <a:gridCol w="1895648">
                  <a:extLst>
                    <a:ext uri="{9D8B030D-6E8A-4147-A177-3AD203B41FA5}">
                      <a16:colId xmlns:a16="http://schemas.microsoft.com/office/drawing/2014/main" val="581701588"/>
                    </a:ext>
                  </a:extLst>
                </a:gridCol>
                <a:gridCol w="1457478">
                  <a:extLst>
                    <a:ext uri="{9D8B030D-6E8A-4147-A177-3AD203B41FA5}">
                      <a16:colId xmlns:a16="http://schemas.microsoft.com/office/drawing/2014/main" val="2741151845"/>
                    </a:ext>
                  </a:extLst>
                </a:gridCol>
                <a:gridCol w="1312451">
                  <a:extLst>
                    <a:ext uri="{9D8B030D-6E8A-4147-A177-3AD203B41FA5}">
                      <a16:colId xmlns:a16="http://schemas.microsoft.com/office/drawing/2014/main" val="4178419258"/>
                    </a:ext>
                  </a:extLst>
                </a:gridCol>
              </a:tblGrid>
              <a:tr h="59005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всього прим./назв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151213"/>
                  </a:ext>
                </a:extLst>
              </a:tr>
              <a:tr h="328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2020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2021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2022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+ / 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2846067994"/>
                  </a:ext>
                </a:extLst>
              </a:tr>
              <a:tr h="759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Наукова бібліотека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НУК </a:t>
                      </a:r>
                      <a:r>
                        <a:rPr lang="uk-UA" sz="1600" dirty="0" err="1">
                          <a:effectLst/>
                        </a:rPr>
                        <a:t>ім.адм</a:t>
                      </a:r>
                      <a:r>
                        <a:rPr lang="uk-UA" sz="1600" dirty="0">
                          <a:effectLst/>
                        </a:rPr>
                        <a:t>.</a:t>
                      </a:r>
                      <a:r>
                        <a:rPr lang="uk-UA" sz="1600" u="sng" dirty="0">
                          <a:effectLst/>
                        </a:rPr>
                        <a:t> </a:t>
                      </a:r>
                      <a:r>
                        <a:rPr lang="uk-UA" sz="1600" dirty="0">
                          <a:effectLst/>
                        </a:rPr>
                        <a:t>Макарова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30" dirty="0">
                          <a:effectLst/>
                        </a:rPr>
                        <a:t>1042 /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30" dirty="0">
                          <a:effectLst/>
                        </a:rPr>
                        <a:t>360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1077/481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97/ 46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-980/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-435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1762827718"/>
                  </a:ext>
                </a:extLst>
              </a:tr>
              <a:tr h="5867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НБ НУК з філіями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1365 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487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1172/545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97</a:t>
                      </a:r>
                      <a:r>
                        <a:rPr lang="uk-UA" sz="1800" dirty="0">
                          <a:effectLst/>
                        </a:rPr>
                        <a:t>/ 46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-980/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-435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3794846941"/>
                  </a:ext>
                </a:extLst>
              </a:tr>
              <a:tr h="759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Наукова бібліотека МНУ ім. В.О. Сухомлинського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1014 /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497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909 /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595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–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1538967822"/>
                  </a:ext>
                </a:extLst>
              </a:tr>
              <a:tr h="569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Бібліотека МНАУ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2264 /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1634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2366/2009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3665/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3545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+1299/ +1536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1415748179"/>
                  </a:ext>
                </a:extLst>
              </a:tr>
              <a:tr h="510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Бібліотека ВП «МФ </a:t>
                      </a:r>
                      <a:r>
                        <a:rPr lang="uk-UA" sz="1600" dirty="0" err="1">
                          <a:effectLst/>
                        </a:rPr>
                        <a:t>КНУКіМ</a:t>
                      </a:r>
                      <a:r>
                        <a:rPr lang="uk-UA" sz="1600" dirty="0">
                          <a:effectLst/>
                        </a:rPr>
                        <a:t>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40 / 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–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4101794939"/>
                  </a:ext>
                </a:extLst>
              </a:tr>
              <a:tr h="569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Бібліотека ЧНУ ім. Петра Могили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1422 /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287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2616/840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721 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327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- 1895/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- 513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938759327"/>
                  </a:ext>
                </a:extLst>
              </a:tr>
              <a:tr h="569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Бібліотека МІП НУ «ОЮА»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91 / 53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33/10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62/42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+ 29/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+ 32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58842446"/>
                  </a:ext>
                </a:extLst>
              </a:tr>
              <a:tr h="51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Всього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6196 /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2967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7096/3999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4545/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3960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-2551/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-39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227" marR="54227" marT="0" marB="0" anchor="ctr"/>
                </a:tc>
                <a:extLst>
                  <a:ext uri="{0D108BD9-81ED-4DB2-BD59-A6C34878D82A}">
                    <a16:rowId xmlns:a16="http://schemas.microsoft.com/office/drawing/2014/main" val="3250822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8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947" y="188639"/>
            <a:ext cx="8229600" cy="843555"/>
          </a:xfrm>
        </p:spPr>
        <p:txBody>
          <a:bodyPr>
            <a:noAutofit/>
          </a:bodyPr>
          <a:lstStyle/>
          <a:p>
            <a: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  <a:t>Надходження документів до бібліотек ЗВО </a:t>
            </a:r>
            <a:b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</a:br>
            <a: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  <a:t>у 2022 році за видами: </a:t>
            </a:r>
            <a:endParaRPr lang="ru-RU" sz="2600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uk-UA" sz="2800" dirty="0"/>
          </a:p>
          <a:p>
            <a:endParaRPr lang="uk-UA" sz="2800" dirty="0"/>
          </a:p>
          <a:p>
            <a:endParaRPr lang="uk-UA" sz="2800" dirty="0"/>
          </a:p>
          <a:p>
            <a:pPr algn="ctr"/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12" y="1884066"/>
            <a:ext cx="8521401" cy="482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56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411509"/>
          </a:xfrm>
        </p:spPr>
        <p:txBody>
          <a:bodyPr>
            <a:noAutofit/>
          </a:bodyPr>
          <a:lstStyle/>
          <a:p>
            <a:r>
              <a:rPr lang="uk-UA" sz="3000" b="1" dirty="0">
                <a:solidFill>
                  <a:schemeClr val="bg2"/>
                </a:solidFill>
                <a:latin typeface="Georgia" panose="02040502050405020303" pitchFamily="18" charset="0"/>
              </a:rPr>
              <a:t>Динаміка нових надходжень </a:t>
            </a:r>
            <a:br>
              <a:rPr lang="uk-UA" sz="3000" b="1" dirty="0">
                <a:solidFill>
                  <a:schemeClr val="bg2"/>
                </a:solidFill>
                <a:latin typeface="Georgia" panose="02040502050405020303" pitchFamily="18" charset="0"/>
              </a:rPr>
            </a:br>
            <a:r>
              <a:rPr lang="uk-UA" sz="3000" b="1" dirty="0">
                <a:solidFill>
                  <a:schemeClr val="bg2"/>
                </a:solidFill>
                <a:latin typeface="Georgia" panose="02040502050405020303" pitchFamily="18" charset="0"/>
              </a:rPr>
              <a:t>за мовами</a:t>
            </a:r>
            <a:r>
              <a:rPr lang="ru-RU" sz="2800" dirty="0">
                <a:solidFill>
                  <a:srgbClr val="FFC000"/>
                </a:solidFill>
              </a:rPr>
              <a:t/>
            </a:r>
            <a:br>
              <a:rPr lang="ru-RU" sz="2800" dirty="0">
                <a:solidFill>
                  <a:srgbClr val="FFC000"/>
                </a:solidFill>
              </a:rPr>
            </a:b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uk-UA" sz="2800" dirty="0"/>
          </a:p>
          <a:p>
            <a:pPr algn="ctr"/>
            <a:endParaRPr lang="uk-UA" sz="2800" dirty="0"/>
          </a:p>
          <a:p>
            <a:pPr algn="ctr"/>
            <a:endParaRPr lang="uk-UA" sz="2800" dirty="0"/>
          </a:p>
          <a:p>
            <a:pPr algn="ctr"/>
            <a:endParaRPr lang="uk-UA" sz="2800" dirty="0"/>
          </a:p>
          <a:p>
            <a:pPr algn="ctr"/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78504"/>
              </p:ext>
            </p:extLst>
          </p:nvPr>
        </p:nvGraphicFramePr>
        <p:xfrm>
          <a:off x="359532" y="1268768"/>
          <a:ext cx="8424936" cy="4968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3797">
                  <a:extLst>
                    <a:ext uri="{9D8B030D-6E8A-4147-A177-3AD203B41FA5}">
                      <a16:colId xmlns:a16="http://schemas.microsoft.com/office/drawing/2014/main" val="774196577"/>
                    </a:ext>
                  </a:extLst>
                </a:gridCol>
                <a:gridCol w="1227705">
                  <a:extLst>
                    <a:ext uri="{9D8B030D-6E8A-4147-A177-3AD203B41FA5}">
                      <a16:colId xmlns:a16="http://schemas.microsoft.com/office/drawing/2014/main" val="997214466"/>
                    </a:ext>
                  </a:extLst>
                </a:gridCol>
                <a:gridCol w="934982">
                  <a:extLst>
                    <a:ext uri="{9D8B030D-6E8A-4147-A177-3AD203B41FA5}">
                      <a16:colId xmlns:a16="http://schemas.microsoft.com/office/drawing/2014/main" val="1248539418"/>
                    </a:ext>
                  </a:extLst>
                </a:gridCol>
                <a:gridCol w="1048730">
                  <a:extLst>
                    <a:ext uri="{9D8B030D-6E8A-4147-A177-3AD203B41FA5}">
                      <a16:colId xmlns:a16="http://schemas.microsoft.com/office/drawing/2014/main" val="3239214407"/>
                    </a:ext>
                  </a:extLst>
                </a:gridCol>
                <a:gridCol w="1069395">
                  <a:extLst>
                    <a:ext uri="{9D8B030D-6E8A-4147-A177-3AD203B41FA5}">
                      <a16:colId xmlns:a16="http://schemas.microsoft.com/office/drawing/2014/main" val="3994335954"/>
                    </a:ext>
                  </a:extLst>
                </a:gridCol>
                <a:gridCol w="1068318">
                  <a:extLst>
                    <a:ext uri="{9D8B030D-6E8A-4147-A177-3AD203B41FA5}">
                      <a16:colId xmlns:a16="http://schemas.microsoft.com/office/drawing/2014/main" val="2619981397"/>
                    </a:ext>
                  </a:extLst>
                </a:gridCol>
                <a:gridCol w="882009">
                  <a:extLst>
                    <a:ext uri="{9D8B030D-6E8A-4147-A177-3AD203B41FA5}">
                      <a16:colId xmlns:a16="http://schemas.microsoft.com/office/drawing/2014/main" val="1429506564"/>
                    </a:ext>
                  </a:extLst>
                </a:gridCol>
              </a:tblGrid>
              <a:tr h="6210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2020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2021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2022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      %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7372099"/>
                  </a:ext>
                </a:extLst>
              </a:tr>
              <a:tr h="1242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Всього надійшло прим.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6 196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7 096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4 545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9064176"/>
                  </a:ext>
                </a:extLst>
              </a:tr>
              <a:tr h="6210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Державною мовою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4 646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75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5 872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83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4 333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95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4308556"/>
                  </a:ext>
                </a:extLst>
              </a:tr>
              <a:tr h="1242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Іноземними мовами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1 550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25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1 224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17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212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6727513"/>
                  </a:ext>
                </a:extLst>
              </a:tr>
              <a:tr h="1242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>
                          <a:effectLst/>
                        </a:rPr>
                        <a:t>У т.ч. російською мовою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634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376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76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1085" algn="l"/>
                        </a:tabLst>
                      </a:pPr>
                      <a:r>
                        <a:rPr lang="uk-UA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9884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40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771550"/>
          </a:xfrm>
        </p:spPr>
        <p:txBody>
          <a:bodyPr>
            <a:normAutofit fontScale="90000"/>
          </a:bodyPr>
          <a:lstStyle/>
          <a:p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Фінансові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витрати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на </a:t>
            </a:r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комплектування</a:t>
            </a:r>
            <a:endParaRPr lang="ru-RU" sz="32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51520" y="1129909"/>
            <a:ext cx="86868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придбання книг: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	                                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2020 р. –  228 455,65 грн.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2022 р.– 113 407,00 грн.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                                             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зменшення фінансування складає</a:t>
            </a: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–  115 048.65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грн.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uk-UA" altLang="ru-RU" sz="2000" dirty="0">
              <a:solidFill>
                <a:schemeClr val="bg2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передплата періодичних видань: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2020 р. –   278 985,16 грн. 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2022 р. –70 040.00 грн.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зменшення фінансування складає </a:t>
            </a: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–  208 945,16 </a:t>
            </a:r>
            <a:r>
              <a:rPr kumimoji="0" lang="uk-UA" altLang="ru-RU" sz="2000" b="1" i="0" u="sng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грн.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altLang="ru-RU" sz="2000" dirty="0">
              <a:solidFill>
                <a:schemeClr val="bg2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на </a:t>
            </a: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придбання БД -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з 2020 року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фінансування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не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виділялося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в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жодній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бібліотеці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МО.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433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321" y="188640"/>
            <a:ext cx="8141103" cy="843558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Доступ до </a:t>
            </a:r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наукометричних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і </a:t>
            </a:r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навчальних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БД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bg2"/>
                </a:solidFill>
                <a:latin typeface="Georgia" panose="02040502050405020303" pitchFamily="18" charset="0"/>
              </a:rPr>
              <a:t>за національною передплатою: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Scopus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та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Web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of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Science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–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наукометричні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платформи; (НБ НУК ім.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адм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. Макарова, бібліотека ЧНУ ім. Петра Могили, бібліотека МНАУ, НБ МНУ ім. В. О. Сухомлинського)</a:t>
            </a:r>
          </a:p>
          <a:p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БД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ScienceDirect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– повнотекстові наукові ресурси відомого міжнародного видавництва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Elsevier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(НБ НУК ім.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адм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. Макарова, НБ МНУ ім. В. О. Сухомлинського);</a:t>
            </a:r>
          </a:p>
          <a:p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БД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Springer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Nature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– повнотекстові наукові ресурси відомого міжнародного видавництва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Springer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. (НБ НУК ім.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адм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. Макарова, бібліотека МНАУ).</a:t>
            </a:r>
          </a:p>
          <a:p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В бібліотеках – ВП «МФ </a:t>
            </a:r>
            <a:r>
              <a:rPr lang="uk-UA" dirty="0" err="1">
                <a:solidFill>
                  <a:schemeClr val="bg2"/>
                </a:solidFill>
                <a:latin typeface="Georgia" panose="02040502050405020303" pitchFamily="18" charset="0"/>
              </a:rPr>
              <a:t>КНУКіМ</a:t>
            </a: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»  та МІП НУ «ОЮА» доступ	за національною передплатою – не надавався. 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0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75756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000" b="1" dirty="0">
                <a:solidFill>
                  <a:schemeClr val="bg2"/>
                </a:solidFill>
                <a:latin typeface="Georgia" panose="02040502050405020303" pitchFamily="18" charset="0"/>
              </a:rPr>
              <a:t>Доступ до </a:t>
            </a:r>
            <a:r>
              <a:rPr lang="ru-RU" sz="30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освітніх</a:t>
            </a:r>
            <a:r>
              <a:rPr lang="ru-RU" sz="3000" b="1" dirty="0">
                <a:solidFill>
                  <a:schemeClr val="bg2"/>
                </a:solidFill>
                <a:latin typeface="Georgia" panose="02040502050405020303" pitchFamily="18" charset="0"/>
              </a:rPr>
              <a:t> онлайн-</a:t>
            </a:r>
            <a:r>
              <a:rPr lang="ru-RU" sz="30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ресурсів</a:t>
            </a:r>
            <a:r>
              <a:rPr lang="ru-RU" sz="3000" b="1" dirty="0">
                <a:solidFill>
                  <a:schemeClr val="bg2"/>
                </a:solidFill>
                <a:latin typeface="Georgia" panose="02040502050405020303" pitchFamily="18" charset="0"/>
              </a:rPr>
              <a:t> та </a:t>
            </a:r>
            <a:br>
              <a:rPr lang="ru-RU" sz="3000" b="1" dirty="0">
                <a:solidFill>
                  <a:schemeClr val="bg2"/>
                </a:solidFill>
                <a:latin typeface="Georgia" panose="02040502050405020303" pitchFamily="18" charset="0"/>
              </a:rPr>
            </a:br>
            <a:r>
              <a:rPr lang="ru-RU" sz="3000" b="1" dirty="0" smtClean="0">
                <a:solidFill>
                  <a:schemeClr val="bg2"/>
                </a:solidFill>
                <a:latin typeface="Georgia" panose="02040502050405020303" pitchFamily="18" charset="0"/>
              </a:rPr>
              <a:t>платформ</a:t>
            </a:r>
            <a:r>
              <a:rPr lang="ru-RU" sz="3000" b="1" dirty="0">
                <a:solidFill>
                  <a:schemeClr val="bg2"/>
                </a:solidFill>
                <a:latin typeface="Georgia" panose="02040502050405020303" pitchFamily="18" charset="0"/>
              </a:rPr>
              <a:t>:</a:t>
            </a:r>
            <a:endParaRPr lang="ru-RU" sz="3000" b="1" dirty="0"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8333" y="1556792"/>
            <a:ext cx="8686800" cy="4525963"/>
          </a:xfrm>
        </p:spPr>
        <p:txBody>
          <a:bodyPr>
            <a:normAutofit/>
          </a:bodyPr>
          <a:lstStyle/>
          <a:p>
            <a:pPr>
              <a:lnSpc>
                <a:spcPts val="2880"/>
              </a:lnSpc>
              <a:spcBef>
                <a:spcPts val="0"/>
              </a:spcBef>
            </a:pPr>
            <a:endParaRPr lang="en-US" sz="2400" b="1" dirty="0">
              <a:solidFill>
                <a:srgbClr val="FFC000"/>
              </a:solidFill>
              <a:latin typeface="Georgia" panose="02040502050405020303" pitchFamily="18" charset="0"/>
            </a:endParaRPr>
          </a:p>
          <a:p>
            <a:pPr>
              <a:lnSpc>
                <a:spcPts val="2880"/>
              </a:lnSpc>
              <a:spcBef>
                <a:spcPts val="0"/>
              </a:spcBef>
            </a:pPr>
            <a:r>
              <a:rPr lang="en-US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HeinOnline</a:t>
            </a:r>
            <a:r>
              <a:rPr lang="en-US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International Core</a:t>
            </a:r>
          </a:p>
          <a:p>
            <a:pPr>
              <a:lnSpc>
                <a:spcPts val="2880"/>
              </a:lnSpc>
              <a:spcBef>
                <a:spcPts val="0"/>
              </a:spcBef>
            </a:pPr>
            <a:r>
              <a:rPr lang="en-US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Bentham Science</a:t>
            </a:r>
          </a:p>
          <a:p>
            <a:pPr>
              <a:lnSpc>
                <a:spcPts val="2880"/>
              </a:lnSpc>
              <a:spcBef>
                <a:spcPts val="0"/>
              </a:spcBef>
            </a:pPr>
            <a:r>
              <a:rPr lang="en-US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ACM Digital Library</a:t>
            </a:r>
          </a:p>
          <a:p>
            <a:pPr>
              <a:lnSpc>
                <a:spcPts val="2880"/>
              </a:lnSpc>
              <a:spcBef>
                <a:spcPts val="0"/>
              </a:spcBef>
            </a:pP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Research4Life</a:t>
            </a:r>
            <a:endParaRPr lang="ru-RU" sz="24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>
              <a:lnSpc>
                <a:spcPts val="2880"/>
              </a:lnSpc>
              <a:spcBef>
                <a:spcPts val="0"/>
              </a:spcBef>
            </a:pPr>
            <a:r>
              <a:rPr lang="uk-UA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Prometheus</a:t>
            </a:r>
            <a:endParaRPr lang="ru-RU" sz="24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>
              <a:lnSpc>
                <a:spcPts val="2880"/>
              </a:lnSpc>
              <a:spcBef>
                <a:spcPts val="0"/>
              </a:spcBef>
            </a:pPr>
            <a:r>
              <a:rPr lang="uk-UA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Coursera</a:t>
            </a:r>
            <a:endParaRPr lang="ru-RU" sz="24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>
              <a:lnSpc>
                <a:spcPts val="2880"/>
              </a:lnSpc>
              <a:spcBef>
                <a:spcPts val="0"/>
              </a:spcBef>
            </a:pP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"Лекції майбутнього" та </a:t>
            </a:r>
            <a:r>
              <a:rPr lang="uk-UA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інш</a:t>
            </a:r>
            <a:endParaRPr lang="ru-RU" sz="24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727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686800" cy="771550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Динаміка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наповнення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та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використання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репозитаріїв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7014968"/>
              </p:ext>
            </p:extLst>
          </p:nvPr>
        </p:nvGraphicFramePr>
        <p:xfrm>
          <a:off x="251519" y="1268762"/>
          <a:ext cx="8686799" cy="57251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48371">
                  <a:extLst>
                    <a:ext uri="{9D8B030D-6E8A-4147-A177-3AD203B41FA5}">
                      <a16:colId xmlns:a16="http://schemas.microsoft.com/office/drawing/2014/main" val="1785778457"/>
                    </a:ext>
                  </a:extLst>
                </a:gridCol>
                <a:gridCol w="1489953">
                  <a:extLst>
                    <a:ext uri="{9D8B030D-6E8A-4147-A177-3AD203B41FA5}">
                      <a16:colId xmlns:a16="http://schemas.microsoft.com/office/drawing/2014/main" val="3400562770"/>
                    </a:ext>
                  </a:extLst>
                </a:gridCol>
                <a:gridCol w="1597631">
                  <a:extLst>
                    <a:ext uri="{9D8B030D-6E8A-4147-A177-3AD203B41FA5}">
                      <a16:colId xmlns:a16="http://schemas.microsoft.com/office/drawing/2014/main" val="3046217139"/>
                    </a:ext>
                  </a:extLst>
                </a:gridCol>
                <a:gridCol w="1775422">
                  <a:extLst>
                    <a:ext uri="{9D8B030D-6E8A-4147-A177-3AD203B41FA5}">
                      <a16:colId xmlns:a16="http://schemas.microsoft.com/office/drawing/2014/main" val="2488800942"/>
                    </a:ext>
                  </a:extLst>
                </a:gridCol>
                <a:gridCol w="1775422">
                  <a:extLst>
                    <a:ext uri="{9D8B030D-6E8A-4147-A177-3AD203B41FA5}">
                      <a16:colId xmlns:a16="http://schemas.microsoft.com/office/drawing/2014/main" val="1101468905"/>
                    </a:ext>
                  </a:extLst>
                </a:gridCol>
              </a:tblGrid>
              <a:tr h="6017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Назва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бібліотек ЗВО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Georgia" panose="02040502050405020303" pitchFamily="18" charset="0"/>
                        </a:rPr>
                        <a:t>Кількість представлених документів (записів)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363671"/>
                  </a:ext>
                </a:extLst>
              </a:tr>
              <a:tr h="382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2020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2021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2022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+ / -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7323481"/>
                  </a:ext>
                </a:extLst>
              </a:tr>
              <a:tr h="60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Наукова бібліотека НУК </a:t>
                      </a:r>
                      <a:r>
                        <a:rPr lang="uk-UA" sz="1600" dirty="0" err="1">
                          <a:effectLst/>
                          <a:latin typeface="Georgia" panose="02040502050405020303" pitchFamily="18" charset="0"/>
                        </a:rPr>
                        <a:t>ім.адм.Макарова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2 364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3 950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5 503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+ 3 139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0029391"/>
                  </a:ext>
                </a:extLst>
              </a:tr>
              <a:tr h="60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Бібліотека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МНУ ім.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err="1">
                          <a:effectLst/>
                          <a:latin typeface="Georgia" panose="02040502050405020303" pitchFamily="18" charset="0"/>
                        </a:rPr>
                        <a:t>В.О.Сухомлинського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695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Georgia" panose="02040502050405020303" pitchFamily="18" charset="0"/>
                        </a:rPr>
                        <a:t>857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954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+  259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291135"/>
                  </a:ext>
                </a:extLst>
              </a:tr>
              <a:tr h="6533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Бібліотека МНАУ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7 452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Georgia" panose="02040502050405020303" pitchFamily="18" charset="0"/>
                        </a:rPr>
                        <a:t>9 735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Georgia" panose="02040502050405020303" pitchFamily="18" charset="0"/>
                        </a:rPr>
                        <a:t>11 390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+ 3 938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2592979"/>
                  </a:ext>
                </a:extLst>
              </a:tr>
              <a:tr h="60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Бібліотека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ВП МФ </a:t>
                      </a:r>
                      <a:r>
                        <a:rPr lang="uk-UA" sz="1600" dirty="0" err="1">
                          <a:effectLst/>
                          <a:latin typeface="Georgia" panose="02040502050405020303" pitchFamily="18" charset="0"/>
                        </a:rPr>
                        <a:t>КНУКіМ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2 855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Georgia" panose="02040502050405020303" pitchFamily="18" charset="0"/>
                        </a:rPr>
                        <a:t>1 727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Georgia" panose="02040502050405020303" pitchFamily="18" charset="0"/>
                        </a:rPr>
                        <a:t>1 950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905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1219430"/>
                  </a:ext>
                </a:extLst>
              </a:tr>
              <a:tr h="600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Бібліотека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ЧНУ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Georgia" panose="02040502050405020303" pitchFamily="18" charset="0"/>
                        </a:rPr>
                        <a:t>ім.</a:t>
                      </a:r>
                      <a:r>
                        <a:rPr lang="ru-RU" sz="1400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Georgia" panose="02040502050405020303" pitchFamily="18" charset="0"/>
                        </a:rPr>
                        <a:t>П. Могили</a:t>
                      </a:r>
                      <a:endParaRPr lang="ru-RU" sz="14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351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Georgia" panose="02040502050405020303" pitchFamily="18" charset="0"/>
                        </a:rPr>
                        <a:t>458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Georgia" panose="02040502050405020303" pitchFamily="18" charset="0"/>
                        </a:rPr>
                        <a:t>544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+ 193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9113927"/>
                  </a:ext>
                </a:extLst>
              </a:tr>
              <a:tr h="4327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Бібліотека МІП НУ «ОЮА»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Georgia" panose="02040502050405020303" pitchFamily="18" charset="0"/>
                        </a:rPr>
                        <a:t>-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Georgia" panose="02040502050405020303" pitchFamily="18" charset="0"/>
                        </a:rPr>
                        <a:t>-</a:t>
                      </a:r>
                      <a:endParaRPr lang="ru-RU" sz="120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7485844"/>
                  </a:ext>
                </a:extLst>
              </a:tr>
              <a:tr h="7142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Georgia" panose="02040502050405020303" pitchFamily="18" charset="0"/>
                        </a:rPr>
                        <a:t>Всього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13 717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16 727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20 341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Georgia" panose="02040502050405020303" pitchFamily="18" charset="0"/>
                        </a:rPr>
                        <a:t>+ 6 624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109019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-108520" y="692696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457200" y="199938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uk-UA" altLang="ru-RU" dirty="0"/>
          </a:p>
          <a:p>
            <a:endParaRPr lang="ru-RU" alt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321" y="274638"/>
            <a:ext cx="8439479" cy="757560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Обслуговування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користувачів</a:t>
            </a:r>
            <a:endParaRPr lang="ru-RU" sz="32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50256"/>
            <a:ext cx="8229600" cy="4692649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Користувачі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:</a:t>
            </a:r>
          </a:p>
          <a:p>
            <a:pPr marL="0" indent="0">
              <a:buNone/>
            </a:pPr>
            <a:r>
              <a:rPr lang="ru-RU" sz="2400" b="1" u="sng" dirty="0">
                <a:solidFill>
                  <a:schemeClr val="bg2"/>
                </a:solidFill>
                <a:latin typeface="Georgia" panose="02040502050405020303" pitchFamily="18" charset="0"/>
              </a:rPr>
              <a:t>За </a:t>
            </a:r>
            <a:r>
              <a:rPr lang="ru-RU" sz="2400" b="1" u="sng" dirty="0" err="1">
                <a:solidFill>
                  <a:schemeClr val="bg2"/>
                </a:solidFill>
                <a:latin typeface="Georgia" panose="02040502050405020303" pitchFamily="18" charset="0"/>
              </a:rPr>
              <a:t>єдиним</a:t>
            </a:r>
            <a:r>
              <a:rPr lang="ru-RU" sz="2400" b="1" u="sng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400" b="1" u="sng" dirty="0" err="1">
                <a:solidFill>
                  <a:schemeClr val="bg2"/>
                </a:solidFill>
                <a:latin typeface="Georgia" panose="02040502050405020303" pitchFamily="18" charset="0"/>
              </a:rPr>
              <a:t>обліком</a:t>
            </a:r>
            <a:r>
              <a:rPr lang="ru-RU" sz="2400" b="1" u="sng" dirty="0">
                <a:solidFill>
                  <a:schemeClr val="bg2"/>
                </a:solidFill>
                <a:latin typeface="Georgia" panose="02040502050405020303" pitchFamily="18" charset="0"/>
              </a:rPr>
              <a:t> - </a:t>
            </a:r>
          </a:p>
          <a:p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2022 р. – 18 692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корист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., </a:t>
            </a:r>
          </a:p>
          <a:p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2020 р. – 21 357  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корист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. </a:t>
            </a:r>
            <a:endParaRPr lang="uk-UA" sz="28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3247239"/>
            <a:ext cx="8316416" cy="30789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95736" y="6126163"/>
            <a:ext cx="47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Зменшення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становить 2665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користувач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</a:rPr>
              <a:t>ів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977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107504" y="604174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899592" y="413792"/>
            <a:ext cx="72111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67544" y="206084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0968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Обслуговано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всіма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структурними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підрозділами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бібліотек ЗВО: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1"/>
            <a:ext cx="8075240" cy="384502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2022 р. – 38 491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корист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.,</a:t>
            </a:r>
          </a:p>
          <a:p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2020 р. – 95 363  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корист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.</a:t>
            </a:r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852937"/>
            <a:ext cx="6751521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5594025"/>
            <a:ext cx="5826032" cy="8439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745232" y="413792"/>
            <a:ext cx="72111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altLang="ru-RU" sz="3200" b="1" dirty="0">
                <a:solidFill>
                  <a:schemeClr val="bg1"/>
                </a:solidFill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199938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uk-UA" b="1" dirty="0">
              <a:latin typeface="Candara" panose="020E0502030303020204" pitchFamily="34" charset="0"/>
            </a:endParaRPr>
          </a:p>
          <a:p>
            <a:endParaRPr lang="uk-UA" b="1" dirty="0">
              <a:latin typeface="Candara" panose="020E0502030303020204" pitchFamily="34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756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bg2"/>
                </a:solidFill>
                <a:latin typeface="Georgia" panose="02040502050405020303" pitchFamily="18" charset="0"/>
              </a:rPr>
              <a:t>Відвідування</a:t>
            </a:r>
            <a:r>
              <a:rPr lang="ru-RU" b="1" dirty="0">
                <a:solidFill>
                  <a:schemeClr val="bg2"/>
                </a:solidFill>
                <a:latin typeface="Georgia" panose="02040502050405020303" pitchFamily="18" charset="0"/>
              </a:rPr>
              <a:t> бібліотек: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/>
          <a:lstStyle/>
          <a:p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2022 р. - 190 044 </a:t>
            </a:r>
            <a:endParaRPr lang="ru-RU" dirty="0" smtClean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/>
                </a:solidFill>
                <a:latin typeface="Georgia" panose="02040502050405020303" pitchFamily="18" charset="0"/>
              </a:rPr>
              <a:t>2020 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р. – 476 954 </a:t>
            </a:r>
            <a:endParaRPr lang="ru-RU" dirty="0" smtClean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ru-RU" sz="2800" dirty="0" err="1" smtClean="0">
                <a:solidFill>
                  <a:schemeClr val="bg2"/>
                </a:solidFill>
                <a:latin typeface="Georgia" panose="02040502050405020303" pitchFamily="18" charset="0"/>
              </a:rPr>
              <a:t>Зменшення</a:t>
            </a:r>
            <a:r>
              <a:rPr lang="ru-RU" sz="2800" dirty="0" smtClean="0">
                <a:solidFill>
                  <a:schemeClr val="bg2"/>
                </a:solidFill>
                <a:latin typeface="Georgia" panose="02040502050405020303" pitchFamily="18" charset="0"/>
              </a:rPr>
              <a:t>  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</a:rPr>
              <a:t>становить 286 910 </a:t>
            </a:r>
            <a:r>
              <a:rPr lang="ru-RU" sz="2800" dirty="0" err="1">
                <a:solidFill>
                  <a:schemeClr val="bg2"/>
                </a:solidFill>
                <a:latin typeface="Georgia" panose="02040502050405020303" pitchFamily="18" charset="0"/>
              </a:rPr>
              <a:t>відвідувань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</a:rPr>
              <a:t>.</a:t>
            </a:r>
            <a:r>
              <a:rPr lang="ru-RU" dirty="0">
                <a:solidFill>
                  <a:srgbClr val="FFC000"/>
                </a:solidFill>
              </a:rPr>
              <a:t>	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3284984"/>
            <a:ext cx="7416823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graphicFrame>
        <p:nvGraphicFramePr>
          <p:cNvPr id="11" name="Схема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494946"/>
              </p:ext>
            </p:extLst>
          </p:nvPr>
        </p:nvGraphicFramePr>
        <p:xfrm>
          <a:off x="1115616" y="2132856"/>
          <a:ext cx="7121590" cy="3395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77155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До Методичного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об’єднання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(МО)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входять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6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бібліотек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провідних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ЗВО </a:t>
            </a:r>
            <a:r>
              <a:rPr lang="ru-RU" sz="24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міста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endParaRPr lang="ru-RU" dirty="0">
              <a:solidFill>
                <a:srgbClr val="FFFF00"/>
              </a:solidFill>
              <a:latin typeface="Georgia" panose="02040502050405020303" pitchFamily="18" charset="0"/>
            </a:endParaRPr>
          </a:p>
          <a:p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Національного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університету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кораблебудування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ім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.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адмірала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Макарова (НУК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ім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. адм. Макарова);</a:t>
            </a:r>
          </a:p>
          <a:p>
            <a:endParaRPr lang="ru-RU" sz="14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Миколаївського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національного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аграрного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університету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(МНАУ);</a:t>
            </a:r>
          </a:p>
          <a:p>
            <a:endParaRPr lang="ru-RU" sz="14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Миколаївського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національного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університету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ім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. В. О.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Сухомлинського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(МНУ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ім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. В. О.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Сухомлинського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);</a:t>
            </a:r>
          </a:p>
          <a:p>
            <a:pPr marL="0" indent="0">
              <a:buNone/>
            </a:pPr>
            <a:endParaRPr lang="ru-RU" sz="14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Чорноморського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національного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університету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імені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П.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Могили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(ЧНУ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ім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. П.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Могили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);</a:t>
            </a:r>
          </a:p>
          <a:p>
            <a:endParaRPr lang="ru-RU" sz="16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Відокремленого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підрозділу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Миколаївської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філії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Київського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національного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університету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культури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і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мистецтв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(ВП «МФ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КНУКіМ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»);</a:t>
            </a:r>
          </a:p>
          <a:p>
            <a:endParaRPr lang="ru-RU" sz="16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Миколаївського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інституту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права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Національного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університету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«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Одеська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юридична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Georgia" panose="02040502050405020303" pitchFamily="18" charset="0"/>
              </a:rPr>
              <a:t>академія</a:t>
            </a:r>
            <a:r>
              <a:rPr lang="ru-RU" dirty="0">
                <a:solidFill>
                  <a:schemeClr val="bg2"/>
                </a:solidFill>
                <a:latin typeface="Georgia" panose="02040502050405020303" pitchFamily="18" charset="0"/>
              </a:rPr>
              <a:t>» (МІП НУ «ОЮА»).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1" y="980728"/>
            <a:ext cx="8066995" cy="2799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57200" y="393305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7560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Книговидача</a:t>
            </a:r>
            <a:r>
              <a:rPr lang="ru-RU" b="1" dirty="0">
                <a:solidFill>
                  <a:schemeClr val="bg2"/>
                </a:solidFill>
                <a:latin typeface="Georgia" panose="02040502050405020303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</a:rPr>
              <a:t>2022 р. - 95 555 прим., </a:t>
            </a:r>
          </a:p>
          <a:p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</a:rPr>
              <a:t>2020 р.  – 761 748  прим. </a:t>
            </a:r>
          </a:p>
          <a:p>
            <a:pPr marL="0" indent="0">
              <a:buNone/>
            </a:pPr>
            <a:r>
              <a:rPr lang="ru-RU" sz="2800" dirty="0" err="1">
                <a:solidFill>
                  <a:schemeClr val="bg2"/>
                </a:solidFill>
                <a:latin typeface="Georgia" panose="02040502050405020303" pitchFamily="18" charset="0"/>
              </a:rPr>
              <a:t>Зменшення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Georgia" panose="02040502050405020303" pitchFamily="18" charset="0"/>
              </a:rPr>
              <a:t>складає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</a:rPr>
              <a:t> 666 193 </a:t>
            </a:r>
            <a:r>
              <a:rPr lang="ru-RU" sz="2800" dirty="0" err="1">
                <a:solidFill>
                  <a:schemeClr val="bg2"/>
                </a:solidFill>
                <a:latin typeface="Georgia" panose="02040502050405020303" pitchFamily="18" charset="0"/>
              </a:rPr>
              <a:t>примірників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461784"/>
            <a:ext cx="6751521" cy="273630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25152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457200" y="177281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2404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Соціокультурна</a:t>
            </a:r>
            <a:r>
              <a:rPr lang="ru-RU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  </a:t>
            </a:r>
            <a:r>
              <a:rPr lang="ru-RU" sz="36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діяльність</a:t>
            </a:r>
            <a:endParaRPr lang="ru-RU" sz="36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844945"/>
              </p:ext>
            </p:extLst>
          </p:nvPr>
        </p:nvGraphicFramePr>
        <p:xfrm>
          <a:off x="251520" y="1617972"/>
          <a:ext cx="8640959" cy="493543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200568">
                  <a:extLst>
                    <a:ext uri="{9D8B030D-6E8A-4147-A177-3AD203B41FA5}">
                      <a16:colId xmlns:a16="http://schemas.microsoft.com/office/drawing/2014/main" val="2339308337"/>
                    </a:ext>
                  </a:extLst>
                </a:gridCol>
                <a:gridCol w="1376588">
                  <a:extLst>
                    <a:ext uri="{9D8B030D-6E8A-4147-A177-3AD203B41FA5}">
                      <a16:colId xmlns:a16="http://schemas.microsoft.com/office/drawing/2014/main" val="404871454"/>
                    </a:ext>
                  </a:extLst>
                </a:gridCol>
                <a:gridCol w="1376588">
                  <a:extLst>
                    <a:ext uri="{9D8B030D-6E8A-4147-A177-3AD203B41FA5}">
                      <a16:colId xmlns:a16="http://schemas.microsoft.com/office/drawing/2014/main" val="3977322351"/>
                    </a:ext>
                  </a:extLst>
                </a:gridCol>
                <a:gridCol w="1376588">
                  <a:extLst>
                    <a:ext uri="{9D8B030D-6E8A-4147-A177-3AD203B41FA5}">
                      <a16:colId xmlns:a16="http://schemas.microsoft.com/office/drawing/2014/main" val="1389879895"/>
                    </a:ext>
                  </a:extLst>
                </a:gridCol>
                <a:gridCol w="1310627">
                  <a:extLst>
                    <a:ext uri="{9D8B030D-6E8A-4147-A177-3AD203B41FA5}">
                      <a16:colId xmlns:a16="http://schemas.microsoft.com/office/drawing/2014/main" val="294233838"/>
                    </a:ext>
                  </a:extLst>
                </a:gridCol>
              </a:tblGrid>
              <a:tr h="42803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Назва бібліотек ЗВО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Кількість масових заходів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820647"/>
                  </a:ext>
                </a:extLst>
              </a:tr>
              <a:tr h="3152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2021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r>
                        <a:rPr lang="uk-UA" sz="1600">
                          <a:effectLst/>
                        </a:rPr>
                        <a:t>22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+/-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4946093"/>
                  </a:ext>
                </a:extLst>
              </a:tr>
              <a:tr h="5819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Наукова бібліотека НУК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ім. </a:t>
                      </a:r>
                      <a:r>
                        <a:rPr lang="uk-UA" sz="1600" dirty="0" err="1">
                          <a:effectLst/>
                        </a:rPr>
                        <a:t>адм</a:t>
                      </a:r>
                      <a:r>
                        <a:rPr lang="uk-UA" sz="1600" dirty="0">
                          <a:effectLst/>
                        </a:rPr>
                        <a:t>. Макарова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399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411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142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1610" algn="l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-257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5183563"/>
                  </a:ext>
                </a:extLst>
              </a:tr>
              <a:tr h="2990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НБ НУК з філіями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417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435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148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-289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0975148"/>
                  </a:ext>
                </a:extLst>
              </a:tr>
              <a:tr h="6021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Наукова бібліотека МНУ </a:t>
                      </a:r>
                      <a:endParaRPr lang="ru-RU" sz="16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ім. В. О. Сухомлинського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158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- 155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3252653"/>
                  </a:ext>
                </a:extLst>
              </a:tr>
              <a:tr h="41123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Бібліотека МНАУ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126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129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-123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1726995"/>
                  </a:ext>
                </a:extLst>
              </a:tr>
              <a:tr h="5173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Бібліотека ВП МФ КНУКіМ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7175" algn="l"/>
                          <a:tab pos="388620" algn="ctr"/>
                        </a:tabLst>
                      </a:pPr>
                      <a:r>
                        <a:rPr lang="uk-UA" sz="1600">
                          <a:effectLst/>
                        </a:rPr>
                        <a:t>51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7175" algn="l"/>
                          <a:tab pos="388620" algn="ctr"/>
                        </a:tabLst>
                      </a:pPr>
                      <a:r>
                        <a:rPr lang="uk-UA" sz="1600">
                          <a:effectLst/>
                        </a:rPr>
                        <a:t>51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7175" algn="l"/>
                          <a:tab pos="388620" algn="ctr"/>
                        </a:tabLst>
                      </a:pPr>
                      <a:r>
                        <a:rPr lang="uk-UA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7175" algn="l"/>
                          <a:tab pos="388620" algn="ctr"/>
                        </a:tabLst>
                      </a:pPr>
                      <a:r>
                        <a:rPr lang="uk-UA" sz="1600">
                          <a:effectLst/>
                        </a:rPr>
                        <a:t>-51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8715860"/>
                  </a:ext>
                </a:extLst>
              </a:tr>
              <a:tr h="5819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Бібліотека ЧНУ ім. Петра Могили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75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76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-74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4188524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Бібліотека МІП НУ «ОЮА»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62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65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-65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9350420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Всього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889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777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155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- 734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763351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853476"/>
            <a:ext cx="511069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7175" algn="l"/>
                <a:tab pos="388938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  <a:tab pos="388938" algn="ctr"/>
              </a:tabLst>
            </a:pPr>
            <a:endParaRPr kumimoji="0" lang="uk-UA" alt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  <a:tab pos="388938" algn="ctr"/>
              </a:tabLst>
            </a:pPr>
            <a:r>
              <a:rPr kumimoji="0" lang="uk-UA" altLang="ru-RU" sz="20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Показники соціокультурної роботи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  <a:tab pos="388938" algn="ctr"/>
              </a:tabLst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457200" y="15567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b="1" dirty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  <a:p>
            <a:pPr algn="just"/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6966" y="282303"/>
            <a:ext cx="8229600" cy="75756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Наукова діяльність</a:t>
            </a:r>
            <a:endParaRPr lang="ru-RU" sz="36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792314"/>
              </p:ext>
            </p:extLst>
          </p:nvPr>
        </p:nvGraphicFramePr>
        <p:xfrm>
          <a:off x="251518" y="1268762"/>
          <a:ext cx="8568956" cy="532859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98818">
                  <a:extLst>
                    <a:ext uri="{9D8B030D-6E8A-4147-A177-3AD203B41FA5}">
                      <a16:colId xmlns:a16="http://schemas.microsoft.com/office/drawing/2014/main" val="122160015"/>
                    </a:ext>
                  </a:extLst>
                </a:gridCol>
                <a:gridCol w="622478">
                  <a:extLst>
                    <a:ext uri="{9D8B030D-6E8A-4147-A177-3AD203B41FA5}">
                      <a16:colId xmlns:a16="http://schemas.microsoft.com/office/drawing/2014/main" val="2137882223"/>
                    </a:ext>
                  </a:extLst>
                </a:gridCol>
                <a:gridCol w="623210">
                  <a:extLst>
                    <a:ext uri="{9D8B030D-6E8A-4147-A177-3AD203B41FA5}">
                      <a16:colId xmlns:a16="http://schemas.microsoft.com/office/drawing/2014/main" val="2788802103"/>
                    </a:ext>
                  </a:extLst>
                </a:gridCol>
                <a:gridCol w="623210">
                  <a:extLst>
                    <a:ext uri="{9D8B030D-6E8A-4147-A177-3AD203B41FA5}">
                      <a16:colId xmlns:a16="http://schemas.microsoft.com/office/drawing/2014/main" val="1733720905"/>
                    </a:ext>
                  </a:extLst>
                </a:gridCol>
                <a:gridCol w="622478">
                  <a:extLst>
                    <a:ext uri="{9D8B030D-6E8A-4147-A177-3AD203B41FA5}">
                      <a16:colId xmlns:a16="http://schemas.microsoft.com/office/drawing/2014/main" val="2088808678"/>
                    </a:ext>
                  </a:extLst>
                </a:gridCol>
                <a:gridCol w="622478">
                  <a:extLst>
                    <a:ext uri="{9D8B030D-6E8A-4147-A177-3AD203B41FA5}">
                      <a16:colId xmlns:a16="http://schemas.microsoft.com/office/drawing/2014/main" val="4125275513"/>
                    </a:ext>
                  </a:extLst>
                </a:gridCol>
                <a:gridCol w="622478">
                  <a:extLst>
                    <a:ext uri="{9D8B030D-6E8A-4147-A177-3AD203B41FA5}">
                      <a16:colId xmlns:a16="http://schemas.microsoft.com/office/drawing/2014/main" val="2301746651"/>
                    </a:ext>
                  </a:extLst>
                </a:gridCol>
                <a:gridCol w="623210">
                  <a:extLst>
                    <a:ext uri="{9D8B030D-6E8A-4147-A177-3AD203B41FA5}">
                      <a16:colId xmlns:a16="http://schemas.microsoft.com/office/drawing/2014/main" val="2999055944"/>
                    </a:ext>
                  </a:extLst>
                </a:gridCol>
                <a:gridCol w="623210">
                  <a:extLst>
                    <a:ext uri="{9D8B030D-6E8A-4147-A177-3AD203B41FA5}">
                      <a16:colId xmlns:a16="http://schemas.microsoft.com/office/drawing/2014/main" val="589936329"/>
                    </a:ext>
                  </a:extLst>
                </a:gridCol>
                <a:gridCol w="622478">
                  <a:extLst>
                    <a:ext uri="{9D8B030D-6E8A-4147-A177-3AD203B41FA5}">
                      <a16:colId xmlns:a16="http://schemas.microsoft.com/office/drawing/2014/main" val="698424905"/>
                    </a:ext>
                  </a:extLst>
                </a:gridCol>
                <a:gridCol w="623210">
                  <a:extLst>
                    <a:ext uri="{9D8B030D-6E8A-4147-A177-3AD203B41FA5}">
                      <a16:colId xmlns:a16="http://schemas.microsoft.com/office/drawing/2014/main" val="1253576690"/>
                    </a:ext>
                  </a:extLst>
                </a:gridCol>
                <a:gridCol w="623210">
                  <a:extLst>
                    <a:ext uri="{9D8B030D-6E8A-4147-A177-3AD203B41FA5}">
                      <a16:colId xmlns:a16="http://schemas.microsoft.com/office/drawing/2014/main" val="2228886079"/>
                    </a:ext>
                  </a:extLst>
                </a:gridCol>
                <a:gridCol w="518488">
                  <a:extLst>
                    <a:ext uri="{9D8B030D-6E8A-4147-A177-3AD203B41FA5}">
                      <a16:colId xmlns:a16="http://schemas.microsoft.com/office/drawing/2014/main" val="1341440630"/>
                    </a:ext>
                  </a:extLst>
                </a:gridCol>
              </a:tblGrid>
              <a:tr h="583380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Назва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бібліотек ЗВО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Проведено конференцій, семінарів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Виступи на конференціях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Публікації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86887"/>
                  </a:ext>
                </a:extLst>
              </a:tr>
              <a:tr h="3703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+ / 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+ / 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+ / 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6215024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Наукова бібліотека НУК </a:t>
                      </a:r>
                      <a:r>
                        <a:rPr lang="uk-UA" sz="1200" dirty="0" err="1">
                          <a:effectLst/>
                        </a:rPr>
                        <a:t>ім.адм.Макарова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10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+ 6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8376233"/>
                  </a:ext>
                </a:extLst>
              </a:tr>
              <a:tr h="62533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Бібліотека МНУ ім. </a:t>
                      </a:r>
                      <a:r>
                        <a:rPr lang="uk-UA" sz="1200" dirty="0" err="1">
                          <a:effectLst/>
                        </a:rPr>
                        <a:t>В.О.Сухо</a:t>
                      </a:r>
                      <a:r>
                        <a:rPr lang="uk-UA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</a:rPr>
                        <a:t>млинського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4271420"/>
                  </a:ext>
                </a:extLst>
              </a:tr>
              <a:tr h="63336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Бібліотека МНАУ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8097539"/>
                  </a:ext>
                </a:extLst>
              </a:tr>
              <a:tr h="58174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Бібліотека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ВП МФ </a:t>
                      </a:r>
                      <a:r>
                        <a:rPr lang="uk-UA" sz="1200" dirty="0" err="1">
                          <a:effectLst/>
                        </a:rPr>
                        <a:t>КНУКіМ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3135524"/>
                  </a:ext>
                </a:extLst>
              </a:tr>
              <a:tr h="62533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Бібліотека ЧНУ ім.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П. Могили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4579639"/>
                  </a:ext>
                </a:extLst>
              </a:tr>
              <a:tr h="41950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Бібліотека МІП НУ «ОЮА»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18933708"/>
                  </a:ext>
                </a:extLst>
              </a:tr>
              <a:tr h="62598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Всього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-14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33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+ 6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0495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62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Публікації співробітників </a:t>
            </a:r>
            <a:br>
              <a:rPr lang="uk-UA" sz="3600" b="1" dirty="0">
                <a:solidFill>
                  <a:schemeClr val="bg2"/>
                </a:solidFill>
                <a:latin typeface="Georgia" panose="02040502050405020303" pitchFamily="18" charset="0"/>
              </a:rPr>
            </a:br>
            <a:r>
              <a:rPr lang="uk-UA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НБ НУК ім. </a:t>
            </a:r>
            <a:r>
              <a:rPr lang="uk-UA" sz="36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адм</a:t>
            </a:r>
            <a:r>
              <a:rPr lang="uk-UA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. Макарова</a:t>
            </a:r>
            <a:endParaRPr lang="ru-RU" sz="36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900" dirty="0" err="1">
                <a:solidFill>
                  <a:schemeClr val="bg2"/>
                </a:solidFill>
              </a:rPr>
              <a:t>Університетська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бібліотека</a:t>
            </a:r>
            <a:r>
              <a:rPr lang="ru-RU" sz="1900" dirty="0">
                <a:solidFill>
                  <a:schemeClr val="bg2"/>
                </a:solidFill>
              </a:rPr>
              <a:t>: </a:t>
            </a:r>
            <a:r>
              <a:rPr lang="ru-RU" sz="1900" dirty="0" err="1">
                <a:solidFill>
                  <a:schemeClr val="bg2"/>
                </a:solidFill>
              </a:rPr>
              <a:t>від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традиційної</a:t>
            </a:r>
            <a:r>
              <a:rPr lang="ru-RU" sz="1900" dirty="0">
                <a:solidFill>
                  <a:schemeClr val="bg2"/>
                </a:solidFill>
              </a:rPr>
              <a:t> до </a:t>
            </a:r>
            <a:r>
              <a:rPr lang="ru-RU" sz="1900" dirty="0" err="1">
                <a:solidFill>
                  <a:schemeClr val="bg2"/>
                </a:solidFill>
              </a:rPr>
              <a:t>цифрової</a:t>
            </a:r>
            <a:r>
              <a:rPr lang="ru-RU" sz="1900" dirty="0">
                <a:solidFill>
                  <a:schemeClr val="bg2"/>
                </a:solidFill>
              </a:rPr>
              <a:t>. 100-річчю </a:t>
            </a:r>
            <a:r>
              <a:rPr lang="ru-RU" sz="1900" dirty="0" err="1">
                <a:solidFill>
                  <a:schemeClr val="bg2"/>
                </a:solidFill>
              </a:rPr>
              <a:t>Наукової</a:t>
            </a:r>
            <a:r>
              <a:rPr lang="ru-RU" sz="1900" dirty="0">
                <a:solidFill>
                  <a:schemeClr val="bg2"/>
                </a:solidFill>
              </a:rPr>
              <a:t> бібліотеки </a:t>
            </a:r>
            <a:r>
              <a:rPr lang="ru-RU" sz="1900" dirty="0" err="1">
                <a:solidFill>
                  <a:schemeClr val="bg2"/>
                </a:solidFill>
              </a:rPr>
              <a:t>університету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присвячується</a:t>
            </a:r>
            <a:r>
              <a:rPr lang="ru-RU" sz="1900" dirty="0">
                <a:solidFill>
                  <a:schemeClr val="bg2"/>
                </a:solidFill>
              </a:rPr>
              <a:t> : </a:t>
            </a:r>
            <a:r>
              <a:rPr lang="ru-RU" sz="1900" dirty="0" err="1">
                <a:solidFill>
                  <a:schemeClr val="bg2"/>
                </a:solidFill>
              </a:rPr>
              <a:t>зб</a:t>
            </a:r>
            <a:r>
              <a:rPr lang="ru-RU" sz="1900" dirty="0">
                <a:solidFill>
                  <a:schemeClr val="bg2"/>
                </a:solidFill>
              </a:rPr>
              <a:t>. наук. ст. та </a:t>
            </a:r>
            <a:r>
              <a:rPr lang="ru-RU" sz="1900" dirty="0" err="1">
                <a:solidFill>
                  <a:schemeClr val="bg2"/>
                </a:solidFill>
              </a:rPr>
              <a:t>матеріалів</a:t>
            </a:r>
            <a:r>
              <a:rPr lang="ru-RU" sz="1900" dirty="0">
                <a:solidFill>
                  <a:schemeClr val="bg2"/>
                </a:solidFill>
              </a:rPr>
              <a:t> / за </a:t>
            </a:r>
            <a:r>
              <a:rPr lang="ru-RU" sz="1900" dirty="0" err="1">
                <a:solidFill>
                  <a:schemeClr val="bg2"/>
                </a:solidFill>
              </a:rPr>
              <a:t>заг</a:t>
            </a:r>
            <a:r>
              <a:rPr lang="ru-RU" sz="1900" dirty="0">
                <a:solidFill>
                  <a:schemeClr val="bg2"/>
                </a:solidFill>
              </a:rPr>
              <a:t>. ред. Т. М. </a:t>
            </a:r>
            <a:r>
              <a:rPr lang="ru-RU" sz="1900" dirty="0" err="1">
                <a:solidFill>
                  <a:schemeClr val="bg2"/>
                </a:solidFill>
              </a:rPr>
              <a:t>Костирко</a:t>
            </a:r>
            <a:r>
              <a:rPr lang="ru-RU" sz="1900" dirty="0">
                <a:solidFill>
                  <a:schemeClr val="bg2"/>
                </a:solidFill>
              </a:rPr>
              <a:t>. – </a:t>
            </a:r>
            <a:r>
              <a:rPr lang="ru-RU" sz="1900" dirty="0" err="1">
                <a:solidFill>
                  <a:schemeClr val="bg2"/>
                </a:solidFill>
              </a:rPr>
              <a:t>Миколаїв</a:t>
            </a:r>
            <a:r>
              <a:rPr lang="ru-RU" sz="1900" dirty="0">
                <a:solidFill>
                  <a:schemeClr val="bg2"/>
                </a:solidFill>
              </a:rPr>
              <a:t> : НУК, 2020. – 414 с.</a:t>
            </a:r>
          </a:p>
          <a:p>
            <a:r>
              <a:rPr lang="ru-RU" sz="1900" dirty="0" err="1">
                <a:solidFill>
                  <a:schemeClr val="bg2"/>
                </a:solidFill>
              </a:rPr>
              <a:t>Підготовлено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розділ</a:t>
            </a:r>
            <a:r>
              <a:rPr lang="ru-RU" sz="1900" dirty="0">
                <a:solidFill>
                  <a:schemeClr val="bg2"/>
                </a:solidFill>
              </a:rPr>
              <a:t> «</a:t>
            </a:r>
            <a:r>
              <a:rPr lang="ru-RU" sz="1900" dirty="0" err="1">
                <a:solidFill>
                  <a:schemeClr val="bg2"/>
                </a:solidFill>
              </a:rPr>
              <a:t>Наукова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бібліотека</a:t>
            </a:r>
            <a:r>
              <a:rPr lang="ru-RU" sz="1900" dirty="0">
                <a:solidFill>
                  <a:schemeClr val="bg2"/>
                </a:solidFill>
              </a:rPr>
              <a:t>» для </a:t>
            </a:r>
            <a:r>
              <a:rPr lang="ru-RU" sz="1900" dirty="0" err="1">
                <a:solidFill>
                  <a:schemeClr val="bg2"/>
                </a:solidFill>
              </a:rPr>
              <a:t>ювілейної</a:t>
            </a:r>
            <a:r>
              <a:rPr lang="ru-RU" sz="1900" dirty="0">
                <a:solidFill>
                  <a:schemeClr val="bg2"/>
                </a:solidFill>
              </a:rPr>
              <a:t> книги </a:t>
            </a:r>
            <a:r>
              <a:rPr lang="ru-RU" sz="1900" dirty="0" err="1">
                <a:solidFill>
                  <a:schemeClr val="bg2"/>
                </a:solidFill>
              </a:rPr>
              <a:t>університету</a:t>
            </a:r>
            <a:r>
              <a:rPr lang="ru-RU" sz="1900" dirty="0">
                <a:solidFill>
                  <a:schemeClr val="bg2"/>
                </a:solidFill>
              </a:rPr>
              <a:t>: </a:t>
            </a:r>
            <a:r>
              <a:rPr lang="ru-RU" sz="1900" dirty="0" err="1">
                <a:solidFill>
                  <a:schemeClr val="bg2"/>
                </a:solidFill>
              </a:rPr>
              <a:t>Національний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університет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кораблебудування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імені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адмірала</a:t>
            </a:r>
            <a:r>
              <a:rPr lang="ru-RU" sz="1900" dirty="0">
                <a:solidFill>
                  <a:schemeClr val="bg2"/>
                </a:solidFill>
              </a:rPr>
              <a:t> Макарова. </a:t>
            </a:r>
            <a:r>
              <a:rPr lang="ru-RU" sz="1900" dirty="0" err="1">
                <a:solidFill>
                  <a:schemeClr val="bg2"/>
                </a:solidFill>
              </a:rPr>
              <a:t>Гортаючи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сторінки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історії</a:t>
            </a:r>
            <a:r>
              <a:rPr lang="ru-RU" sz="1900" dirty="0">
                <a:solidFill>
                  <a:schemeClr val="bg2"/>
                </a:solidFill>
              </a:rPr>
              <a:t> / </a:t>
            </a:r>
            <a:r>
              <a:rPr lang="ru-RU" sz="1900" dirty="0" err="1">
                <a:solidFill>
                  <a:schemeClr val="bg2"/>
                </a:solidFill>
              </a:rPr>
              <a:t>під</a:t>
            </a:r>
            <a:r>
              <a:rPr lang="ru-RU" sz="1900" dirty="0">
                <a:solidFill>
                  <a:schemeClr val="bg2"/>
                </a:solidFill>
              </a:rPr>
              <a:t> ред. Є. І. </a:t>
            </a:r>
            <a:r>
              <a:rPr lang="ru-RU" sz="1900" dirty="0" err="1">
                <a:solidFill>
                  <a:schemeClr val="bg2"/>
                </a:solidFill>
              </a:rPr>
              <a:t>Трушлякова</a:t>
            </a:r>
            <a:r>
              <a:rPr lang="ru-RU" sz="1900" dirty="0">
                <a:solidFill>
                  <a:schemeClr val="bg2"/>
                </a:solidFill>
              </a:rPr>
              <a:t>. – </a:t>
            </a:r>
            <a:r>
              <a:rPr lang="ru-RU" sz="1900" dirty="0" err="1">
                <a:solidFill>
                  <a:schemeClr val="bg2"/>
                </a:solidFill>
              </a:rPr>
              <a:t>Миколаїв</a:t>
            </a:r>
            <a:r>
              <a:rPr lang="ru-RU" sz="1900" dirty="0">
                <a:solidFill>
                  <a:schemeClr val="bg2"/>
                </a:solidFill>
              </a:rPr>
              <a:t> : Вид-во НУК, 2020. – 392 с.</a:t>
            </a:r>
          </a:p>
          <a:p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Академічне</a:t>
            </a:r>
            <a:r>
              <a:rPr lang="ru-RU" sz="1900" dirty="0">
                <a:solidFill>
                  <a:schemeClr val="bg2"/>
                </a:solidFill>
              </a:rPr>
              <a:t> письмо : </a:t>
            </a:r>
            <a:r>
              <a:rPr lang="ru-RU" sz="1900" dirty="0" err="1">
                <a:solidFill>
                  <a:schemeClr val="bg2"/>
                </a:solidFill>
              </a:rPr>
              <a:t>навч</a:t>
            </a:r>
            <a:r>
              <a:rPr lang="ru-RU" sz="1900" dirty="0">
                <a:solidFill>
                  <a:schemeClr val="bg2"/>
                </a:solidFill>
              </a:rPr>
              <a:t>. </a:t>
            </a:r>
            <a:r>
              <a:rPr lang="ru-RU" sz="1900" dirty="0" err="1">
                <a:solidFill>
                  <a:schemeClr val="bg2"/>
                </a:solidFill>
              </a:rPr>
              <a:t>посібник</a:t>
            </a:r>
            <a:r>
              <a:rPr lang="ru-RU" sz="1900" dirty="0">
                <a:solidFill>
                  <a:schemeClr val="bg2"/>
                </a:solidFill>
              </a:rPr>
              <a:t> / уклад. : Т. М. </a:t>
            </a:r>
            <a:r>
              <a:rPr lang="ru-RU" sz="1900" dirty="0" err="1">
                <a:solidFill>
                  <a:schemeClr val="bg2"/>
                </a:solidFill>
              </a:rPr>
              <a:t>Костирко</a:t>
            </a:r>
            <a:r>
              <a:rPr lang="ru-RU" sz="1900" dirty="0">
                <a:solidFill>
                  <a:schemeClr val="bg2"/>
                </a:solidFill>
              </a:rPr>
              <a:t>, С. В. </a:t>
            </a:r>
            <a:r>
              <a:rPr lang="ru-RU" sz="1900" dirty="0" err="1">
                <a:solidFill>
                  <a:schemeClr val="bg2"/>
                </a:solidFill>
              </a:rPr>
              <a:t>Ларенкова</a:t>
            </a:r>
            <a:r>
              <a:rPr lang="ru-RU" sz="1900" dirty="0">
                <a:solidFill>
                  <a:schemeClr val="bg2"/>
                </a:solidFill>
              </a:rPr>
              <a:t>,  І. В. Бондар,  М. С. </a:t>
            </a:r>
            <a:r>
              <a:rPr lang="ru-RU" sz="1900" dirty="0" err="1">
                <a:solidFill>
                  <a:schemeClr val="bg2"/>
                </a:solidFill>
              </a:rPr>
              <a:t>Жигалкіна</a:t>
            </a:r>
            <a:r>
              <a:rPr lang="ru-RU" sz="1900" dirty="0">
                <a:solidFill>
                  <a:schemeClr val="bg2"/>
                </a:solidFill>
              </a:rPr>
              <a:t>. – </a:t>
            </a:r>
            <a:r>
              <a:rPr lang="ru-RU" sz="1900" dirty="0" err="1">
                <a:solidFill>
                  <a:schemeClr val="bg2"/>
                </a:solidFill>
              </a:rPr>
              <a:t>Миколаїв</a:t>
            </a:r>
            <a:r>
              <a:rPr lang="ru-RU" sz="1900" dirty="0">
                <a:solidFill>
                  <a:schemeClr val="bg2"/>
                </a:solidFill>
              </a:rPr>
              <a:t> : НУК, 2022. – 116 с. – Режим доступу : </a:t>
            </a:r>
            <a:r>
              <a:rPr lang="en-US" sz="1900" dirty="0">
                <a:solidFill>
                  <a:schemeClr val="bg2"/>
                </a:solidFill>
              </a:rPr>
              <a:t>URI: http://eir.nuos.edu.ua/xmlui/handle/123456789/6413. </a:t>
            </a:r>
          </a:p>
          <a:p>
            <a:r>
              <a:rPr lang="ru-RU" sz="1900" dirty="0" err="1">
                <a:solidFill>
                  <a:schemeClr val="bg2"/>
                </a:solidFill>
              </a:rPr>
              <a:t>Підготовлено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розділ</a:t>
            </a:r>
            <a:r>
              <a:rPr lang="ru-RU" sz="1900" dirty="0">
                <a:solidFill>
                  <a:schemeClr val="bg2"/>
                </a:solidFill>
              </a:rPr>
              <a:t> у </a:t>
            </a:r>
            <a:r>
              <a:rPr lang="ru-RU" sz="1900" dirty="0" err="1">
                <a:solidFill>
                  <a:schemeClr val="bg2"/>
                </a:solidFill>
              </a:rPr>
              <a:t>монографію</a:t>
            </a:r>
            <a:r>
              <a:rPr lang="ru-RU" sz="1900" dirty="0">
                <a:solidFill>
                  <a:schemeClr val="bg2"/>
                </a:solidFill>
              </a:rPr>
              <a:t>: </a:t>
            </a:r>
            <a:r>
              <a:rPr lang="en-US" sz="1900" dirty="0" err="1">
                <a:solidFill>
                  <a:schemeClr val="bg2"/>
                </a:solidFill>
              </a:rPr>
              <a:t>Kostyrko</a:t>
            </a:r>
            <a:r>
              <a:rPr lang="en-US" sz="1900" dirty="0">
                <a:solidFill>
                  <a:schemeClr val="bg2"/>
                </a:solidFill>
              </a:rPr>
              <a:t>, T. N. Forming of Personality </a:t>
            </a:r>
            <a:r>
              <a:rPr lang="en-US" sz="1900" dirty="0" err="1">
                <a:solidFill>
                  <a:schemeClr val="bg2"/>
                </a:solidFill>
              </a:rPr>
              <a:t>Mediacompetence</a:t>
            </a:r>
            <a:r>
              <a:rPr lang="en-US" sz="1900" dirty="0">
                <a:solidFill>
                  <a:schemeClr val="bg2"/>
                </a:solidFill>
              </a:rPr>
              <a:t> in the Conditions of Digital Technologies Development / T. N. </a:t>
            </a:r>
            <a:r>
              <a:rPr lang="en-US" sz="1900" dirty="0" err="1">
                <a:solidFill>
                  <a:schemeClr val="bg2"/>
                </a:solidFill>
              </a:rPr>
              <a:t>Kostyrko</a:t>
            </a:r>
            <a:r>
              <a:rPr lang="en-US" sz="1900" dirty="0">
                <a:solidFill>
                  <a:schemeClr val="bg2"/>
                </a:solidFill>
              </a:rPr>
              <a:t> // Text in Media Cultural Space : collective monograph / O. S. </a:t>
            </a:r>
            <a:r>
              <a:rPr lang="en-US" sz="1900" dirty="0" err="1">
                <a:solidFill>
                  <a:schemeClr val="bg2"/>
                </a:solidFill>
              </a:rPr>
              <a:t>Filatova</a:t>
            </a:r>
            <a:r>
              <a:rPr lang="en-US" sz="1900" dirty="0">
                <a:solidFill>
                  <a:schemeClr val="bg2"/>
                </a:solidFill>
              </a:rPr>
              <a:t>, S. V. </a:t>
            </a:r>
            <a:r>
              <a:rPr lang="en-US" sz="1900" dirty="0" err="1">
                <a:solidFill>
                  <a:schemeClr val="bg2"/>
                </a:solidFill>
              </a:rPr>
              <a:t>Huzenko</a:t>
            </a:r>
            <a:r>
              <a:rPr lang="en-US" sz="1900" dirty="0">
                <a:solidFill>
                  <a:schemeClr val="bg2"/>
                </a:solidFill>
              </a:rPr>
              <a:t>, N. M. </a:t>
            </a:r>
            <a:r>
              <a:rPr lang="en-US" sz="1900" dirty="0" err="1">
                <a:solidFill>
                  <a:schemeClr val="bg2"/>
                </a:solidFill>
              </a:rPr>
              <a:t>Filippova</a:t>
            </a:r>
            <a:r>
              <a:rPr lang="en-US" sz="1900" dirty="0">
                <a:solidFill>
                  <a:schemeClr val="bg2"/>
                </a:solidFill>
              </a:rPr>
              <a:t>, T. N. </a:t>
            </a:r>
            <a:r>
              <a:rPr lang="en-US" sz="1900" dirty="0" err="1">
                <a:solidFill>
                  <a:schemeClr val="bg2"/>
                </a:solidFill>
              </a:rPr>
              <a:t>Kostyrko</a:t>
            </a:r>
            <a:r>
              <a:rPr lang="en-US" sz="1900" dirty="0">
                <a:solidFill>
                  <a:schemeClr val="bg2"/>
                </a:solidFill>
              </a:rPr>
              <a:t>, etc. – Riga : </a:t>
            </a:r>
            <a:r>
              <a:rPr lang="en-US" sz="1900" dirty="0" err="1">
                <a:solidFill>
                  <a:schemeClr val="bg2"/>
                </a:solidFill>
              </a:rPr>
              <a:t>Baltija</a:t>
            </a:r>
            <a:r>
              <a:rPr lang="en-US" sz="1900" dirty="0">
                <a:solidFill>
                  <a:schemeClr val="bg2"/>
                </a:solidFill>
              </a:rPr>
              <a:t> Publishing, 2020. – P. 38–55.</a:t>
            </a:r>
          </a:p>
          <a:p>
            <a:r>
              <a:rPr lang="ru-RU" sz="1900" dirty="0">
                <a:solidFill>
                  <a:schemeClr val="bg2"/>
                </a:solidFill>
              </a:rPr>
              <a:t>Створено </a:t>
            </a:r>
            <a:r>
              <a:rPr lang="ru-RU" sz="1900" dirty="0" err="1">
                <a:solidFill>
                  <a:schemeClr val="bg2"/>
                </a:solidFill>
              </a:rPr>
              <a:t>документальний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фільм</a:t>
            </a:r>
            <a:r>
              <a:rPr lang="ru-RU" sz="1900" dirty="0">
                <a:solidFill>
                  <a:schemeClr val="bg2"/>
                </a:solidFill>
              </a:rPr>
              <a:t> «</a:t>
            </a:r>
            <a:r>
              <a:rPr lang="ru-RU" sz="1900" dirty="0" err="1">
                <a:solidFill>
                  <a:schemeClr val="bg2"/>
                </a:solidFill>
              </a:rPr>
              <a:t>Університетська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бібліотека</a:t>
            </a:r>
            <a:r>
              <a:rPr lang="ru-RU" sz="1900" dirty="0">
                <a:solidFill>
                  <a:schemeClr val="bg2"/>
                </a:solidFill>
              </a:rPr>
              <a:t>: </a:t>
            </a:r>
            <a:r>
              <a:rPr lang="ru-RU" sz="1900" dirty="0" err="1">
                <a:solidFill>
                  <a:schemeClr val="bg2"/>
                </a:solidFill>
              </a:rPr>
              <a:t>безмежний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світ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знань</a:t>
            </a:r>
            <a:r>
              <a:rPr lang="ru-RU" sz="1900" dirty="0">
                <a:solidFill>
                  <a:schemeClr val="bg2"/>
                </a:solidFill>
              </a:rPr>
              <a:t>» (</a:t>
            </a:r>
            <a:r>
              <a:rPr lang="ru-RU" sz="1900" dirty="0" err="1">
                <a:solidFill>
                  <a:schemeClr val="bg2"/>
                </a:solidFill>
              </a:rPr>
              <a:t>режисер</a:t>
            </a:r>
            <a:r>
              <a:rPr lang="ru-RU" sz="1900" dirty="0">
                <a:solidFill>
                  <a:schemeClr val="bg2"/>
                </a:solidFill>
              </a:rPr>
              <a:t> Вадим </a:t>
            </a:r>
            <a:r>
              <a:rPr lang="ru-RU" sz="1900" dirty="0" err="1">
                <a:solidFill>
                  <a:schemeClr val="bg2"/>
                </a:solidFill>
              </a:rPr>
              <a:t>Кірчев</a:t>
            </a:r>
            <a:r>
              <a:rPr lang="ru-RU" sz="1900" dirty="0">
                <a:solidFill>
                  <a:schemeClr val="bg2"/>
                </a:solidFill>
              </a:rPr>
              <a:t>), </a:t>
            </a:r>
            <a:r>
              <a:rPr lang="ru-RU" sz="1900" dirty="0" err="1">
                <a:solidFill>
                  <a:schemeClr val="bg2"/>
                </a:solidFill>
              </a:rPr>
              <a:t>який</a:t>
            </a:r>
            <a:r>
              <a:rPr lang="ru-RU" sz="1900" dirty="0">
                <a:solidFill>
                  <a:schemeClr val="bg2"/>
                </a:solidFill>
              </a:rPr>
              <a:t> </a:t>
            </a:r>
            <a:r>
              <a:rPr lang="ru-RU" sz="1900" dirty="0" err="1">
                <a:solidFill>
                  <a:schemeClr val="bg2"/>
                </a:solidFill>
              </a:rPr>
              <a:t>розміщено</a:t>
            </a:r>
            <a:r>
              <a:rPr lang="ru-RU" sz="1900" dirty="0">
                <a:solidFill>
                  <a:schemeClr val="bg2"/>
                </a:solidFill>
              </a:rPr>
              <a:t> на </a:t>
            </a:r>
            <a:r>
              <a:rPr lang="en-US" sz="1900" dirty="0">
                <a:solidFill>
                  <a:schemeClr val="bg2"/>
                </a:solidFill>
              </a:rPr>
              <a:t>You tube-</a:t>
            </a:r>
            <a:r>
              <a:rPr lang="ru-RU" sz="1900" dirty="0" err="1">
                <a:solidFill>
                  <a:schemeClr val="bg2"/>
                </a:solidFill>
              </a:rPr>
              <a:t>каналі</a:t>
            </a:r>
            <a:r>
              <a:rPr lang="ru-RU" sz="1900" dirty="0">
                <a:solidFill>
                  <a:schemeClr val="bg2"/>
                </a:solidFill>
              </a:rPr>
              <a:t> бібліотеки та на </a:t>
            </a:r>
            <a:r>
              <a:rPr lang="ru-RU" sz="1900" dirty="0" err="1">
                <a:solidFill>
                  <a:schemeClr val="bg2"/>
                </a:solidFill>
              </a:rPr>
              <a:t>сторінці</a:t>
            </a:r>
            <a:r>
              <a:rPr lang="ru-RU" sz="1900" dirty="0">
                <a:solidFill>
                  <a:schemeClr val="bg2"/>
                </a:solidFill>
              </a:rPr>
              <a:t> у </a:t>
            </a:r>
            <a:r>
              <a:rPr lang="ru-RU" sz="1900" dirty="0" err="1">
                <a:solidFill>
                  <a:schemeClr val="bg2"/>
                </a:solidFill>
              </a:rPr>
              <a:t>Фейсбук</a:t>
            </a:r>
            <a:r>
              <a:rPr lang="ru-RU" sz="1900" dirty="0">
                <a:solidFill>
                  <a:schemeClr val="bg2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37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Публікації в БД </a:t>
            </a:r>
            <a:r>
              <a:rPr lang="en-US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SCOPUS</a:t>
            </a:r>
            <a:endParaRPr lang="ru-RU" sz="36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51722"/>
          </a:xfrm>
        </p:spPr>
        <p:txBody>
          <a:bodyPr>
            <a:normAutofit fontScale="62500" lnSpcReduction="20000"/>
          </a:bodyPr>
          <a:lstStyle/>
          <a:p>
            <a:r>
              <a:rPr lang="uk-UA" sz="2800" dirty="0">
                <a:solidFill>
                  <a:schemeClr val="bg2"/>
                </a:solidFill>
              </a:rPr>
              <a:t>       </a:t>
            </a:r>
            <a:r>
              <a:rPr lang="en-US" sz="2800" dirty="0" err="1">
                <a:solidFill>
                  <a:schemeClr val="bg2"/>
                </a:solidFill>
              </a:rPr>
              <a:t>Kostyrko</a:t>
            </a:r>
            <a:r>
              <a:rPr lang="en-US" sz="2800" dirty="0">
                <a:solidFill>
                  <a:schemeClr val="bg2"/>
                </a:solidFill>
              </a:rPr>
              <a:t>, T. M. Bibliometric analysis of the development of the direction dredging in world practice / T. M. </a:t>
            </a:r>
            <a:r>
              <a:rPr lang="en-US" sz="2800" dirty="0" err="1">
                <a:solidFill>
                  <a:schemeClr val="bg2"/>
                </a:solidFill>
              </a:rPr>
              <a:t>Kostyrko</a:t>
            </a:r>
            <a:r>
              <a:rPr lang="en-US" sz="2800" dirty="0">
                <a:solidFill>
                  <a:schemeClr val="bg2"/>
                </a:solidFill>
              </a:rPr>
              <a:t>, T. D. </a:t>
            </a:r>
            <a:r>
              <a:rPr lang="en-US" sz="2800" dirty="0" err="1">
                <a:solidFill>
                  <a:schemeClr val="bg2"/>
                </a:solidFill>
              </a:rPr>
              <a:t>Korolyova</a:t>
            </a:r>
            <a:r>
              <a:rPr lang="en-US" sz="2800" dirty="0">
                <a:solidFill>
                  <a:schemeClr val="bg2"/>
                </a:solidFill>
              </a:rPr>
              <a:t> // Conf. Proceedings "University Library at a New Stage of Social Communications Development". – </a:t>
            </a:r>
            <a:r>
              <a:rPr lang="en-US" sz="2800" dirty="0" err="1">
                <a:solidFill>
                  <a:schemeClr val="bg2"/>
                </a:solidFill>
              </a:rPr>
              <a:t>Дніпро</a:t>
            </a:r>
            <a:r>
              <a:rPr lang="en-US" sz="2800" dirty="0">
                <a:solidFill>
                  <a:schemeClr val="bg2"/>
                </a:solidFill>
              </a:rPr>
              <a:t>, 2019. – </a:t>
            </a:r>
            <a:r>
              <a:rPr lang="en-US" sz="2800" dirty="0" err="1">
                <a:solidFill>
                  <a:schemeClr val="bg2"/>
                </a:solidFill>
              </a:rPr>
              <a:t>Вип</a:t>
            </a:r>
            <a:r>
              <a:rPr lang="en-US" sz="2800" dirty="0">
                <a:solidFill>
                  <a:schemeClr val="bg2"/>
                </a:solidFill>
              </a:rPr>
              <a:t>. 4. – С. 22–28. – DOI: http://unilibnsd.diit.edu.ua/article/view/186781/187373</a:t>
            </a:r>
          </a:p>
          <a:p>
            <a:r>
              <a:rPr lang="en-US" sz="2800" dirty="0">
                <a:solidFill>
                  <a:schemeClr val="bg2"/>
                </a:solidFill>
              </a:rPr>
              <a:t>•	</a:t>
            </a:r>
            <a:r>
              <a:rPr lang="en-US" sz="2800" dirty="0" err="1">
                <a:solidFill>
                  <a:schemeClr val="bg2"/>
                </a:solidFill>
              </a:rPr>
              <a:t>Kostyrko</a:t>
            </a:r>
            <a:r>
              <a:rPr lang="en-US" sz="2800" dirty="0">
                <a:solidFill>
                  <a:schemeClr val="bg2"/>
                </a:solidFill>
              </a:rPr>
              <a:t>, T. M. Analytical review of admiral </a:t>
            </a:r>
            <a:r>
              <a:rPr lang="en-US" sz="2800" dirty="0" err="1">
                <a:solidFill>
                  <a:schemeClr val="bg2"/>
                </a:solidFill>
              </a:rPr>
              <a:t>makarov</a:t>
            </a:r>
            <a:r>
              <a:rPr lang="en-US" sz="2800" dirty="0">
                <a:solidFill>
                  <a:schemeClr val="bg2"/>
                </a:solidFill>
              </a:rPr>
              <a:t> </a:t>
            </a:r>
            <a:r>
              <a:rPr lang="en-US" sz="2800" dirty="0" err="1">
                <a:solidFill>
                  <a:schemeClr val="bg2"/>
                </a:solidFill>
              </a:rPr>
              <a:t>nus’s</a:t>
            </a:r>
            <a:r>
              <a:rPr lang="en-US" sz="2800" dirty="0">
                <a:solidFill>
                  <a:schemeClr val="bg2"/>
                </a:solidFill>
              </a:rPr>
              <a:t> publication activity in international </a:t>
            </a:r>
            <a:r>
              <a:rPr lang="en-US" sz="2800" dirty="0" err="1">
                <a:solidFill>
                  <a:schemeClr val="bg2"/>
                </a:solidFill>
              </a:rPr>
              <a:t>scientometric</a:t>
            </a:r>
            <a:r>
              <a:rPr lang="en-US" sz="2800" dirty="0">
                <a:solidFill>
                  <a:schemeClr val="bg2"/>
                </a:solidFill>
              </a:rPr>
              <a:t> platforms / T. M. </a:t>
            </a:r>
            <a:r>
              <a:rPr lang="en-US" sz="2800" dirty="0" err="1">
                <a:solidFill>
                  <a:schemeClr val="bg2"/>
                </a:solidFill>
              </a:rPr>
              <a:t>Kostyrko</a:t>
            </a:r>
            <a:r>
              <a:rPr lang="en-US" sz="2800" dirty="0">
                <a:solidFill>
                  <a:schemeClr val="bg2"/>
                </a:solidFill>
              </a:rPr>
              <a:t>, T. D. </a:t>
            </a:r>
            <a:r>
              <a:rPr lang="en-US" sz="2800" dirty="0" err="1">
                <a:solidFill>
                  <a:schemeClr val="bg2"/>
                </a:solidFill>
              </a:rPr>
              <a:t>Korolyova</a:t>
            </a:r>
            <a:r>
              <a:rPr lang="en-US" sz="2800" dirty="0">
                <a:solidFill>
                  <a:schemeClr val="bg2"/>
                </a:solidFill>
              </a:rPr>
              <a:t> // Conf. Proceedings "University Library at a New Stage of Social Communications Development". – </a:t>
            </a:r>
            <a:r>
              <a:rPr lang="en-US" sz="2800" dirty="0" err="1">
                <a:solidFill>
                  <a:schemeClr val="bg2"/>
                </a:solidFill>
              </a:rPr>
              <a:t>Дніпро</a:t>
            </a:r>
            <a:r>
              <a:rPr lang="en-US" sz="2800" dirty="0">
                <a:solidFill>
                  <a:schemeClr val="bg2"/>
                </a:solidFill>
              </a:rPr>
              <a:t>, 2020. – </a:t>
            </a:r>
            <a:r>
              <a:rPr lang="en-US" sz="2800" dirty="0" err="1">
                <a:solidFill>
                  <a:schemeClr val="bg2"/>
                </a:solidFill>
              </a:rPr>
              <a:t>Вип</a:t>
            </a:r>
            <a:r>
              <a:rPr lang="en-US" sz="2800" dirty="0">
                <a:solidFill>
                  <a:schemeClr val="bg2"/>
                </a:solidFill>
              </a:rPr>
              <a:t>. 5. – С. 68–76. – DOI: http://conflib.diit.edu.ua/Conf_univ_Library2020/paper/view/22188/11385 </a:t>
            </a:r>
          </a:p>
          <a:p>
            <a:r>
              <a:rPr lang="en-US" sz="2800" dirty="0">
                <a:solidFill>
                  <a:schemeClr val="bg2"/>
                </a:solidFill>
              </a:rPr>
              <a:t>•	</a:t>
            </a:r>
            <a:r>
              <a:rPr lang="en-US" sz="2800" dirty="0" err="1">
                <a:solidFill>
                  <a:schemeClr val="bg2"/>
                </a:solidFill>
              </a:rPr>
              <a:t>Kostyrko</a:t>
            </a:r>
            <a:r>
              <a:rPr lang="en-US" sz="2800" dirty="0">
                <a:solidFill>
                  <a:schemeClr val="bg2"/>
                </a:solidFill>
              </a:rPr>
              <a:t>, T. M. Bibliometric analysis of publications of scientists in open access journals as a tool to increase the publishing activity of the university / T. M. </a:t>
            </a:r>
            <a:r>
              <a:rPr lang="en-US" sz="2800" dirty="0" err="1">
                <a:solidFill>
                  <a:schemeClr val="bg2"/>
                </a:solidFill>
              </a:rPr>
              <a:t>Kostyrko</a:t>
            </a:r>
            <a:r>
              <a:rPr lang="en-US" sz="2800" dirty="0">
                <a:solidFill>
                  <a:schemeClr val="bg2"/>
                </a:solidFill>
              </a:rPr>
              <a:t>, T. D. </a:t>
            </a:r>
            <a:r>
              <a:rPr lang="en-US" sz="2800" dirty="0" err="1">
                <a:solidFill>
                  <a:schemeClr val="bg2"/>
                </a:solidFill>
              </a:rPr>
              <a:t>Korolyova</a:t>
            </a:r>
            <a:r>
              <a:rPr lang="en-US" sz="2800" dirty="0">
                <a:solidFill>
                  <a:schemeClr val="bg2"/>
                </a:solidFill>
              </a:rPr>
              <a:t> // Conf. Proceedings "University Library at a New Stage of Social Communications Development". – </a:t>
            </a:r>
            <a:r>
              <a:rPr lang="en-US" sz="2800" dirty="0" err="1">
                <a:solidFill>
                  <a:schemeClr val="bg2"/>
                </a:solidFill>
              </a:rPr>
              <a:t>Дніпро</a:t>
            </a:r>
            <a:r>
              <a:rPr lang="en-US" sz="2800" dirty="0">
                <a:solidFill>
                  <a:schemeClr val="bg2"/>
                </a:solidFill>
              </a:rPr>
              <a:t>, 2021. – </a:t>
            </a:r>
            <a:r>
              <a:rPr lang="en-US" sz="2800" dirty="0" err="1">
                <a:solidFill>
                  <a:schemeClr val="bg2"/>
                </a:solidFill>
              </a:rPr>
              <a:t>Вип</a:t>
            </a:r>
            <a:r>
              <a:rPr lang="en-US" sz="2800" dirty="0">
                <a:solidFill>
                  <a:schemeClr val="bg2"/>
                </a:solidFill>
              </a:rPr>
              <a:t>. 6. – С. 108–117. – DOI: http://unilibnsd.diit.edu.ua/article/view/248521/247397</a:t>
            </a:r>
          </a:p>
          <a:p>
            <a:r>
              <a:rPr lang="en-US" sz="2800" dirty="0">
                <a:solidFill>
                  <a:schemeClr val="bg2"/>
                </a:solidFill>
              </a:rPr>
              <a:t>•	</a:t>
            </a:r>
            <a:r>
              <a:rPr lang="en-US" sz="2800" dirty="0" err="1">
                <a:solidFill>
                  <a:schemeClr val="bg2"/>
                </a:solidFill>
              </a:rPr>
              <a:t>Kostyrko</a:t>
            </a:r>
            <a:r>
              <a:rPr lang="en-US" sz="2800" dirty="0">
                <a:solidFill>
                  <a:schemeClr val="bg2"/>
                </a:solidFill>
              </a:rPr>
              <a:t>, Т. М.  Formation and Use of Open Access Resources in University Libraries during the Pandemic and Martial Law in Ukraine  / T. </a:t>
            </a:r>
            <a:r>
              <a:rPr lang="en-US" sz="2800" dirty="0" err="1">
                <a:solidFill>
                  <a:schemeClr val="bg2"/>
                </a:solidFill>
              </a:rPr>
              <a:t>Kostyrko</a:t>
            </a:r>
            <a:r>
              <a:rPr lang="en-US" sz="2800" dirty="0">
                <a:solidFill>
                  <a:schemeClr val="bg2"/>
                </a:solidFill>
              </a:rPr>
              <a:t>, , H. </a:t>
            </a:r>
            <a:r>
              <a:rPr lang="en-US" sz="2800" dirty="0" err="1">
                <a:solidFill>
                  <a:schemeClr val="bg2"/>
                </a:solidFill>
              </a:rPr>
              <a:t>Shemaieva</a:t>
            </a:r>
            <a:r>
              <a:rPr lang="en-US" sz="2800" dirty="0">
                <a:solidFill>
                  <a:schemeClr val="bg2"/>
                </a:solidFill>
              </a:rPr>
              <a:t> // "University Library at a New Stage of Social Communications Development. Conference Proceedings".¬ – </a:t>
            </a:r>
            <a:r>
              <a:rPr lang="en-US" sz="2800" dirty="0" err="1">
                <a:solidFill>
                  <a:schemeClr val="bg2"/>
                </a:solidFill>
              </a:rPr>
              <a:t>Дніпро</a:t>
            </a:r>
            <a:r>
              <a:rPr lang="en-US" sz="2800" dirty="0">
                <a:solidFill>
                  <a:schemeClr val="bg2"/>
                </a:solidFill>
              </a:rPr>
              <a:t>, 2022. -  </a:t>
            </a:r>
            <a:r>
              <a:rPr lang="en-US" sz="2800" dirty="0" err="1">
                <a:solidFill>
                  <a:schemeClr val="bg2"/>
                </a:solidFill>
              </a:rPr>
              <a:t>Вип</a:t>
            </a:r>
            <a:r>
              <a:rPr lang="en-US" sz="2800" dirty="0">
                <a:solidFill>
                  <a:schemeClr val="bg2"/>
                </a:solidFill>
              </a:rPr>
              <a:t>. 7 http://unilibnsd.diit.edu.ua/</a:t>
            </a:r>
          </a:p>
        </p:txBody>
      </p:sp>
    </p:spTree>
    <p:extLst>
      <p:ext uri="{BB962C8B-B14F-4D97-AF65-F5344CB8AC3E}">
        <p14:creationId xmlns:p14="http://schemas.microsoft.com/office/powerpoint/2010/main" val="4080889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63488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Матеріали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в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друкованих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та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електронних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фахових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та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наукових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виданнях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lvl="1" indent="0">
              <a:buNone/>
            </a:pPr>
            <a:r>
              <a:rPr lang="ru-RU" sz="2500" dirty="0">
                <a:solidFill>
                  <a:srgbClr val="FFC000"/>
                </a:solidFill>
              </a:rPr>
              <a:t>	</a:t>
            </a:r>
            <a:r>
              <a:rPr lang="ru-RU" sz="2500" dirty="0" err="1">
                <a:solidFill>
                  <a:schemeClr val="bg2"/>
                </a:solidFill>
              </a:rPr>
              <a:t>Костирко</a:t>
            </a:r>
            <a:r>
              <a:rPr lang="ru-RU" sz="2500" dirty="0">
                <a:solidFill>
                  <a:schemeClr val="bg2"/>
                </a:solidFill>
              </a:rPr>
              <a:t>, Т. М. </a:t>
            </a:r>
            <a:r>
              <a:rPr lang="ru-RU" sz="2500" dirty="0" err="1">
                <a:solidFill>
                  <a:schemeClr val="bg2"/>
                </a:solidFill>
              </a:rPr>
              <a:t>Бібліометричний</a:t>
            </a:r>
            <a:r>
              <a:rPr lang="ru-RU" sz="2500" dirty="0">
                <a:solidFill>
                  <a:schemeClr val="bg2"/>
                </a:solidFill>
              </a:rPr>
              <a:t> аналіз </a:t>
            </a:r>
            <a:r>
              <a:rPr lang="ru-RU" sz="2500" dirty="0" err="1">
                <a:solidFill>
                  <a:schemeClr val="bg2"/>
                </a:solidFill>
              </a:rPr>
              <a:t>наукових</a:t>
            </a:r>
            <a:r>
              <a:rPr lang="ru-RU" sz="2500" dirty="0">
                <a:solidFill>
                  <a:schemeClr val="bg2"/>
                </a:solidFill>
              </a:rPr>
              <a:t> </a:t>
            </a:r>
            <a:r>
              <a:rPr lang="ru-RU" sz="2500" dirty="0" err="1">
                <a:solidFill>
                  <a:schemeClr val="bg2"/>
                </a:solidFill>
              </a:rPr>
              <a:t>видань</a:t>
            </a:r>
            <a:r>
              <a:rPr lang="ru-RU" sz="2500" dirty="0">
                <a:solidFill>
                  <a:schemeClr val="bg2"/>
                </a:solidFill>
              </a:rPr>
              <a:t>, в </a:t>
            </a:r>
            <a:r>
              <a:rPr lang="ru-RU" sz="2500" dirty="0" err="1">
                <a:solidFill>
                  <a:schemeClr val="bg2"/>
                </a:solidFill>
              </a:rPr>
              <a:t>яких</a:t>
            </a:r>
            <a:r>
              <a:rPr lang="ru-RU" sz="2500" dirty="0">
                <a:solidFill>
                  <a:schemeClr val="bg2"/>
                </a:solidFill>
              </a:rPr>
              <a:t> </a:t>
            </a:r>
            <a:r>
              <a:rPr lang="ru-RU" sz="2500" dirty="0" err="1">
                <a:solidFill>
                  <a:schemeClr val="bg2"/>
                </a:solidFill>
              </a:rPr>
              <a:t>публікуються</a:t>
            </a:r>
            <a:r>
              <a:rPr lang="ru-RU" sz="2500" dirty="0">
                <a:solidFill>
                  <a:schemeClr val="bg2"/>
                </a:solidFill>
              </a:rPr>
              <a:t> </a:t>
            </a:r>
            <a:r>
              <a:rPr lang="ru-RU" sz="2500" dirty="0" err="1">
                <a:solidFill>
                  <a:schemeClr val="bg2"/>
                </a:solidFill>
              </a:rPr>
              <a:t>автори</a:t>
            </a:r>
            <a:r>
              <a:rPr lang="ru-RU" sz="2500" dirty="0">
                <a:solidFill>
                  <a:schemeClr val="bg2"/>
                </a:solidFill>
              </a:rPr>
              <a:t> – НПП НУК </a:t>
            </a:r>
            <a:r>
              <a:rPr lang="ru-RU" sz="2500" dirty="0" err="1">
                <a:solidFill>
                  <a:schemeClr val="bg2"/>
                </a:solidFill>
              </a:rPr>
              <a:t>ім</a:t>
            </a:r>
            <a:r>
              <a:rPr lang="ru-RU" sz="2500" dirty="0">
                <a:solidFill>
                  <a:schemeClr val="bg2"/>
                </a:solidFill>
              </a:rPr>
              <a:t>. </a:t>
            </a:r>
            <a:r>
              <a:rPr lang="ru-RU" sz="2500" dirty="0" err="1">
                <a:solidFill>
                  <a:schemeClr val="bg2"/>
                </a:solidFill>
              </a:rPr>
              <a:t>адмірала</a:t>
            </a:r>
            <a:r>
              <a:rPr lang="ru-RU" sz="2500" dirty="0">
                <a:solidFill>
                  <a:schemeClr val="bg2"/>
                </a:solidFill>
              </a:rPr>
              <a:t> Макарова (за </a:t>
            </a:r>
            <a:r>
              <a:rPr lang="ru-RU" sz="2500" dirty="0" err="1">
                <a:solidFill>
                  <a:schemeClr val="bg2"/>
                </a:solidFill>
              </a:rPr>
              <a:t>даними</a:t>
            </a:r>
            <a:r>
              <a:rPr lang="ru-RU" sz="2500" dirty="0">
                <a:solidFill>
                  <a:schemeClr val="bg2"/>
                </a:solidFill>
              </a:rPr>
              <a:t> </a:t>
            </a:r>
            <a:r>
              <a:rPr lang="ru-RU" sz="2500" dirty="0" err="1">
                <a:solidFill>
                  <a:schemeClr val="bg2"/>
                </a:solidFill>
              </a:rPr>
              <a:t>наукометричної</a:t>
            </a:r>
            <a:r>
              <a:rPr lang="ru-RU" sz="2500" dirty="0">
                <a:solidFill>
                  <a:schemeClr val="bg2"/>
                </a:solidFill>
              </a:rPr>
              <a:t> </a:t>
            </a:r>
            <a:r>
              <a:rPr lang="ru-RU" sz="2500" dirty="0" err="1">
                <a:solidFill>
                  <a:schemeClr val="bg2"/>
                </a:solidFill>
              </a:rPr>
              <a:t>бази</a:t>
            </a:r>
            <a:r>
              <a:rPr lang="ru-RU" sz="2500" dirty="0">
                <a:solidFill>
                  <a:schemeClr val="bg2"/>
                </a:solidFill>
              </a:rPr>
              <a:t> </a:t>
            </a:r>
            <a:r>
              <a:rPr lang="ru-RU" sz="2500" dirty="0" err="1">
                <a:solidFill>
                  <a:schemeClr val="bg2"/>
                </a:solidFill>
              </a:rPr>
              <a:t>даних</a:t>
            </a:r>
            <a:r>
              <a:rPr lang="ru-RU" sz="2500" dirty="0">
                <a:solidFill>
                  <a:schemeClr val="bg2"/>
                </a:solidFill>
              </a:rPr>
              <a:t> </a:t>
            </a:r>
            <a:r>
              <a:rPr lang="en-US" sz="2500" dirty="0">
                <a:solidFill>
                  <a:schemeClr val="bg2"/>
                </a:solidFill>
              </a:rPr>
              <a:t>Scopus) / </a:t>
            </a:r>
            <a:r>
              <a:rPr lang="ru-RU" sz="2500" dirty="0">
                <a:solidFill>
                  <a:schemeClr val="bg2"/>
                </a:solidFill>
              </a:rPr>
              <a:t>Т. М. </a:t>
            </a:r>
            <a:r>
              <a:rPr lang="ru-RU" sz="2500" dirty="0" err="1">
                <a:solidFill>
                  <a:schemeClr val="bg2"/>
                </a:solidFill>
              </a:rPr>
              <a:t>Костирко</a:t>
            </a:r>
            <a:r>
              <a:rPr lang="ru-RU" sz="2500" dirty="0">
                <a:solidFill>
                  <a:schemeClr val="bg2"/>
                </a:solidFill>
              </a:rPr>
              <a:t>, Т. Д. </a:t>
            </a:r>
            <a:r>
              <a:rPr lang="ru-RU" sz="2500" dirty="0" err="1">
                <a:solidFill>
                  <a:schemeClr val="bg2"/>
                </a:solidFill>
              </a:rPr>
              <a:t>Корольова</a:t>
            </a:r>
            <a:r>
              <a:rPr lang="ru-RU" sz="2500" dirty="0">
                <a:solidFill>
                  <a:schemeClr val="bg2"/>
                </a:solidFill>
              </a:rPr>
              <a:t> // </a:t>
            </a:r>
            <a:r>
              <a:rPr lang="ru-RU" sz="2500" dirty="0" err="1">
                <a:solidFill>
                  <a:schemeClr val="bg2"/>
                </a:solidFill>
              </a:rPr>
              <a:t>Матеріали</a:t>
            </a:r>
            <a:r>
              <a:rPr lang="ru-RU" sz="2500" dirty="0">
                <a:solidFill>
                  <a:schemeClr val="bg2"/>
                </a:solidFill>
              </a:rPr>
              <a:t> </a:t>
            </a:r>
            <a:r>
              <a:rPr lang="en-US" sz="2500" dirty="0">
                <a:solidFill>
                  <a:schemeClr val="bg2"/>
                </a:solidFill>
              </a:rPr>
              <a:t>XI </a:t>
            </a:r>
            <a:r>
              <a:rPr lang="ru-RU" sz="2500" dirty="0" err="1">
                <a:solidFill>
                  <a:schemeClr val="bg2"/>
                </a:solidFill>
              </a:rPr>
              <a:t>міжнар</a:t>
            </a:r>
            <a:r>
              <a:rPr lang="ru-RU" sz="2500" dirty="0">
                <a:solidFill>
                  <a:schemeClr val="bg2"/>
                </a:solidFill>
              </a:rPr>
              <a:t>. наук.-</a:t>
            </a:r>
            <a:r>
              <a:rPr lang="ru-RU" sz="2500" dirty="0" err="1">
                <a:solidFill>
                  <a:schemeClr val="bg2"/>
                </a:solidFill>
              </a:rPr>
              <a:t>техн</a:t>
            </a:r>
            <a:r>
              <a:rPr lang="ru-RU" sz="2500" dirty="0">
                <a:solidFill>
                  <a:schemeClr val="bg2"/>
                </a:solidFill>
              </a:rPr>
              <a:t>. </a:t>
            </a:r>
            <a:r>
              <a:rPr lang="ru-RU" sz="2500" dirty="0" err="1">
                <a:solidFill>
                  <a:schemeClr val="bg2"/>
                </a:solidFill>
              </a:rPr>
              <a:t>конф</a:t>
            </a:r>
            <a:r>
              <a:rPr lang="ru-RU" sz="2500" dirty="0">
                <a:solidFill>
                  <a:schemeClr val="bg2"/>
                </a:solidFill>
              </a:rPr>
              <a:t>. «</a:t>
            </a:r>
            <a:r>
              <a:rPr lang="ru-RU" sz="2500" dirty="0" err="1">
                <a:solidFill>
                  <a:schemeClr val="bg2"/>
                </a:solidFill>
              </a:rPr>
              <a:t>Інновації</a:t>
            </a:r>
            <a:r>
              <a:rPr lang="ru-RU" sz="2500" dirty="0">
                <a:solidFill>
                  <a:schemeClr val="bg2"/>
                </a:solidFill>
              </a:rPr>
              <a:t> в </a:t>
            </a:r>
            <a:r>
              <a:rPr lang="ru-RU" sz="2500" dirty="0" err="1">
                <a:solidFill>
                  <a:schemeClr val="bg2"/>
                </a:solidFill>
              </a:rPr>
              <a:t>суднобудуванні</a:t>
            </a:r>
            <a:r>
              <a:rPr lang="ru-RU" sz="2500" dirty="0">
                <a:solidFill>
                  <a:schemeClr val="bg2"/>
                </a:solidFill>
              </a:rPr>
              <a:t> та </a:t>
            </a:r>
            <a:r>
              <a:rPr lang="ru-RU" sz="2500" dirty="0" err="1">
                <a:solidFill>
                  <a:schemeClr val="bg2"/>
                </a:solidFill>
              </a:rPr>
              <a:t>океанотехніці</a:t>
            </a:r>
            <a:r>
              <a:rPr lang="ru-RU" sz="2500" dirty="0">
                <a:solidFill>
                  <a:schemeClr val="bg2"/>
                </a:solidFill>
              </a:rPr>
              <a:t>». У 2 ч. – </a:t>
            </a:r>
            <a:r>
              <a:rPr lang="ru-RU" sz="2500" dirty="0" err="1">
                <a:solidFill>
                  <a:schemeClr val="bg2"/>
                </a:solidFill>
              </a:rPr>
              <a:t>Миколаїв</a:t>
            </a:r>
            <a:r>
              <a:rPr lang="ru-RU" sz="2500" dirty="0">
                <a:solidFill>
                  <a:schemeClr val="bg2"/>
                </a:solidFill>
              </a:rPr>
              <a:t>, 2020. – Ч. 2. – С. 257–26.</a:t>
            </a:r>
          </a:p>
          <a:p>
            <a:endParaRPr lang="ru-RU" sz="2900" dirty="0">
              <a:solidFill>
                <a:schemeClr val="bg2"/>
              </a:solidFill>
            </a:endParaRPr>
          </a:p>
          <a:p>
            <a:r>
              <a:rPr lang="ru-RU" sz="2600" dirty="0">
                <a:solidFill>
                  <a:schemeClr val="bg2"/>
                </a:solidFill>
              </a:rPr>
              <a:t>         </a:t>
            </a:r>
            <a:r>
              <a:rPr lang="ru-RU" sz="2600" dirty="0" err="1">
                <a:solidFill>
                  <a:schemeClr val="bg2"/>
                </a:solidFill>
              </a:rPr>
              <a:t>Костирко</a:t>
            </a:r>
            <a:r>
              <a:rPr lang="ru-RU" sz="2600" dirty="0">
                <a:solidFill>
                  <a:schemeClr val="bg2"/>
                </a:solidFill>
              </a:rPr>
              <a:t>, Т. М. </a:t>
            </a:r>
            <a:r>
              <a:rPr lang="ru-RU" sz="2600" dirty="0" err="1">
                <a:solidFill>
                  <a:schemeClr val="bg2"/>
                </a:solidFill>
              </a:rPr>
              <a:t>Ресурси</a:t>
            </a:r>
            <a:r>
              <a:rPr lang="ru-RU" sz="2600" dirty="0">
                <a:solidFill>
                  <a:schemeClr val="bg2"/>
                </a:solidFill>
              </a:rPr>
              <a:t> і </a:t>
            </a:r>
            <a:r>
              <a:rPr lang="ru-RU" sz="2600" dirty="0" err="1">
                <a:solidFill>
                  <a:schemeClr val="bg2"/>
                </a:solidFill>
              </a:rPr>
              <a:t>сервіси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університетської</a:t>
            </a:r>
            <a:r>
              <a:rPr lang="ru-RU" sz="2600" dirty="0">
                <a:solidFill>
                  <a:schemeClr val="bg2"/>
                </a:solidFill>
              </a:rPr>
              <a:t> бібліотеки  в </a:t>
            </a:r>
            <a:r>
              <a:rPr lang="ru-RU" sz="2600" dirty="0" err="1">
                <a:solidFill>
                  <a:schemeClr val="bg2"/>
                </a:solidFill>
              </a:rPr>
              <a:t>умовах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цифрових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трансформацій</a:t>
            </a:r>
            <a:r>
              <a:rPr lang="ru-RU" sz="2600" dirty="0">
                <a:solidFill>
                  <a:schemeClr val="bg2"/>
                </a:solidFill>
              </a:rPr>
              <a:t> / Т. М. </a:t>
            </a:r>
            <a:r>
              <a:rPr lang="ru-RU" sz="2600" dirty="0" err="1">
                <a:solidFill>
                  <a:schemeClr val="bg2"/>
                </a:solidFill>
              </a:rPr>
              <a:t>Костирко</a:t>
            </a:r>
            <a:r>
              <a:rPr lang="ru-RU" sz="2600" dirty="0">
                <a:solidFill>
                  <a:schemeClr val="bg2"/>
                </a:solidFill>
              </a:rPr>
              <a:t> // </a:t>
            </a:r>
            <a:r>
              <a:rPr lang="ru-RU" sz="2600" dirty="0" err="1">
                <a:solidFill>
                  <a:schemeClr val="bg2"/>
                </a:solidFill>
              </a:rPr>
              <a:t>Бібліотечний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Меркурій</a:t>
            </a:r>
            <a:r>
              <a:rPr lang="ru-RU" sz="2600" dirty="0">
                <a:solidFill>
                  <a:schemeClr val="bg2"/>
                </a:solidFill>
              </a:rPr>
              <a:t> : журн. ОНУ. – Одеса : ОНУ, 2022. – </a:t>
            </a:r>
            <a:r>
              <a:rPr lang="ru-RU" sz="2600" dirty="0" err="1">
                <a:solidFill>
                  <a:schemeClr val="bg2"/>
                </a:solidFill>
              </a:rPr>
              <a:t>Вип</a:t>
            </a:r>
            <a:r>
              <a:rPr lang="ru-RU" sz="2600" dirty="0">
                <a:solidFill>
                  <a:schemeClr val="bg2"/>
                </a:solidFill>
              </a:rPr>
              <a:t>. 1 (27). – </a:t>
            </a:r>
            <a:r>
              <a:rPr lang="en-US" sz="2600" dirty="0">
                <a:solidFill>
                  <a:schemeClr val="bg2"/>
                </a:solidFill>
              </a:rPr>
              <a:t>DOI: https://doi.org/10.18524/2707–3335.2022.1(27).256413. </a:t>
            </a:r>
            <a:endParaRPr lang="uk-UA" sz="2600" dirty="0">
              <a:solidFill>
                <a:schemeClr val="bg2"/>
              </a:solidFill>
            </a:endParaRPr>
          </a:p>
          <a:p>
            <a:endParaRPr lang="en-US" sz="2600" dirty="0">
              <a:solidFill>
                <a:schemeClr val="bg2"/>
              </a:solidFill>
            </a:endParaRPr>
          </a:p>
          <a:p>
            <a:r>
              <a:rPr lang="en-US" sz="2600" dirty="0">
                <a:solidFill>
                  <a:schemeClr val="bg2"/>
                </a:solidFill>
              </a:rPr>
              <a:t>	</a:t>
            </a:r>
            <a:r>
              <a:rPr lang="ru-RU" sz="2600" dirty="0" err="1">
                <a:solidFill>
                  <a:schemeClr val="bg2"/>
                </a:solidFill>
              </a:rPr>
              <a:t>Костирко</a:t>
            </a:r>
            <a:r>
              <a:rPr lang="ru-RU" sz="2600" dirty="0">
                <a:solidFill>
                  <a:schemeClr val="bg2"/>
                </a:solidFill>
              </a:rPr>
              <a:t>,  Т. М. </a:t>
            </a:r>
            <a:r>
              <a:rPr lang="ru-RU" sz="2600" dirty="0" err="1">
                <a:solidFill>
                  <a:schemeClr val="bg2"/>
                </a:solidFill>
              </a:rPr>
              <a:t>Галузеві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колекції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рідкісних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видань</a:t>
            </a:r>
            <a:r>
              <a:rPr lang="ru-RU" sz="2600" dirty="0">
                <a:solidFill>
                  <a:schemeClr val="bg2"/>
                </a:solidFill>
              </a:rPr>
              <a:t> в </a:t>
            </a:r>
            <a:r>
              <a:rPr lang="ru-RU" sz="2600" dirty="0" err="1">
                <a:solidFill>
                  <a:schemeClr val="bg2"/>
                </a:solidFill>
              </a:rPr>
              <a:t>університетських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бібліотеках</a:t>
            </a:r>
            <a:r>
              <a:rPr lang="ru-RU" sz="2600" dirty="0">
                <a:solidFill>
                  <a:schemeClr val="bg2"/>
                </a:solidFill>
              </a:rPr>
              <a:t> [</a:t>
            </a:r>
            <a:r>
              <a:rPr lang="ru-RU" sz="2600" dirty="0" err="1">
                <a:solidFill>
                  <a:schemeClr val="bg2"/>
                </a:solidFill>
              </a:rPr>
              <a:t>Електронний</a:t>
            </a:r>
            <a:r>
              <a:rPr lang="ru-RU" sz="2600" dirty="0">
                <a:solidFill>
                  <a:schemeClr val="bg2"/>
                </a:solidFill>
              </a:rPr>
              <a:t> ресурс] / Т. М. </a:t>
            </a:r>
            <a:r>
              <a:rPr lang="ru-RU" sz="2600" dirty="0" err="1">
                <a:solidFill>
                  <a:schemeClr val="bg2"/>
                </a:solidFill>
              </a:rPr>
              <a:t>Костирко</a:t>
            </a:r>
            <a:r>
              <a:rPr lang="ru-RU" sz="2600" dirty="0">
                <a:solidFill>
                  <a:schemeClr val="bg2"/>
                </a:solidFill>
              </a:rPr>
              <a:t>, Г. В. </a:t>
            </a:r>
            <a:r>
              <a:rPr lang="ru-RU" sz="2600" dirty="0" err="1">
                <a:solidFill>
                  <a:schemeClr val="bg2"/>
                </a:solidFill>
              </a:rPr>
              <a:t>Шемаєва</a:t>
            </a:r>
            <a:r>
              <a:rPr lang="ru-RU" sz="2600" dirty="0">
                <a:solidFill>
                  <a:schemeClr val="bg2"/>
                </a:solidFill>
              </a:rPr>
              <a:t> // </a:t>
            </a:r>
            <a:r>
              <a:rPr lang="ru-RU" sz="2600" dirty="0" err="1">
                <a:solidFill>
                  <a:schemeClr val="bg2"/>
                </a:solidFill>
              </a:rPr>
              <a:t>Рукописна</a:t>
            </a:r>
            <a:r>
              <a:rPr lang="ru-RU" sz="2600" dirty="0">
                <a:solidFill>
                  <a:schemeClr val="bg2"/>
                </a:solidFill>
              </a:rPr>
              <a:t> та </a:t>
            </a:r>
            <a:r>
              <a:rPr lang="ru-RU" sz="2600" dirty="0" err="1">
                <a:solidFill>
                  <a:schemeClr val="bg2"/>
                </a:solidFill>
              </a:rPr>
              <a:t>книжкова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спадщина</a:t>
            </a:r>
            <a:r>
              <a:rPr lang="ru-RU" sz="2600" dirty="0">
                <a:solidFill>
                  <a:schemeClr val="bg2"/>
                </a:solidFill>
              </a:rPr>
              <a:t> </a:t>
            </a:r>
            <a:r>
              <a:rPr lang="ru-RU" sz="2600" dirty="0" err="1">
                <a:solidFill>
                  <a:schemeClr val="bg2"/>
                </a:solidFill>
              </a:rPr>
              <a:t>України</a:t>
            </a:r>
            <a:r>
              <a:rPr lang="ru-RU" sz="2600" dirty="0">
                <a:solidFill>
                  <a:schemeClr val="bg2"/>
                </a:solidFill>
              </a:rPr>
              <a:t>. – 2022. – </a:t>
            </a:r>
            <a:r>
              <a:rPr lang="ru-RU" sz="2600" dirty="0" err="1">
                <a:solidFill>
                  <a:schemeClr val="bg2"/>
                </a:solidFill>
              </a:rPr>
              <a:t>Вип</a:t>
            </a:r>
            <a:r>
              <a:rPr lang="ru-RU" sz="2600" dirty="0">
                <a:solidFill>
                  <a:schemeClr val="bg2"/>
                </a:solidFill>
              </a:rPr>
              <a:t>. 28. – С. 146–158. – Режим доступу : </a:t>
            </a:r>
            <a:r>
              <a:rPr lang="en-US" sz="2600" dirty="0">
                <a:solidFill>
                  <a:schemeClr val="bg2"/>
                </a:solidFill>
              </a:rPr>
              <a:t>http://nbuv.gov.ua/UJRN/rks_2022_28_11</a:t>
            </a:r>
          </a:p>
        </p:txBody>
      </p:sp>
    </p:spTree>
    <p:extLst>
      <p:ext uri="{BB962C8B-B14F-4D97-AF65-F5344CB8AC3E}">
        <p14:creationId xmlns:p14="http://schemas.microsoft.com/office/powerpoint/2010/main" val="1799326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bg2"/>
                </a:solidFill>
                <a:latin typeface="Georgia" panose="02040502050405020303" pitchFamily="18" charset="0"/>
              </a:rPr>
              <a:t>Прикладні</a:t>
            </a:r>
            <a:r>
              <a:rPr lang="ru-RU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Georgia" panose="02040502050405020303" pitchFamily="18" charset="0"/>
              </a:rPr>
              <a:t>наукові</a:t>
            </a:r>
            <a:r>
              <a:rPr lang="ru-RU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Georgia" panose="02040502050405020303" pitchFamily="18" charset="0"/>
              </a:rPr>
              <a:t>дослідження</a:t>
            </a:r>
            <a:r>
              <a:rPr lang="ru-RU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sz="5500" b="1" dirty="0">
                <a:solidFill>
                  <a:schemeClr val="bg2"/>
                </a:solidFill>
                <a:latin typeface="Georgia" panose="02040502050405020303" pitchFamily="18" charset="0"/>
              </a:rPr>
              <a:t>2020 р. </a:t>
            </a:r>
          </a:p>
          <a:p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Бібліометричний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 аналіз наукових видань, в яких публікуються автори – НПП НУК ім. адмірала Макарова (за даними </a:t>
            </a:r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наукометричної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 бази даних </a:t>
            </a:r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Scopus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);</a:t>
            </a:r>
            <a:endParaRPr lang="ru-RU" sz="55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Історія НБ НУК ім. </a:t>
            </a:r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адм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. </a:t>
            </a:r>
            <a:r>
              <a:rPr lang="ru-RU" sz="5500" dirty="0">
                <a:solidFill>
                  <a:schemeClr val="bg2"/>
                </a:solidFill>
                <a:latin typeface="Georgia" panose="02040502050405020303" pitchFamily="18" charset="0"/>
              </a:rPr>
              <a:t>Макарова: </a:t>
            </a:r>
            <a:r>
              <a:rPr lang="ru-RU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дати</a:t>
            </a:r>
            <a:r>
              <a:rPr lang="ru-RU" sz="5500" dirty="0">
                <a:solidFill>
                  <a:schemeClr val="bg2"/>
                </a:solidFill>
                <a:latin typeface="Georgia" panose="02040502050405020303" pitchFamily="18" charset="0"/>
              </a:rPr>
              <a:t>, </a:t>
            </a:r>
            <a:r>
              <a:rPr lang="ru-RU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факти</a:t>
            </a:r>
            <a:r>
              <a:rPr lang="ru-RU" sz="5500" dirty="0">
                <a:solidFill>
                  <a:schemeClr val="bg2"/>
                </a:solidFill>
                <a:latin typeface="Georgia" panose="02040502050405020303" pitchFamily="18" charset="0"/>
              </a:rPr>
              <a:t>, </a:t>
            </a:r>
            <a:r>
              <a:rPr lang="ru-RU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події</a:t>
            </a:r>
            <a:r>
              <a:rPr lang="ru-RU" sz="5500" dirty="0">
                <a:solidFill>
                  <a:schemeClr val="bg2"/>
                </a:solidFill>
                <a:latin typeface="Georgia" panose="02040502050405020303" pitchFamily="18" charset="0"/>
              </a:rPr>
              <a:t> (до100-річчя </a:t>
            </a:r>
            <a:r>
              <a:rPr lang="ru-RU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заснування</a:t>
            </a:r>
            <a:r>
              <a:rPr lang="ru-RU" sz="5500" dirty="0">
                <a:solidFill>
                  <a:schemeClr val="bg2"/>
                </a:solidFill>
                <a:latin typeface="Georgia" panose="02040502050405020303" pitchFamily="18" charset="0"/>
              </a:rPr>
              <a:t>).</a:t>
            </a:r>
          </a:p>
          <a:p>
            <a:pPr marL="0" indent="0">
              <a:buNone/>
            </a:pPr>
            <a:r>
              <a:rPr lang="ru-RU" sz="5500" b="1" dirty="0">
                <a:solidFill>
                  <a:schemeClr val="bg2"/>
                </a:solidFill>
                <a:latin typeface="Georgia" panose="02040502050405020303" pitchFamily="18" charset="0"/>
              </a:rPr>
              <a:t>2021 р.</a:t>
            </a:r>
          </a:p>
          <a:p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Моніторинг публікаційної активності здобувачів наукових ступенів доктора, кандидата наук, </a:t>
            </a:r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PhD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 в НУК ім. </a:t>
            </a:r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адм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. Макарова;</a:t>
            </a:r>
            <a:endParaRPr lang="ru-RU" sz="55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Бібліометричний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 аналіз публікацій науковців у журналах відкритого доступу як інструмент підвищення публікаційної активності вишу;</a:t>
            </a:r>
            <a:endParaRPr lang="ru-RU" sz="55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"Життя в екосистемі: ставлення здобувачів освіти до питань охорони довкілля";</a:t>
            </a:r>
            <a:endParaRPr lang="ru-RU" sz="55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Моніторинг рівня сформованості </a:t>
            </a:r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медіаграмотності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 студентів.</a:t>
            </a:r>
            <a:endParaRPr lang="ru-RU" sz="55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 </a:t>
            </a:r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sz="3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uk-UA" sz="5500" b="1" dirty="0">
                <a:solidFill>
                  <a:schemeClr val="bg2"/>
                </a:solidFill>
                <a:latin typeface="Georgia" panose="02040502050405020303" pitchFamily="18" charset="0"/>
              </a:rPr>
              <a:t>2022 р.</a:t>
            </a:r>
            <a:endParaRPr lang="ru-RU" sz="55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Бібліометричне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 дослідження російської агресії в Україні з використанням </a:t>
            </a:r>
            <a:r>
              <a:rPr lang="uk-UA" sz="5500" dirty="0" err="1">
                <a:solidFill>
                  <a:schemeClr val="bg2"/>
                </a:solidFill>
                <a:latin typeface="Georgia" panose="02040502050405020303" pitchFamily="18" charset="0"/>
              </a:rPr>
              <a:t>наукометричної</a:t>
            </a:r>
            <a:r>
              <a:rPr lang="uk-UA" sz="5500" dirty="0">
                <a:solidFill>
                  <a:schemeClr val="bg2"/>
                </a:solidFill>
                <a:latin typeface="Georgia" panose="02040502050405020303" pitchFamily="18" charset="0"/>
              </a:rPr>
              <a:t> БД WOS.  </a:t>
            </a:r>
            <a:r>
              <a:rPr lang="uk-UA" sz="5500" u="sng" dirty="0">
                <a:solidFill>
                  <a:schemeClr val="bg2"/>
                </a:solidFill>
                <a:latin typeface="Georgia" panose="020405020504050203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URL:https://library.pdpu.edu.ua/images/2022/nk20221114/programa.pdf</a:t>
            </a:r>
            <a:endParaRPr lang="ru-RU" sz="55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19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Підвищення</a:t>
            </a:r>
            <a:r>
              <a:rPr lang="ru-RU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6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професійної</a:t>
            </a:r>
            <a:r>
              <a:rPr lang="ru-RU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6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компетентності</a:t>
            </a:r>
            <a:r>
              <a:rPr lang="ru-RU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54562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І Міжнародній конференції "Відкрита наука та інновації в Україні 2022", Державна науково-технічна бібліотека України, м. Київ; (отримали сертифікати);</a:t>
            </a:r>
          </a:p>
          <a:p>
            <a:pPr lvl="0"/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ХХ</a:t>
            </a:r>
            <a:r>
              <a:rPr lang="en-US" sz="3800" dirty="0">
                <a:solidFill>
                  <a:schemeClr val="bg2"/>
                </a:solidFill>
                <a:latin typeface="Georgia" panose="02040502050405020303" pitchFamily="18" charset="0"/>
              </a:rPr>
              <a:t>V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 Всеукраїнській науково-практичній конференції "</a:t>
            </a:r>
            <a:r>
              <a:rPr lang="uk-UA" sz="3800" dirty="0" err="1">
                <a:solidFill>
                  <a:schemeClr val="bg2"/>
                </a:solidFill>
                <a:latin typeface="Georgia" panose="02040502050405020303" pitchFamily="18" charset="0"/>
              </a:rPr>
              <a:t>Короленківські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 читання 2022", Харківська державна наукова бібліотека ім. В. Г. Короленка, м. Харків (отримали сертифікати);</a:t>
            </a:r>
          </a:p>
          <a:p>
            <a:pPr lvl="0"/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Конференції "Українська бібліотечна асоціація – стійкість для майбутнього", Українська бібліотечна асоціація, м. Київ.</a:t>
            </a:r>
          </a:p>
          <a:p>
            <a:pPr lvl="0"/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Національному </a:t>
            </a:r>
            <a:r>
              <a:rPr lang="uk-UA" sz="3800" dirty="0" err="1">
                <a:solidFill>
                  <a:schemeClr val="bg2"/>
                </a:solidFill>
                <a:latin typeface="Georgia" panose="02040502050405020303" pitchFamily="18" charset="0"/>
              </a:rPr>
              <a:t>проєкті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 з </a:t>
            </a:r>
            <a:r>
              <a:rPr lang="uk-UA" sz="3800" dirty="0" err="1">
                <a:solidFill>
                  <a:schemeClr val="bg2"/>
                </a:solidFill>
                <a:latin typeface="Georgia" panose="02040502050405020303" pitchFamily="18" charset="0"/>
              </a:rPr>
              <a:t>медіаграмотності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 "Фільтр". Брали участь в першому національному тесті з </a:t>
            </a:r>
            <a:r>
              <a:rPr lang="uk-UA" sz="3800" dirty="0" err="1">
                <a:solidFill>
                  <a:schemeClr val="bg2"/>
                </a:solidFill>
                <a:latin typeface="Georgia" panose="02040502050405020303" pitchFamily="18" charset="0"/>
              </a:rPr>
              <a:t>медіаграмотності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.</a:t>
            </a:r>
          </a:p>
          <a:p>
            <a:pPr lvl="0"/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Фахівці бібліотеки мали можливість краще оволодіти особливостями пошуку інформації в електронних колекціях та базах даних провідних видавництв світу, прослухавши </a:t>
            </a:r>
            <a:r>
              <a:rPr lang="uk-UA" sz="3800" dirty="0" err="1">
                <a:solidFill>
                  <a:schemeClr val="bg2"/>
                </a:solidFill>
                <a:latin typeface="Georgia" panose="02040502050405020303" pitchFamily="18" charset="0"/>
              </a:rPr>
              <a:t>вебінари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:</a:t>
            </a:r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"Серії </a:t>
            </a:r>
            <a:r>
              <a:rPr lang="uk-UA" sz="3800" dirty="0" err="1">
                <a:solidFill>
                  <a:schemeClr val="bg2"/>
                </a:solidFill>
                <a:latin typeface="Georgia" panose="02040502050405020303" pitchFamily="18" charset="0"/>
              </a:rPr>
              <a:t>вебінарів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 українською від </a:t>
            </a:r>
            <a:r>
              <a:rPr lang="en-US" sz="3800" dirty="0" err="1">
                <a:solidFill>
                  <a:schemeClr val="bg2"/>
                </a:solidFill>
                <a:latin typeface="Georgia" panose="02040502050405020303" pitchFamily="18" charset="0"/>
              </a:rPr>
              <a:t>Clarivate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";</a:t>
            </a:r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"Запитай про </a:t>
            </a:r>
            <a:r>
              <a:rPr lang="en-US" sz="3800" dirty="0">
                <a:solidFill>
                  <a:schemeClr val="bg2"/>
                </a:solidFill>
                <a:latin typeface="Georgia" panose="02040502050405020303" pitchFamily="18" charset="0"/>
              </a:rPr>
              <a:t>Web of Science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";</a:t>
            </a:r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</a:t>
            </a:r>
            <a:r>
              <a:rPr lang="en-US" sz="3800" dirty="0">
                <a:solidFill>
                  <a:schemeClr val="bg2"/>
                </a:solidFill>
                <a:latin typeface="Georgia" panose="02040502050405020303" pitchFamily="18" charset="0"/>
              </a:rPr>
              <a:t>Web of Science Core Collection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: нові та старі можливості для науковця та адміністратора"</a:t>
            </a:r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"Знайома незнайомка: база </a:t>
            </a:r>
            <a:r>
              <a:rPr lang="en-US" sz="3800" dirty="0">
                <a:solidFill>
                  <a:schemeClr val="bg2"/>
                </a:solidFill>
                <a:latin typeface="Georgia" panose="02040502050405020303" pitchFamily="18" charset="0"/>
              </a:rPr>
              <a:t>Web of Science Core Collection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”;</a:t>
            </a:r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"Корисні функції </a:t>
            </a:r>
            <a:r>
              <a:rPr lang="en-US" sz="3800" dirty="0">
                <a:solidFill>
                  <a:schemeClr val="bg2"/>
                </a:solidFill>
                <a:latin typeface="Georgia" panose="02040502050405020303" pitchFamily="18" charset="0"/>
              </a:rPr>
              <a:t>Scopus</a:t>
            </a:r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";</a:t>
            </a:r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lvl="0"/>
            <a:r>
              <a:rPr lang="uk-UA" sz="3800" dirty="0">
                <a:solidFill>
                  <a:schemeClr val="bg2"/>
                </a:solidFill>
                <a:latin typeface="Georgia" panose="02040502050405020303" pitchFamily="18" charset="0"/>
              </a:rPr>
              <a:t>"Психологічна підтримка для бібліотекарів в умовах  воєнного стану« тощо.</a:t>
            </a:r>
            <a:endParaRPr lang="ru-RU" sz="3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25593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Персонал бібліотек ЗВО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01.01.2023 року в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бібліотеках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ЗВО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працювала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71 особа </a:t>
            </a:r>
          </a:p>
          <a:p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2021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87, </a:t>
            </a:r>
          </a:p>
          <a:p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2020 – 89, з них – 66 (93 %) з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повною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вищою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освітою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39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55 %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вищою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спеціальною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2020 роком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зменшився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18 </a:t>
            </a:r>
            <a:r>
              <a:rPr lang="ru-RU" sz="28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sz="28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7382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Комп'ютерний</a:t>
            </a:r>
            <a:r>
              <a:rPr lang="ru-RU" b="1" dirty="0">
                <a:solidFill>
                  <a:schemeClr val="bg2"/>
                </a:solidFill>
                <a:latin typeface="Georgia" panose="02040502050405020303" pitchFamily="18" charset="0"/>
              </a:rPr>
              <a:t> парк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На 01.01.2023 р.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комп'ютерний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парк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складає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92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одиниці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</a:p>
          <a:p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2020 р. – 101 од., </a:t>
            </a:r>
          </a:p>
          <a:p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2021р. – 104 од.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	У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порівнянні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з 2020 роком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кількість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ПК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зменшилася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на 9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одиниць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(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знищені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внаслідок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ракетних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обстрілів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будівель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Головного корпусу НУК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ім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. адм. Макарова, МНУ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ім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. В. О.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Сухомлинського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).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На 01.01.2023 р.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кількість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АРМ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дорівнює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79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2020 р. – 100,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2021 р. – 103, у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т.ч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АРМ для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співробітників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41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2020 р.  – 46,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2021 р. – 49,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для </a:t>
            </a:r>
            <a:r>
              <a:rPr lang="ru-RU" sz="31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користувачів</a:t>
            </a: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 – 38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у 2020 р. – 54,  </a:t>
            </a:r>
          </a:p>
          <a:p>
            <a:pPr marL="0" indent="0">
              <a:buNone/>
            </a:pPr>
            <a:r>
              <a:rPr lang="ru-RU" sz="3100" b="1" dirty="0">
                <a:solidFill>
                  <a:schemeClr val="bg2"/>
                </a:solidFill>
                <a:latin typeface="Georgia" panose="02040502050405020303" pitchFamily="18" charset="0"/>
              </a:rPr>
              <a:t>2021 р. – 54. </a:t>
            </a:r>
            <a:endParaRPr lang="ru-RU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082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>
          <a:xfrm>
            <a:off x="395536" y="498427"/>
            <a:ext cx="8566949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505" y="162906"/>
            <a:ext cx="580263" cy="7715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2AF14D4-1740-45B4-B75D-088E7A67FF5D}"/>
              </a:ext>
            </a:extLst>
          </p:cNvPr>
          <p:cNvSpPr/>
          <p:nvPr/>
        </p:nvSpPr>
        <p:spPr>
          <a:xfrm>
            <a:off x="252522" y="366623"/>
            <a:ext cx="8638956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напрямками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були</a:t>
            </a:r>
            <a:r>
              <a:rPr lang="ru-RU" sz="28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400" dirty="0">
              <a:solidFill>
                <a:schemeClr val="bg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бібліотек в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глобальних викликів,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віртуальним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1400" dirty="0">
              <a:solidFill>
                <a:schemeClr val="bg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фондів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майна бібліотек;</a:t>
            </a:r>
          </a:p>
          <a:p>
            <a:endParaRPr lang="ru-RU" sz="1200" dirty="0">
              <a:solidFill>
                <a:schemeClr val="bg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пристосування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сервісів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якісного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оперативного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дистанційному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1200" dirty="0">
              <a:solidFill>
                <a:schemeClr val="bg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безпечних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читачів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бібліотек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 офлайн-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bg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науково-дослідної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виховної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діяльності </a:t>
            </a:r>
            <a:r>
              <a:rPr lang="ru-RU" sz="2000" dirty="0" smtClean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ЗВО;</a:t>
            </a:r>
            <a:endParaRPr lang="ru-RU" sz="2000" dirty="0">
              <a:solidFill>
                <a:schemeClr val="bg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bg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сприяння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публікаційної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вчених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вишів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1400" dirty="0">
              <a:solidFill>
                <a:schemeClr val="bg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університетської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академічної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доброчестності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освіти;</a:t>
            </a:r>
          </a:p>
          <a:p>
            <a:endParaRPr lang="ru-RU" sz="1400" dirty="0">
              <a:solidFill>
                <a:srgbClr val="FFFF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активне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solidFill>
                  <a:schemeClr val="bg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Матеріально-технічна</a:t>
            </a:r>
            <a:r>
              <a:rPr lang="ru-RU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 база бібліотек ЗВО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Autofit/>
          </a:bodyPr>
          <a:lstStyle/>
          <a:p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бібліотек ЗВО – 6 704,66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них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капітального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2 758,7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(41%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2020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потребували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капітального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 1 190, 2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(18 %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</a:p>
          <a:p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аварійному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становить 2 255,6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(34 %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2020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211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(3 %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</a:p>
          <a:p>
            <a:pPr marL="0" indent="0" algn="just">
              <a:buNone/>
            </a:pP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Значне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аварійних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 є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ракетних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обстрілів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зазнали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НУК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адм. Макарова та МНУ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В. О. </a:t>
            </a: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Сухомлинського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69027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457200" y="321297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800" b="1" dirty="0">
                <a:solidFill>
                  <a:schemeClr val="bg2"/>
                </a:solidFill>
                <a:latin typeface="Georgia" panose="02040502050405020303" pitchFamily="18" charset="0"/>
              </a:rPr>
              <a:t>Дякую за увагу!</a:t>
            </a:r>
            <a:endParaRPr lang="ru-RU" sz="48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b="1" dirty="0">
                <a:solidFill>
                  <a:srgbClr val="FFC000"/>
                </a:solidFill>
                <a:latin typeface="Georgia" panose="02040502050405020303" pitchFamily="18" charset="0"/>
              </a:rPr>
              <a:t> </a:t>
            </a:r>
            <a:endParaRPr lang="ru-RU" dirty="0">
              <a:solidFill>
                <a:srgbClr val="FFC000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98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>
          <a:xfrm>
            <a:off x="467544" y="620688"/>
            <a:ext cx="8676456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852486" y="6714254"/>
            <a:ext cx="8112002" cy="27114"/>
          </a:xfrm>
          <a:prstGeom prst="line">
            <a:avLst/>
          </a:prstGeom>
          <a:ln w="38100">
            <a:solidFill>
              <a:srgbClr val="F5EC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F22F36-B5EE-4A75-BBC3-E985CD212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358213"/>
            <a:ext cx="7776864" cy="41400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775064-C0AF-4F24-A94C-5C9CA443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047" y="3326107"/>
            <a:ext cx="6751906" cy="2057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29461" y="3244334"/>
            <a:ext cx="1685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1 958 542 прим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F7A0B-3F20-4FB3-85A2-AE31DAAA6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47" y="31737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Загальний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фонд бібліотек ЗВО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UA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71CB38C-C56F-45B3-96CA-DC5FE91EA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на 1.01.23р. 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складає– </a:t>
            </a:r>
            <a:r>
              <a:rPr lang="ru-RU" sz="2400" b="1" dirty="0">
                <a:solidFill>
                  <a:schemeClr val="bg2"/>
                </a:solidFill>
                <a:latin typeface="Georgia" panose="02040502050405020303" pitchFamily="18" charset="0"/>
                <a:cs typeface="Times New Roman" pitchFamily="18" charset="0"/>
              </a:rPr>
              <a:t>1 958 542 прим. </a:t>
            </a:r>
            <a:endParaRPr lang="ru-UA" sz="24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138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 flipV="1">
            <a:off x="125760" y="526007"/>
            <a:ext cx="8892480" cy="72008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909" y="176236"/>
            <a:ext cx="580263" cy="771550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half" idx="2"/>
          </p:nvPr>
        </p:nvSpPr>
        <p:spPr>
          <a:xfrm>
            <a:off x="179512" y="1153091"/>
            <a:ext cx="8820472" cy="5588277"/>
          </a:xfrm>
        </p:spPr>
        <p:txBody>
          <a:bodyPr>
            <a:normAutofit fontScale="92500" lnSpcReduction="10000"/>
          </a:bodyPr>
          <a:lstStyle/>
          <a:p>
            <a: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  <a:t>Дані за 2020 р.:</a:t>
            </a:r>
            <a:r>
              <a:rPr lang="uk-UA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книги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–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1 545 519 прим.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–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78,5 %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;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періодичні видання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–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265 536 прим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. –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13,5 %;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електронні видання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– 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5 371 прим. – 0,3  %;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інше</a:t>
            </a:r>
            <a:r>
              <a:rPr lang="uk-UA" sz="2400" b="1" dirty="0">
                <a:solidFill>
                  <a:schemeClr val="bg2"/>
                </a:solidFill>
                <a:latin typeface="Georgia" panose="02040502050405020303" pitchFamily="18" charset="0"/>
              </a:rPr>
              <a:t> – </a:t>
            </a:r>
            <a:r>
              <a:rPr lang="uk-UA" sz="2200" b="1" dirty="0">
                <a:solidFill>
                  <a:schemeClr val="bg2"/>
                </a:solidFill>
                <a:latin typeface="Georgia" panose="02040502050405020303" pitchFamily="18" charset="0"/>
              </a:rPr>
              <a:t>151 891 прим. –7,7  %. </a:t>
            </a:r>
            <a:endParaRPr lang="ru-RU" sz="22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  <a:t>     Всього –1 968 317 прим. – 100 %  </a:t>
            </a:r>
            <a:endParaRPr lang="ru-RU" sz="26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 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  <a:t>Дані за 2021 р.: </a:t>
            </a:r>
            <a:r>
              <a:rPr lang="uk-UA" sz="2400" dirty="0">
                <a:solidFill>
                  <a:schemeClr val="bg2"/>
                </a:solidFill>
                <a:latin typeface="Georgia" panose="02040502050405020303" pitchFamily="18" charset="0"/>
              </a:rPr>
              <a:t>книги – 1 536 431 прим. –78,4 %; періодичні видання – 264 678 прим. – 13,5 %; електронні видання –  5 464 прим. –0,3  %; інше – 153 721 прим. –7,8  %. </a:t>
            </a:r>
            <a:endParaRPr lang="ru-RU" sz="24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    </a:t>
            </a:r>
            <a: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  <a:t>Всього –1 960 294  прим. – 100 %  </a:t>
            </a:r>
            <a:endParaRPr lang="ru-RU" sz="26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b="1" dirty="0">
                <a:solidFill>
                  <a:schemeClr val="bg2"/>
                </a:solidFill>
                <a:latin typeface="Georgia" panose="02040502050405020303" pitchFamily="18" charset="0"/>
              </a:rPr>
              <a:t>                   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  <a:t>Дані за 2022 р.: </a:t>
            </a:r>
            <a:r>
              <a:rPr lang="uk-UA" sz="2200" dirty="0">
                <a:solidFill>
                  <a:schemeClr val="bg2"/>
                </a:solidFill>
                <a:latin typeface="Georgia" panose="02040502050405020303" pitchFamily="18" charset="0"/>
              </a:rPr>
              <a:t>книги – 1 532 774 прим. –78,3 %; періодичні видання – 264 799 прим. – 13,5 %; електронні видання – </a:t>
            </a:r>
            <a:r>
              <a:rPr lang="ru-RU" sz="2200" dirty="0">
                <a:solidFill>
                  <a:schemeClr val="bg2"/>
                </a:solidFill>
                <a:latin typeface="Georgia" panose="02040502050405020303" pitchFamily="18" charset="0"/>
              </a:rPr>
              <a:t> 5 464 </a:t>
            </a:r>
            <a:r>
              <a:rPr lang="uk-UA" sz="2200" dirty="0">
                <a:solidFill>
                  <a:schemeClr val="bg2"/>
                </a:solidFill>
                <a:latin typeface="Georgia" panose="02040502050405020303" pitchFamily="18" charset="0"/>
              </a:rPr>
              <a:t>прим. –0,3  %; інше – 155 505 прим. –7,9  %. </a:t>
            </a:r>
          </a:p>
          <a:p>
            <a:pPr marL="0" indent="0">
              <a:buNone/>
            </a:pPr>
            <a:r>
              <a:rPr lang="uk-UA" sz="2600" b="1" dirty="0">
                <a:solidFill>
                  <a:schemeClr val="bg2"/>
                </a:solidFill>
                <a:latin typeface="Georgia" panose="02040502050405020303" pitchFamily="18" charset="0"/>
              </a:rPr>
              <a:t>    Всього –1 958 542  прим. – 100 %. </a:t>
            </a:r>
            <a:endParaRPr lang="ru-RU" sz="26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endParaRPr lang="ru-RU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187610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Склад фонду бібліотек ЗВО за видами: </a:t>
            </a:r>
            <a:endParaRPr lang="ru-RU" sz="2800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>
                <a:solidFill>
                  <a:schemeClr val="bg2"/>
                </a:solidFill>
                <a:latin typeface="Georgia" panose="02040502050405020303" pitchFamily="18" charset="0"/>
              </a:rPr>
              <a:t>Склад фонду бібліотек МО за видами на 1.01.2023 р.</a:t>
            </a:r>
            <a:endParaRPr lang="ru-RU" sz="36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393" y="1424115"/>
            <a:ext cx="8580544" cy="509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31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Фонди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бібліотек МО м.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Миколаєва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за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цільовим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призначенням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>
                <a:solidFill>
                  <a:schemeClr val="bg2"/>
                </a:solidFill>
                <a:latin typeface="Georgia" panose="02040502050405020303" pitchFamily="18" charset="0"/>
              </a:rPr>
              <a:t>Дані за 2020 р.: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навчальні видання – 57,5% (1 132 839 прим.), наукові видання – 11% (217 172 прим.). літературно-художні видання складають 7% (143 125 прим.). 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b="1" dirty="0">
                <a:solidFill>
                  <a:schemeClr val="bg2"/>
                </a:solidFill>
                <a:latin typeface="Georgia" panose="02040502050405020303" pitchFamily="18" charset="0"/>
              </a:rPr>
              <a:t> 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b="1" dirty="0">
                <a:solidFill>
                  <a:schemeClr val="bg2"/>
                </a:solidFill>
                <a:latin typeface="Georgia" panose="02040502050405020303" pitchFamily="18" charset="0"/>
              </a:rPr>
              <a:t>Дані за 2021 р.: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навчальні видання – 57,8% (1 132 820 прим.), наукові видання – 11% (216 237 прим.). літературно-художні видання складають 7% (142 051 прим.).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b="1" dirty="0">
                <a:solidFill>
                  <a:schemeClr val="bg2"/>
                </a:solidFill>
                <a:latin typeface="Georgia" panose="02040502050405020303" pitchFamily="18" charset="0"/>
              </a:rPr>
              <a:t> 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b="1" dirty="0">
                <a:solidFill>
                  <a:schemeClr val="bg2"/>
                </a:solidFill>
                <a:latin typeface="Georgia" panose="02040502050405020303" pitchFamily="18" charset="0"/>
              </a:rPr>
              <a:t>Дані за 2022 р.: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2"/>
                </a:solidFill>
                <a:latin typeface="Georgia" panose="02040502050405020303" pitchFamily="18" charset="0"/>
              </a:rPr>
              <a:t>навчальні видання – 59% (1 145 474 прим.) та наукові видання – 11% (216 438 прим.). літературно-художні видання складають 7% (142 076 прим). </a:t>
            </a:r>
            <a:endParaRPr lang="ru-RU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2744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Динам</a:t>
            </a:r>
            <a:r>
              <a:rPr lang="uk-UA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іка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зменшення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документних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b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</a:br>
            <a:r>
              <a:rPr lang="ru-RU" sz="32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фондів</a:t>
            </a:r>
            <a:r>
              <a:rPr lang="ru-RU" sz="3200" b="1" dirty="0">
                <a:solidFill>
                  <a:schemeClr val="bg2"/>
                </a:solidFill>
                <a:latin typeface="Georgia" panose="02040502050405020303" pitchFamily="18" charset="0"/>
              </a:rPr>
              <a:t> бібліотек ЗВО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2020 р. – 1 968 317 прим.,</a:t>
            </a:r>
          </a:p>
          <a:p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2021 р. – 1 960 294 прим,.</a:t>
            </a:r>
          </a:p>
          <a:p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2022 р. – 1 958 542 прим.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У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порівнянні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з 2020 роком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зменшення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книжкового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фонду </a:t>
            </a:r>
            <a:r>
              <a:rPr lang="ru-RU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складає</a:t>
            </a:r>
            <a:r>
              <a:rPr lang="ru-RU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– 9 775 прим.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36" y="1600201"/>
            <a:ext cx="7344815" cy="27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22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828675" cap="flat">
            <a:gradFill flip="none" rotWithShape="1">
              <a:gsLst>
                <a:gs pos="5000">
                  <a:srgbClr val="5E9EFF">
                    <a:alpha val="9000"/>
                  </a:srgbClr>
                </a:gs>
                <a:gs pos="39999">
                  <a:schemeClr val="accent1">
                    <a:lumMod val="60000"/>
                    <a:lumOff val="40000"/>
                  </a:schemeClr>
                </a:gs>
                <a:gs pos="70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400000" scaled="0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260648"/>
            <a:ext cx="580263" cy="77155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7321" y="188642"/>
            <a:ext cx="8439479" cy="843556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Вилучено з фондів бібліотек МО</a:t>
            </a:r>
            <a:b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</a:br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 за 2020-2022 рр.:</a:t>
            </a:r>
            <a:endParaRPr lang="ru-RU" sz="2800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199" y="1600200"/>
            <a:ext cx="8439479" cy="4925144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НБ НУК ім. </a:t>
            </a:r>
            <a:r>
              <a:rPr lang="uk-UA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адм</a:t>
            </a:r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. Макарова – 9 238 прим.; </a:t>
            </a:r>
            <a:endParaRPr lang="ru-RU" sz="28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НБ МНУ ім. В. О. Сухомлинського – 12 583 прим.;</a:t>
            </a:r>
            <a:endParaRPr lang="ru-RU" sz="28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Бібліотека МНАУ – 6 637 прим.; </a:t>
            </a:r>
          </a:p>
          <a:p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Бібліотека ЧНУ ім. Петра Могили – 483 прим.; </a:t>
            </a:r>
            <a:endParaRPr lang="ru-RU" sz="28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Бібліотека МІП НУ «ОЮА» – 44 прим.;</a:t>
            </a:r>
            <a:endParaRPr lang="ru-RU" sz="28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Бібліотека ВП «МФ </a:t>
            </a:r>
            <a:r>
              <a:rPr lang="uk-UA" sz="2800" b="1" dirty="0" err="1">
                <a:solidFill>
                  <a:schemeClr val="bg2"/>
                </a:solidFill>
                <a:latin typeface="Georgia" panose="02040502050405020303" pitchFamily="18" charset="0"/>
              </a:rPr>
              <a:t>КНУКіМ</a:t>
            </a:r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» – література не вилучалась. </a:t>
            </a:r>
          </a:p>
          <a:p>
            <a:pPr marL="0" indent="0" algn="ctr">
              <a:buNone/>
            </a:pPr>
            <a:r>
              <a:rPr lang="uk-UA" sz="2800" b="1" dirty="0">
                <a:solidFill>
                  <a:schemeClr val="bg2"/>
                </a:solidFill>
                <a:latin typeface="Georgia" panose="02040502050405020303" pitchFamily="18" charset="0"/>
              </a:rPr>
              <a:t>Загалом вилучено - 28 985 примірників. </a:t>
            </a:r>
            <a:endParaRPr lang="ru-RU" sz="2800" b="1" dirty="0">
              <a:solidFill>
                <a:schemeClr val="bg2"/>
              </a:solidFill>
              <a:latin typeface="Georgia" panose="02040502050405020303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948795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2848</TotalTime>
  <Words>2008</Words>
  <Application>Microsoft Office PowerPoint</Application>
  <PresentationFormat>Экран (4:3)</PresentationFormat>
  <Paragraphs>521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Candara</vt:lpstr>
      <vt:lpstr>Georgia</vt:lpstr>
      <vt:lpstr>Times New Roman</vt:lpstr>
      <vt:lpstr>Тема Office</vt:lpstr>
      <vt:lpstr>Презентация PowerPoint</vt:lpstr>
      <vt:lpstr>До Методичного об’єднання (МО) входять 6 бібліотек провідних ЗВО міста:</vt:lpstr>
      <vt:lpstr>Презентация PowerPoint</vt:lpstr>
      <vt:lpstr> Загальний фонд бібліотек ЗВО  </vt:lpstr>
      <vt:lpstr>Презентация PowerPoint</vt:lpstr>
      <vt:lpstr>Склад фонду бібліотек МО за видами на 1.01.2023 р.</vt:lpstr>
      <vt:lpstr>Фонди бібліотек МО м. Миколаєва за цільовим призначенням:</vt:lpstr>
      <vt:lpstr>Динаміка зменшення документних  фондів бібліотек ЗВО</vt:lpstr>
      <vt:lpstr>Вилучено з фондів бібліотек МО  за 2020-2022 рр.:</vt:lpstr>
      <vt:lpstr>Надходження документів до бібліотек ЗВО</vt:lpstr>
      <vt:lpstr>Надходження документів до бібліотек ЗВО  у 2022 році за видами: </vt:lpstr>
      <vt:lpstr>Динаміка нових надходжень  за мовами </vt:lpstr>
      <vt:lpstr>Фінансові витрати на комплектування</vt:lpstr>
      <vt:lpstr>Доступ до наукометричних і навчальних БД</vt:lpstr>
      <vt:lpstr>Доступ до освітніх онлайн-ресурсів та  платформ:</vt:lpstr>
      <vt:lpstr>Динаміка наповнення та використання репозитаріїв </vt:lpstr>
      <vt:lpstr>Обслуговування користувачів</vt:lpstr>
      <vt:lpstr>Обслуговано всіма структурними підрозділами бібліотек ЗВО: </vt:lpstr>
      <vt:lpstr>Відвідування бібліотек:</vt:lpstr>
      <vt:lpstr> Книговидача:</vt:lpstr>
      <vt:lpstr>Соціокультурна  діяльність</vt:lpstr>
      <vt:lpstr>Наукова діяльність</vt:lpstr>
      <vt:lpstr>Публікації співробітників  НБ НУК ім. адм. Макарова</vt:lpstr>
      <vt:lpstr>Публікації в БД SCOPUS</vt:lpstr>
      <vt:lpstr>Матеріали в друкованих та електронних фахових та наукових виданнях:</vt:lpstr>
      <vt:lpstr>Прикладні наукові дослідження </vt:lpstr>
      <vt:lpstr>Підвищення професійної компетентності </vt:lpstr>
      <vt:lpstr>Персонал бібліотек ЗВО </vt:lpstr>
      <vt:lpstr>Комп'ютерний парк</vt:lpstr>
      <vt:lpstr>Матеріально-технічна база бібліотек ЗВО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Игорь</cp:lastModifiedBy>
  <cp:revision>426</cp:revision>
  <dcterms:created xsi:type="dcterms:W3CDTF">2016-09-17T14:05:47Z</dcterms:created>
  <dcterms:modified xsi:type="dcterms:W3CDTF">2023-11-22T21:00:29Z</dcterms:modified>
</cp:coreProperties>
</file>