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68" r:id="rId3"/>
    <p:sldId id="269" r:id="rId4"/>
    <p:sldId id="257" r:id="rId5"/>
    <p:sldId id="258" r:id="rId6"/>
    <p:sldId id="259" r:id="rId7"/>
    <p:sldId id="261" r:id="rId8"/>
    <p:sldId id="262" r:id="rId9"/>
    <p:sldId id="264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63" r:id="rId18"/>
    <p:sldId id="277" r:id="rId19"/>
  </p:sldIdLst>
  <p:sldSz cx="14630400" cy="8229600"/>
  <p:notesSz cx="8229600" cy="146304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Open Sans" panose="020B0604020202020204" charset="0"/>
      <p:regular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F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55" d="100"/>
          <a:sy n="55" d="100"/>
        </p:scale>
        <p:origin x="58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Переглядів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Лист1!$A$2:$A$12</c:f>
              <c:strCache>
                <c:ptCount val="10"/>
                <c:pt idx="0">
                  <c:v>Головна сторінка</c:v>
                </c:pt>
                <c:pt idx="1">
                  <c:v>Моє середовище</c:v>
                </c:pt>
                <c:pt idx="2">
                  <c:v>Пошук</c:v>
                </c:pt>
                <c:pt idx="3">
                  <c:v>Dspace</c:v>
                </c:pt>
                <c:pt idx="4">
                  <c:v>Інститути</c:v>
                </c:pt>
                <c:pt idx="5">
                  <c:v>Редагувати внесений новий документ</c:v>
                </c:pt>
                <c:pt idx="6">
                  <c:v>7 - Dspace</c:v>
                </c:pt>
                <c:pt idx="7">
                  <c:v>Користувач</c:v>
                </c:pt>
                <c:pt idx="8">
                  <c:v>Надсилання документів</c:v>
                </c:pt>
                <c:pt idx="9">
                  <c:v>Редагування документа</c:v>
                </c:pt>
              </c:strCache>
            </c:strRef>
          </c:cat>
          <c:val>
            <c:numRef>
              <c:f>Лист1!$B$2:$B$12</c:f>
              <c:numCache>
                <c:formatCode>0.00%</c:formatCode>
                <c:ptCount val="10"/>
                <c:pt idx="0">
                  <c:v>0.193</c:v>
                </c:pt>
                <c:pt idx="1">
                  <c:v>7.3599999999999999E-2</c:v>
                </c:pt>
                <c:pt idx="2">
                  <c:v>3.9300000000000002E-2</c:v>
                </c:pt>
                <c:pt idx="3">
                  <c:v>2.29E-2</c:v>
                </c:pt>
                <c:pt idx="4">
                  <c:v>2.1999999999999999E-2</c:v>
                </c:pt>
                <c:pt idx="5">
                  <c:v>1.7299999999999999E-2</c:v>
                </c:pt>
                <c:pt idx="6">
                  <c:v>1.7100000000000001E-2</c:v>
                </c:pt>
                <c:pt idx="7">
                  <c:v>1.15E-2</c:v>
                </c:pt>
                <c:pt idx="8">
                  <c:v>1.0800000000000001E-2</c:v>
                </c:pt>
                <c:pt idx="9">
                  <c:v>1.0500000000000001E-2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6A-4B5E-A354-815AA434357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Користувачів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Лист1!$A$2:$A$12</c:f>
              <c:strCache>
                <c:ptCount val="10"/>
                <c:pt idx="0">
                  <c:v>Головна сторінка</c:v>
                </c:pt>
                <c:pt idx="1">
                  <c:v>Моє середовище</c:v>
                </c:pt>
                <c:pt idx="2">
                  <c:v>Пошук</c:v>
                </c:pt>
                <c:pt idx="3">
                  <c:v>Dspace</c:v>
                </c:pt>
                <c:pt idx="4">
                  <c:v>Інститути</c:v>
                </c:pt>
                <c:pt idx="5">
                  <c:v>Редагувати внесений новий документ</c:v>
                </c:pt>
                <c:pt idx="6">
                  <c:v>7 - Dspace</c:v>
                </c:pt>
                <c:pt idx="7">
                  <c:v>Користувач</c:v>
                </c:pt>
                <c:pt idx="8">
                  <c:v>Надсилання документів</c:v>
                </c:pt>
                <c:pt idx="9">
                  <c:v>Редагування документа</c:v>
                </c:pt>
              </c:strCache>
            </c:strRef>
          </c:cat>
          <c:val>
            <c:numRef>
              <c:f>Лист1!$C$2:$C$12</c:f>
              <c:numCache>
                <c:formatCode>0.00%</c:formatCode>
                <c:ptCount val="10"/>
                <c:pt idx="0">
                  <c:v>0.18010000000000001</c:v>
                </c:pt>
                <c:pt idx="1">
                  <c:v>1.5900000000000001E-2</c:v>
                </c:pt>
                <c:pt idx="2">
                  <c:v>2.9899999999999999E-2</c:v>
                </c:pt>
                <c:pt idx="3">
                  <c:v>9.8699999999999996E-2</c:v>
                </c:pt>
                <c:pt idx="4">
                  <c:v>2.3400000000000001E-2</c:v>
                </c:pt>
                <c:pt idx="5">
                  <c:v>1.2999999999999999E-2</c:v>
                </c:pt>
                <c:pt idx="6">
                  <c:v>8.3999999999999995E-3</c:v>
                </c:pt>
                <c:pt idx="7">
                  <c:v>3.1399999999999997E-2</c:v>
                </c:pt>
                <c:pt idx="8">
                  <c:v>1.14E-2</c:v>
                </c:pt>
                <c:pt idx="9">
                  <c:v>5.0000000000000001E-4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46A-4B5E-A354-815AA43435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96175503"/>
        <c:axId val="1096172591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Лист1!$D$1</c15:sqref>
                        </c15:formulaRef>
                      </c:ext>
                    </c:extLst>
                    <c:strCache>
                      <c:ptCount val="1"/>
                      <c:pt idx="0">
                        <c:v>Столбец1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Лист1!$A$2:$A$12</c15:sqref>
                        </c15:formulaRef>
                      </c:ext>
                    </c:extLst>
                    <c:strCache>
                      <c:ptCount val="10"/>
                      <c:pt idx="0">
                        <c:v>Головна сторінка</c:v>
                      </c:pt>
                      <c:pt idx="1">
                        <c:v>Моє середовище</c:v>
                      </c:pt>
                      <c:pt idx="2">
                        <c:v>Пошук</c:v>
                      </c:pt>
                      <c:pt idx="3">
                        <c:v>Dspace</c:v>
                      </c:pt>
                      <c:pt idx="4">
                        <c:v>Інститути</c:v>
                      </c:pt>
                      <c:pt idx="5">
                        <c:v>Редагувати внесений новий документ</c:v>
                      </c:pt>
                      <c:pt idx="6">
                        <c:v>7 - Dspace</c:v>
                      </c:pt>
                      <c:pt idx="7">
                        <c:v>Користувач</c:v>
                      </c:pt>
                      <c:pt idx="8">
                        <c:v>Надсилання документів</c:v>
                      </c:pt>
                      <c:pt idx="9">
                        <c:v>Редагування документа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Лист1!$D$2:$D$12</c15:sqref>
                        </c15:formulaRef>
                      </c:ext>
                    </c:extLst>
                    <c:numCache>
                      <c:formatCode>General</c:formatCode>
                      <c:ptCount val="10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B46A-4B5E-A354-815AA4343575}"/>
                  </c:ext>
                </c:extLst>
              </c15:ser>
            </c15:filteredBarSeries>
          </c:ext>
        </c:extLst>
      </c:barChart>
      <c:catAx>
        <c:axId val="10961755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6172591"/>
        <c:crosses val="autoZero"/>
        <c:auto val="1"/>
        <c:lblAlgn val="ctr"/>
        <c:lblOffset val="100"/>
        <c:noMultiLvlLbl val="0"/>
      </c:catAx>
      <c:valAx>
        <c:axId val="10961725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617550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Переглядів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cat>
            <c:strRef>
              <c:f>Лист1!$A$2:$A$9</c:f>
              <c:strCache>
                <c:ptCount val="8"/>
                <c:pt idx="0">
                  <c:v>Головна сторінка</c:v>
                </c:pt>
                <c:pt idx="1">
                  <c:v>Електронний каталог</c:v>
                </c:pt>
                <c:pt idx="2">
                  <c:v>Правила оформлення</c:v>
                </c:pt>
                <c:pt idx="3">
                  <c:v>Бібліотеки Миколаєва - Наукова бібліотека</c:v>
                </c:pt>
                <c:pt idx="4">
                  <c:v>Передплачені БД</c:v>
                </c:pt>
                <c:pt idx="5">
                  <c:v>Електронні словники</c:v>
                </c:pt>
                <c:pt idx="6">
                  <c:v>Віртуальні виставки</c:v>
                </c:pt>
                <c:pt idx="7">
                  <c:v>Ресурси відкритого доступу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34.200000000000003</c:v>
                </c:pt>
                <c:pt idx="1">
                  <c:v>11</c:v>
                </c:pt>
                <c:pt idx="2">
                  <c:v>4.5</c:v>
                </c:pt>
                <c:pt idx="3">
                  <c:v>2.5</c:v>
                </c:pt>
                <c:pt idx="4">
                  <c:v>2.5</c:v>
                </c:pt>
                <c:pt idx="5">
                  <c:v>1.93</c:v>
                </c:pt>
                <c:pt idx="6">
                  <c:v>1.89</c:v>
                </c:pt>
                <c:pt idx="7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D5-44AA-92CD-1F2239F37C2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Користувачів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cat>
            <c:strRef>
              <c:f>Лист1!$A$2:$A$9</c:f>
              <c:strCache>
                <c:ptCount val="8"/>
                <c:pt idx="0">
                  <c:v>Головна сторінка</c:v>
                </c:pt>
                <c:pt idx="1">
                  <c:v>Електронний каталог</c:v>
                </c:pt>
                <c:pt idx="2">
                  <c:v>Правила оформлення</c:v>
                </c:pt>
                <c:pt idx="3">
                  <c:v>Бібліотеки Миколаєва - Наукова бібліотека</c:v>
                </c:pt>
                <c:pt idx="4">
                  <c:v>Передплачені БД</c:v>
                </c:pt>
                <c:pt idx="5">
                  <c:v>Електронні словники</c:v>
                </c:pt>
                <c:pt idx="6">
                  <c:v>Віртуальні виставки</c:v>
                </c:pt>
                <c:pt idx="7">
                  <c:v>Ресурси відкритого доступу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23</c:v>
                </c:pt>
                <c:pt idx="1">
                  <c:v>1.17</c:v>
                </c:pt>
                <c:pt idx="2">
                  <c:v>21.1</c:v>
                </c:pt>
                <c:pt idx="3">
                  <c:v>1.82</c:v>
                </c:pt>
                <c:pt idx="4">
                  <c:v>1.94</c:v>
                </c:pt>
                <c:pt idx="5">
                  <c:v>6.96</c:v>
                </c:pt>
                <c:pt idx="6">
                  <c:v>3.48</c:v>
                </c:pt>
                <c:pt idx="7">
                  <c:v>5.34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D5-44AA-92CD-1F2239F37C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75453216"/>
        <c:axId val="1775464864"/>
        <c:axId val="604103568"/>
      </c:bar3DChart>
      <c:catAx>
        <c:axId val="1775453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5464864"/>
        <c:crosses val="autoZero"/>
        <c:auto val="1"/>
        <c:lblAlgn val="ctr"/>
        <c:lblOffset val="100"/>
        <c:noMultiLvlLbl val="0"/>
      </c:catAx>
      <c:valAx>
        <c:axId val="1775464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5453216"/>
        <c:crosses val="autoZero"/>
        <c:crossBetween val="between"/>
      </c:valAx>
      <c:serAx>
        <c:axId val="60410356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5464864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8530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6F5EE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lib.nuos.edu.ua/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eir.nuos.edu.ua/home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5717894" y="2274327"/>
            <a:ext cx="8157769" cy="404336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/>
            <a:r>
              <a:rPr lang="uk-UA" sz="4400" b="1" dirty="0">
                <a:solidFill>
                  <a:srgbClr val="333F70"/>
                </a:solidFill>
                <a:latin typeface="Unbounded Bold"/>
              </a:rPr>
              <a:t>Аналітичний моніторинг </a:t>
            </a:r>
            <a:endParaRPr lang="uk-UA" sz="4400" b="1" dirty="0" smtClean="0">
              <a:solidFill>
                <a:srgbClr val="333F70"/>
              </a:solidFill>
              <a:latin typeface="Unbounded Bold"/>
            </a:endParaRPr>
          </a:p>
          <a:p>
            <a:pPr algn="ctr"/>
            <a:r>
              <a:rPr lang="uk-UA" sz="4400" b="1" dirty="0" smtClean="0">
                <a:solidFill>
                  <a:srgbClr val="333F70"/>
                </a:solidFill>
                <a:latin typeface="Unbounded Bold"/>
              </a:rPr>
              <a:t>за </a:t>
            </a:r>
            <a:r>
              <a:rPr lang="uk-UA" sz="4400" b="1" dirty="0">
                <a:solidFill>
                  <a:srgbClr val="333F70"/>
                </a:solidFill>
                <a:latin typeface="Unbounded Bold"/>
              </a:rPr>
              <a:t>допомогою </a:t>
            </a:r>
            <a:endParaRPr lang="uk-UA" sz="4400" b="1" dirty="0" smtClean="0">
              <a:solidFill>
                <a:srgbClr val="333F70"/>
              </a:solidFill>
              <a:latin typeface="Unbounded Bold"/>
            </a:endParaRPr>
          </a:p>
          <a:p>
            <a:pPr algn="ctr"/>
            <a:r>
              <a:rPr lang="en-US" sz="4400" b="1" dirty="0" smtClean="0">
                <a:solidFill>
                  <a:srgbClr val="333F70"/>
                </a:solidFill>
                <a:latin typeface="Unbounded Bold"/>
              </a:rPr>
              <a:t>Google Analytics </a:t>
            </a:r>
            <a:r>
              <a:rPr lang="uk-UA" sz="4400" b="1" dirty="0" smtClean="0">
                <a:solidFill>
                  <a:srgbClr val="333F70"/>
                </a:solidFill>
                <a:latin typeface="Unbounded Bold"/>
              </a:rPr>
              <a:t>як інструмент аналізу діяльності бібліотеки</a:t>
            </a:r>
            <a:endParaRPr lang="en-US" sz="4400" b="1" dirty="0">
              <a:solidFill>
                <a:srgbClr val="333F70"/>
              </a:solidFill>
              <a:latin typeface="Unbounded Bold"/>
            </a:endParaRPr>
          </a:p>
        </p:txBody>
      </p:sp>
      <p:sp>
        <p:nvSpPr>
          <p:cNvPr id="5" name="Shape 2"/>
          <p:cNvSpPr/>
          <p:nvPr/>
        </p:nvSpPr>
        <p:spPr>
          <a:xfrm>
            <a:off x="6241137" y="6936819"/>
            <a:ext cx="344924" cy="344924"/>
          </a:xfrm>
          <a:prstGeom prst="roundRect">
            <a:avLst>
              <a:gd name="adj" fmla="val 26507537"/>
            </a:avLst>
          </a:prstGeom>
          <a:noFill/>
          <a:ln w="7620">
            <a:solidFill>
              <a:srgbClr val="FFFFFF"/>
            </a:solidFill>
            <a:prstDash val="solid"/>
          </a:ln>
        </p:spPr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3450" y="7192741"/>
            <a:ext cx="329684" cy="329684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9818978" y="6954317"/>
            <a:ext cx="3251359" cy="3773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950"/>
              </a:lnSpc>
              <a:buNone/>
            </a:pPr>
            <a:r>
              <a:rPr lang="en-US" sz="2100" b="1" dirty="0" err="1" smtClean="0">
                <a:solidFill>
                  <a:srgbClr val="333F70"/>
                </a:solidFill>
                <a:latin typeface="Open Sans Bold" pitchFamily="34" charset="0"/>
                <a:ea typeface="Open Sans Bold" pitchFamily="34" charset="-122"/>
                <a:cs typeface="Open Sans Bold" pitchFamily="34" charset="-120"/>
              </a:rPr>
              <a:t>Світлана</a:t>
            </a:r>
            <a:r>
              <a:rPr lang="en-US" sz="2100" b="1" dirty="0" smtClean="0">
                <a:solidFill>
                  <a:srgbClr val="333F70"/>
                </a:solidFill>
                <a:latin typeface="Open Sans Bold" pitchFamily="34" charset="0"/>
                <a:ea typeface="Open Sans Bold" pitchFamily="34" charset="-122"/>
                <a:cs typeface="Open Sans Bold" pitchFamily="34" charset="-120"/>
              </a:rPr>
              <a:t> </a:t>
            </a:r>
            <a:r>
              <a:rPr lang="en-US" sz="2100" b="1" dirty="0" err="1" smtClean="0">
                <a:solidFill>
                  <a:srgbClr val="333F70"/>
                </a:solidFill>
                <a:latin typeface="Open Sans Bold" pitchFamily="34" charset="0"/>
                <a:ea typeface="Open Sans Bold" pitchFamily="34" charset="-122"/>
                <a:cs typeface="Open Sans Bold" pitchFamily="34" charset="-120"/>
              </a:rPr>
              <a:t>Ларенкова</a:t>
            </a:r>
            <a:endParaRPr lang="ru-RU" sz="2100" b="1" dirty="0" smtClean="0">
              <a:solidFill>
                <a:srgbClr val="333F70"/>
              </a:solidFill>
              <a:latin typeface="Open Sans Bold" pitchFamily="34" charset="0"/>
              <a:ea typeface="Open Sans Bold" pitchFamily="34" charset="-122"/>
              <a:cs typeface="Open Sans Bold" pitchFamily="34" charset="-120"/>
            </a:endParaRPr>
          </a:p>
          <a:p>
            <a:pPr marL="0" indent="0">
              <a:lnSpc>
                <a:spcPts val="2950"/>
              </a:lnSpc>
              <a:buNone/>
            </a:pPr>
            <a:r>
              <a:rPr lang="en-US" sz="2100" b="1" dirty="0" smtClean="0">
                <a:solidFill>
                  <a:srgbClr val="333F70"/>
                </a:solidFill>
                <a:latin typeface="Open Sans Bold" pitchFamily="34" charset="0"/>
                <a:ea typeface="Open Sans Bold" pitchFamily="34" charset="-122"/>
              </a:rPr>
              <a:t>svitlana.larenkova@nuos.edu.ua</a:t>
            </a:r>
            <a:endParaRPr lang="en-US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"/>
          <p:cNvSpPr/>
          <p:nvPr/>
        </p:nvSpPr>
        <p:spPr>
          <a:xfrm>
            <a:off x="0" y="0"/>
            <a:ext cx="14630400" cy="8229600"/>
          </a:xfrm>
          <a:prstGeom prst="roundRect">
            <a:avLst>
              <a:gd name="adj" fmla="val 3052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3" name="Прямоугольник 2"/>
          <p:cNvSpPr/>
          <p:nvPr/>
        </p:nvSpPr>
        <p:spPr>
          <a:xfrm>
            <a:off x="1743001" y="837607"/>
            <a:ext cx="11144397" cy="593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uk-UA" sz="3200" b="1" dirty="0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За даними </a:t>
            </a:r>
            <a:r>
              <a:rPr lang="en-US" sz="3200" b="1" dirty="0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Google Analytics </a:t>
            </a:r>
            <a:r>
              <a:rPr lang="uk-UA" sz="3200" b="1" dirty="0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станом за І півріччя 2024 р.</a:t>
            </a:r>
            <a:endParaRPr lang="en-US" sz="3200" b="1" dirty="0">
              <a:solidFill>
                <a:srgbClr val="333F70"/>
              </a:solidFill>
              <a:effectLst/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479294697"/>
              </p:ext>
            </p:extLst>
          </p:nvPr>
        </p:nvGraphicFramePr>
        <p:xfrm>
          <a:off x="6583680" y="3729446"/>
          <a:ext cx="7432766" cy="416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041340"/>
              </p:ext>
            </p:extLst>
          </p:nvPr>
        </p:nvGraphicFramePr>
        <p:xfrm>
          <a:off x="494484" y="1804159"/>
          <a:ext cx="6232887" cy="29768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2345">
                  <a:extLst>
                    <a:ext uri="{9D8B030D-6E8A-4147-A177-3AD203B41FA5}">
                      <a16:colId xmlns:a16="http://schemas.microsoft.com/office/drawing/2014/main" val="2065212941"/>
                    </a:ext>
                  </a:extLst>
                </a:gridCol>
                <a:gridCol w="2212402">
                  <a:extLst>
                    <a:ext uri="{9D8B030D-6E8A-4147-A177-3AD203B41FA5}">
                      <a16:colId xmlns:a16="http://schemas.microsoft.com/office/drawing/2014/main" val="353908268"/>
                    </a:ext>
                  </a:extLst>
                </a:gridCol>
                <a:gridCol w="884535">
                  <a:extLst>
                    <a:ext uri="{9D8B030D-6E8A-4147-A177-3AD203B41FA5}">
                      <a16:colId xmlns:a16="http://schemas.microsoft.com/office/drawing/2014/main" val="2704797760"/>
                    </a:ext>
                  </a:extLst>
                </a:gridCol>
                <a:gridCol w="884535">
                  <a:extLst>
                    <a:ext uri="{9D8B030D-6E8A-4147-A177-3AD203B41FA5}">
                      <a16:colId xmlns:a16="http://schemas.microsoft.com/office/drawing/2014/main" val="1439109052"/>
                    </a:ext>
                  </a:extLst>
                </a:gridCol>
                <a:gridCol w="884535">
                  <a:extLst>
                    <a:ext uri="{9D8B030D-6E8A-4147-A177-3AD203B41FA5}">
                      <a16:colId xmlns:a16="http://schemas.microsoft.com/office/drawing/2014/main" val="2990932286"/>
                    </a:ext>
                  </a:extLst>
                </a:gridCol>
                <a:gridCol w="884535">
                  <a:extLst>
                    <a:ext uri="{9D8B030D-6E8A-4147-A177-3AD203B41FA5}">
                      <a16:colId xmlns:a16="http://schemas.microsoft.com/office/drawing/2014/main" val="3708084128"/>
                    </a:ext>
                  </a:extLst>
                </a:gridCol>
              </a:tblGrid>
              <a:tr h="4668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№ п/п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Назва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Переглядів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користувачів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0886994"/>
                  </a:ext>
                </a:extLst>
              </a:tr>
              <a:tr h="2281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Всього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95030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100 %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5985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100 %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70325257"/>
                  </a:ext>
                </a:extLst>
              </a:tr>
              <a:tr h="2281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Головна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18346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19,3 %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18,01 %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01945964"/>
                  </a:ext>
                </a:extLst>
              </a:tr>
              <a:tr h="2281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Моє середовище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6993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7,36 %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95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1,59 %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5401130"/>
                  </a:ext>
                </a:extLst>
              </a:tr>
              <a:tr h="2281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Пошук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3735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3,93 %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2,99 %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9484761"/>
                  </a:ext>
                </a:extLst>
              </a:tr>
              <a:tr h="2281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DSpace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2.29 %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9.87 %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74368184"/>
                  </a:ext>
                </a:extLst>
              </a:tr>
              <a:tr h="2281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Інститути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2092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2,20 %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2,34 %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81158109"/>
                  </a:ext>
                </a:extLst>
              </a:tr>
              <a:tr h="2281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Редагування нових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1643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1,73 %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1,30 %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730549"/>
                  </a:ext>
                </a:extLst>
              </a:tr>
              <a:tr h="2281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DSpace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1626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1,71 %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0,84 %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7540988"/>
                  </a:ext>
                </a:extLst>
              </a:tr>
              <a:tr h="2281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Користувач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1,15 %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3,14 %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9186360"/>
                  </a:ext>
                </a:extLst>
              </a:tr>
              <a:tr h="2281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Надсилання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1,08 %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1,14 %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7816312"/>
                  </a:ext>
                </a:extLst>
              </a:tr>
              <a:tr h="2281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Редагування документа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995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1,05 %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0,05 %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640653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152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"/>
          <p:cNvSpPr/>
          <p:nvPr/>
        </p:nvSpPr>
        <p:spPr>
          <a:xfrm>
            <a:off x="0" y="0"/>
            <a:ext cx="14630400" cy="8229600"/>
          </a:xfrm>
          <a:prstGeom prst="roundRect">
            <a:avLst>
              <a:gd name="adj" fmla="val 3052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6648993" y="3606663"/>
            <a:ext cx="7615645" cy="4208327"/>
          </a:xfrm>
          <a:prstGeom prst="rect">
            <a:avLst/>
          </a:prstGeom>
        </p:spPr>
      </p:pic>
      <p:pic>
        <p:nvPicPr>
          <p:cNvPr id="2" name="Рисунок 1"/>
          <p:cNvPicPr/>
          <p:nvPr/>
        </p:nvPicPr>
        <p:blipFill>
          <a:blip r:embed="rId3"/>
          <a:stretch>
            <a:fillRect/>
          </a:stretch>
        </p:blipFill>
        <p:spPr>
          <a:xfrm>
            <a:off x="385398" y="378823"/>
            <a:ext cx="6590167" cy="420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03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"/>
          <p:cNvSpPr/>
          <p:nvPr/>
        </p:nvSpPr>
        <p:spPr>
          <a:xfrm>
            <a:off x="0" y="0"/>
            <a:ext cx="14525897" cy="8112034"/>
          </a:xfrm>
          <a:prstGeom prst="roundRect">
            <a:avLst>
              <a:gd name="adj" fmla="val 3052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347369" y="381588"/>
            <a:ext cx="7219994" cy="3960000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/>
          <a:stretch>
            <a:fillRect/>
          </a:stretch>
        </p:blipFill>
        <p:spPr>
          <a:xfrm>
            <a:off x="6916827" y="3919511"/>
            <a:ext cx="7335742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17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/>
          <a:srcRect l="26498" t="16848" r="27685" b="5131"/>
          <a:stretch/>
        </p:blipFill>
        <p:spPr bwMode="auto">
          <a:xfrm>
            <a:off x="4467493" y="1724299"/>
            <a:ext cx="5982788" cy="58521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6513" y="837607"/>
            <a:ext cx="10817385" cy="6192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uk-UA" sz="3200" b="1" dirty="0" smtClean="0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Сайт Наукової бібліотеки НУК</a:t>
            </a:r>
            <a:r>
              <a:rPr lang="uk-UA" sz="3200" b="1" dirty="0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</a:t>
            </a:r>
            <a:r>
              <a:rPr lang="en-US" sz="3200" b="1" dirty="0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hlinkClick r:id="rId3"/>
              </a:rPr>
              <a:t>https://lib.nuos.edu.ua</a:t>
            </a:r>
            <a:r>
              <a:rPr lang="en-US" sz="3200" b="1" dirty="0" smtClean="0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hlinkClick r:id="rId3"/>
              </a:rPr>
              <a:t>/</a:t>
            </a:r>
            <a:r>
              <a:rPr lang="uk-UA" sz="3200" b="1" dirty="0" smtClean="0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797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"/>
          <p:cNvSpPr/>
          <p:nvPr/>
        </p:nvSpPr>
        <p:spPr>
          <a:xfrm>
            <a:off x="13063" y="-39189"/>
            <a:ext cx="14617337" cy="8268789"/>
          </a:xfrm>
          <a:prstGeom prst="roundRect">
            <a:avLst>
              <a:gd name="adj" fmla="val 3052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2" name="Прямоугольник 1"/>
          <p:cNvSpPr/>
          <p:nvPr/>
        </p:nvSpPr>
        <p:spPr>
          <a:xfrm>
            <a:off x="1743001" y="837607"/>
            <a:ext cx="11144397" cy="593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uk-UA" sz="3200" b="1" dirty="0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За даними </a:t>
            </a:r>
            <a:r>
              <a:rPr lang="en-US" sz="3200" b="1" dirty="0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Google Analytics </a:t>
            </a:r>
            <a:r>
              <a:rPr lang="uk-UA" sz="3200" b="1" dirty="0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станом за І півріччя 2024 р.</a:t>
            </a:r>
            <a:endParaRPr lang="en-US" sz="3200" b="1" dirty="0">
              <a:solidFill>
                <a:srgbClr val="333F70"/>
              </a:solidFill>
              <a:effectLst/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089001590"/>
              </p:ext>
            </p:extLst>
          </p:nvPr>
        </p:nvGraphicFramePr>
        <p:xfrm>
          <a:off x="7772399" y="3938452"/>
          <a:ext cx="6230983" cy="3807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178062"/>
              </p:ext>
            </p:extLst>
          </p:nvPr>
        </p:nvGraphicFramePr>
        <p:xfrm>
          <a:off x="593407" y="1676328"/>
          <a:ext cx="7178993" cy="34312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5561">
                  <a:extLst>
                    <a:ext uri="{9D8B030D-6E8A-4147-A177-3AD203B41FA5}">
                      <a16:colId xmlns:a16="http://schemas.microsoft.com/office/drawing/2014/main" val="2866877285"/>
                    </a:ext>
                  </a:extLst>
                </a:gridCol>
                <a:gridCol w="2548228">
                  <a:extLst>
                    <a:ext uri="{9D8B030D-6E8A-4147-A177-3AD203B41FA5}">
                      <a16:colId xmlns:a16="http://schemas.microsoft.com/office/drawing/2014/main" val="2432547442"/>
                    </a:ext>
                  </a:extLst>
                </a:gridCol>
                <a:gridCol w="1018801">
                  <a:extLst>
                    <a:ext uri="{9D8B030D-6E8A-4147-A177-3AD203B41FA5}">
                      <a16:colId xmlns:a16="http://schemas.microsoft.com/office/drawing/2014/main" val="805913308"/>
                    </a:ext>
                  </a:extLst>
                </a:gridCol>
                <a:gridCol w="1018801">
                  <a:extLst>
                    <a:ext uri="{9D8B030D-6E8A-4147-A177-3AD203B41FA5}">
                      <a16:colId xmlns:a16="http://schemas.microsoft.com/office/drawing/2014/main" val="2850420094"/>
                    </a:ext>
                  </a:extLst>
                </a:gridCol>
                <a:gridCol w="1018801">
                  <a:extLst>
                    <a:ext uri="{9D8B030D-6E8A-4147-A177-3AD203B41FA5}">
                      <a16:colId xmlns:a16="http://schemas.microsoft.com/office/drawing/2014/main" val="1972204744"/>
                    </a:ext>
                  </a:extLst>
                </a:gridCol>
                <a:gridCol w="1018801">
                  <a:extLst>
                    <a:ext uri="{9D8B030D-6E8A-4147-A177-3AD203B41FA5}">
                      <a16:colId xmlns:a16="http://schemas.microsoft.com/office/drawing/2014/main" val="3112752420"/>
                    </a:ext>
                  </a:extLst>
                </a:gridCol>
              </a:tblGrid>
              <a:tr h="58060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№ п/п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Назва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Переглядів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користувачів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7383372"/>
                  </a:ext>
                </a:extLst>
              </a:tr>
              <a:tr h="2837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Всього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18749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100 %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3505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100 %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7958473"/>
                  </a:ext>
                </a:extLst>
              </a:tr>
              <a:tr h="2837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Головна сторінка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6416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34,2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837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23,9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5604294"/>
                  </a:ext>
                </a:extLst>
              </a:tr>
              <a:tr h="2837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Електронний каталог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2059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1,17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9972180"/>
                  </a:ext>
                </a:extLst>
              </a:tr>
              <a:tr h="2837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Правила оформлення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4,5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21,1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7272234"/>
                  </a:ext>
                </a:extLst>
              </a:tr>
              <a:tr h="5806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Бібліотеки Миколаєва – Наукова бібліотека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2,5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1,82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8176390"/>
                  </a:ext>
                </a:extLst>
              </a:tr>
              <a:tr h="2837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Передплачені БД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2,5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1,94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67021061"/>
                  </a:ext>
                </a:extLst>
              </a:tr>
              <a:tr h="2837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Електронні словники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1,93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6,96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31158847"/>
                  </a:ext>
                </a:extLst>
              </a:tr>
              <a:tr h="2837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Віртуальні виставки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1,89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3,48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8457315"/>
                  </a:ext>
                </a:extLst>
              </a:tr>
              <a:tr h="2837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Ресурси відкритого доступу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1,5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5,34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09693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905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"/>
          <p:cNvSpPr/>
          <p:nvPr/>
        </p:nvSpPr>
        <p:spPr>
          <a:xfrm>
            <a:off x="0" y="0"/>
            <a:ext cx="14630400" cy="8229600"/>
          </a:xfrm>
          <a:prstGeom prst="roundRect">
            <a:avLst>
              <a:gd name="adj" fmla="val 3052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293959" y="262709"/>
            <a:ext cx="7413127" cy="396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5934" y="3996280"/>
            <a:ext cx="8819774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79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oundRect">
            <a:avLst>
              <a:gd name="adj" fmla="val 3052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418012" y="320041"/>
            <a:ext cx="7367451" cy="44021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9543" y="4127515"/>
            <a:ext cx="8205074" cy="376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53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2503051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00802" y="3213378"/>
            <a:ext cx="13228796" cy="187737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900"/>
              </a:lnSpc>
              <a:buNone/>
            </a:pPr>
            <a:r>
              <a:rPr lang="en-US" sz="39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Висновки та рекомендації щодо впровадження Google Analytics у бібліотеці</a:t>
            </a:r>
            <a:endParaRPr lang="en-US" sz="3900" dirty="0"/>
          </a:p>
        </p:txBody>
      </p:sp>
      <p:sp>
        <p:nvSpPr>
          <p:cNvPr id="4" name="Shape 1"/>
          <p:cNvSpPr/>
          <p:nvPr/>
        </p:nvSpPr>
        <p:spPr>
          <a:xfrm>
            <a:off x="700802" y="5391031"/>
            <a:ext cx="13228796" cy="2128242"/>
          </a:xfrm>
          <a:prstGeom prst="roundRect">
            <a:avLst>
              <a:gd name="adj" fmla="val 3952"/>
            </a:avLst>
          </a:prstGeom>
          <a:noFill/>
          <a:ln w="7620">
            <a:solidFill>
              <a:srgbClr val="000000">
                <a:alpha val="8000"/>
              </a:srgbClr>
            </a:solidFill>
            <a:prstDash val="solid"/>
          </a:ln>
        </p:spPr>
      </p:sp>
      <p:sp>
        <p:nvSpPr>
          <p:cNvPr id="5" name="Shape 2"/>
          <p:cNvSpPr/>
          <p:nvPr/>
        </p:nvSpPr>
        <p:spPr>
          <a:xfrm>
            <a:off x="708422" y="5398651"/>
            <a:ext cx="13213556" cy="575905"/>
          </a:xfrm>
          <a:prstGeom prst="rect">
            <a:avLst/>
          </a:prstGeom>
          <a:solidFill>
            <a:srgbClr val="FFFFFF">
              <a:alpha val="4000"/>
            </a:srgbClr>
          </a:solidFill>
          <a:ln/>
        </p:spPr>
      </p:sp>
      <p:sp>
        <p:nvSpPr>
          <p:cNvPr id="6" name="Text 3"/>
          <p:cNvSpPr/>
          <p:nvPr/>
        </p:nvSpPr>
        <p:spPr>
          <a:xfrm>
            <a:off x="908566" y="5526405"/>
            <a:ext cx="6202680" cy="3203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500"/>
              </a:lnSpc>
              <a:buNone/>
            </a:pPr>
            <a:r>
              <a:rPr lang="en-US" sz="1550" b="1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Ключові переваги</a:t>
            </a:r>
            <a:endParaRPr lang="en-US" sz="1550" b="1" dirty="0"/>
          </a:p>
        </p:txBody>
      </p:sp>
      <p:sp>
        <p:nvSpPr>
          <p:cNvPr id="7" name="Text 4"/>
          <p:cNvSpPr/>
          <p:nvPr/>
        </p:nvSpPr>
        <p:spPr>
          <a:xfrm>
            <a:off x="7519154" y="5526405"/>
            <a:ext cx="6202680" cy="3203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500"/>
              </a:lnSpc>
              <a:buNone/>
            </a:pPr>
            <a:r>
              <a:rPr lang="en-US" sz="1550" b="1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Крок за кроком впровадження</a:t>
            </a:r>
            <a:endParaRPr lang="en-US" sz="1550" b="1" dirty="0"/>
          </a:p>
        </p:txBody>
      </p:sp>
      <p:sp>
        <p:nvSpPr>
          <p:cNvPr id="8" name="Shape 5"/>
          <p:cNvSpPr/>
          <p:nvPr/>
        </p:nvSpPr>
        <p:spPr>
          <a:xfrm>
            <a:off x="708422" y="5974556"/>
            <a:ext cx="13213556" cy="1537097"/>
          </a:xfrm>
          <a:prstGeom prst="rect">
            <a:avLst/>
          </a:prstGeom>
          <a:solidFill>
            <a:srgbClr val="000000">
              <a:alpha val="4000"/>
            </a:srgbClr>
          </a:solidFill>
          <a:ln/>
        </p:spPr>
      </p:sp>
      <p:sp>
        <p:nvSpPr>
          <p:cNvPr id="9" name="Text 6"/>
          <p:cNvSpPr/>
          <p:nvPr/>
        </p:nvSpPr>
        <p:spPr>
          <a:xfrm>
            <a:off x="908566" y="6102310"/>
            <a:ext cx="6202680" cy="9611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500"/>
              </a:lnSpc>
              <a:buNone/>
            </a:pPr>
            <a:r>
              <a:rPr lang="en-US" sz="15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- Глибоке розуміння аудиторії та її потреб - Оптимізація веб-сайту та послуг - Прийняття обґрунтованих рішень - Підвищення ефективності діяльності</a:t>
            </a:r>
            <a:endParaRPr lang="en-US" sz="1550" dirty="0"/>
          </a:p>
        </p:txBody>
      </p:sp>
      <p:sp>
        <p:nvSpPr>
          <p:cNvPr id="10" name="Text 7"/>
          <p:cNvSpPr/>
          <p:nvPr/>
        </p:nvSpPr>
        <p:spPr>
          <a:xfrm>
            <a:off x="7519154" y="6102310"/>
            <a:ext cx="6202680" cy="128158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500"/>
              </a:lnSpc>
              <a:buNone/>
            </a:pPr>
            <a:r>
              <a:rPr lang="en-US" sz="15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1. Налаштуйте збір даних 2. Визначте ключові метрики та показники 3. Аналізуйте дані та виявляйте можливості для вдосконалення 4. Впроваджуйте зміни та відстежуйте їх ефективність 5. Повторюйте цикл постійного вдосконалення</a:t>
            </a:r>
            <a:endParaRPr lang="en-US" sz="15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36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"/>
          <p:cNvSpPr/>
          <p:nvPr/>
        </p:nvSpPr>
        <p:spPr>
          <a:xfrm>
            <a:off x="2113921" y="5092596"/>
            <a:ext cx="10308856" cy="2867382"/>
          </a:xfrm>
          <a:prstGeom prst="roundRect">
            <a:avLst>
              <a:gd name="adj" fmla="val 3052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4630400" cy="4853011"/>
          </a:xfrm>
          <a:prstGeom prst="rect">
            <a:avLst/>
          </a:prstGeom>
        </p:spPr>
      </p:pic>
      <p:sp>
        <p:nvSpPr>
          <p:cNvPr id="3" name="Text 1"/>
          <p:cNvSpPr/>
          <p:nvPr/>
        </p:nvSpPr>
        <p:spPr>
          <a:xfrm>
            <a:off x="2433637" y="5167770"/>
            <a:ext cx="9763125" cy="229739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just">
              <a:buNone/>
            </a:pPr>
            <a:r>
              <a:rPr lang="en-US" sz="2800" b="1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Google Analytics </a:t>
            </a:r>
            <a:r>
              <a:rPr lang="en-US" sz="28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є потужним інструментом, який дозволяє бібліотекам глибоко проаналізувати особливості використання їхнього веб-сайту та застосувати отримані дані для оптимізації обслуговування користувачів та підвищення ефективності роботи.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657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"/>
          <p:cNvSpPr/>
          <p:nvPr/>
        </p:nvSpPr>
        <p:spPr>
          <a:xfrm>
            <a:off x="7697225" y="3164059"/>
            <a:ext cx="6296568" cy="4772026"/>
          </a:xfrm>
          <a:prstGeom prst="roundRect">
            <a:avLst>
              <a:gd name="adj" fmla="val 3052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5" name="Shape 1"/>
          <p:cNvSpPr/>
          <p:nvPr/>
        </p:nvSpPr>
        <p:spPr>
          <a:xfrm>
            <a:off x="543950" y="296678"/>
            <a:ext cx="13449843" cy="2867382"/>
          </a:xfrm>
          <a:prstGeom prst="roundRect">
            <a:avLst>
              <a:gd name="adj" fmla="val 3052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950" y="3164060"/>
            <a:ext cx="7153275" cy="47720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4923" y="524058"/>
            <a:ext cx="1257163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800" b="1" dirty="0">
                <a:solidFill>
                  <a:srgbClr val="333F70"/>
                </a:solidFill>
              </a:rPr>
              <a:t>Google Analytics </a:t>
            </a:r>
            <a:r>
              <a:rPr lang="ru-RU" sz="3800" b="1" dirty="0">
                <a:solidFill>
                  <a:srgbClr val="333F70"/>
                </a:solidFill>
              </a:rPr>
              <a:t>– </a:t>
            </a:r>
            <a:r>
              <a:rPr lang="ru-RU" sz="3800" dirty="0" err="1">
                <a:solidFill>
                  <a:srgbClr val="333F70"/>
                </a:solidFill>
              </a:rPr>
              <a:t>це</a:t>
            </a:r>
            <a:r>
              <a:rPr lang="ru-RU" sz="3800" dirty="0">
                <a:solidFill>
                  <a:srgbClr val="333F70"/>
                </a:solidFill>
              </a:rPr>
              <a:t> служба </a:t>
            </a:r>
            <a:r>
              <a:rPr lang="ru-RU" sz="3800" dirty="0" err="1">
                <a:solidFill>
                  <a:srgbClr val="333F70"/>
                </a:solidFill>
              </a:rPr>
              <a:t>вебаналітики</a:t>
            </a:r>
            <a:r>
              <a:rPr lang="ru-RU" sz="3800" dirty="0">
                <a:solidFill>
                  <a:srgbClr val="333F70"/>
                </a:solidFill>
              </a:rPr>
              <a:t>, </a:t>
            </a:r>
            <a:r>
              <a:rPr lang="ru-RU" sz="3800" dirty="0" smtClean="0">
                <a:solidFill>
                  <a:srgbClr val="333F70"/>
                </a:solidFill>
              </a:rPr>
              <a:t>яка </a:t>
            </a:r>
            <a:r>
              <a:rPr lang="ru-RU" sz="3800" dirty="0" err="1">
                <a:solidFill>
                  <a:srgbClr val="333F70"/>
                </a:solidFill>
              </a:rPr>
              <a:t>дозволяє</a:t>
            </a:r>
            <a:r>
              <a:rPr lang="ru-RU" sz="3800" dirty="0">
                <a:solidFill>
                  <a:srgbClr val="333F70"/>
                </a:solidFill>
              </a:rPr>
              <a:t> </a:t>
            </a:r>
            <a:r>
              <a:rPr lang="ru-RU" sz="3800" dirty="0" err="1">
                <a:solidFill>
                  <a:srgbClr val="333F70"/>
                </a:solidFill>
              </a:rPr>
              <a:t>користувачам</a:t>
            </a:r>
            <a:r>
              <a:rPr lang="ru-RU" sz="3800" dirty="0">
                <a:solidFill>
                  <a:srgbClr val="333F70"/>
                </a:solidFill>
              </a:rPr>
              <a:t>, </a:t>
            </a:r>
            <a:r>
              <a:rPr lang="ru-RU" sz="3800" dirty="0" err="1">
                <a:solidFill>
                  <a:srgbClr val="333F70"/>
                </a:solidFill>
              </a:rPr>
              <a:t>тобто</a:t>
            </a:r>
            <a:r>
              <a:rPr lang="ru-RU" sz="3800" dirty="0">
                <a:solidFill>
                  <a:srgbClr val="333F70"/>
                </a:solidFill>
              </a:rPr>
              <a:t> в </a:t>
            </a:r>
            <a:r>
              <a:rPr lang="ru-RU" sz="3800" dirty="0" err="1">
                <a:solidFill>
                  <a:srgbClr val="333F70"/>
                </a:solidFill>
              </a:rPr>
              <a:t>даному</a:t>
            </a:r>
            <a:r>
              <a:rPr lang="ru-RU" sz="3800" dirty="0">
                <a:solidFill>
                  <a:srgbClr val="333F70"/>
                </a:solidFill>
              </a:rPr>
              <a:t> </a:t>
            </a:r>
            <a:r>
              <a:rPr lang="ru-RU" sz="3800" dirty="0" err="1">
                <a:solidFill>
                  <a:srgbClr val="333F70"/>
                </a:solidFill>
              </a:rPr>
              <a:t>випадку</a:t>
            </a:r>
            <a:r>
              <a:rPr lang="ru-RU" sz="3800" dirty="0">
                <a:solidFill>
                  <a:srgbClr val="333F70"/>
                </a:solidFill>
              </a:rPr>
              <a:t> – </a:t>
            </a:r>
            <a:r>
              <a:rPr lang="ru-RU" sz="3800" dirty="0" err="1">
                <a:solidFill>
                  <a:srgbClr val="333F70"/>
                </a:solidFill>
              </a:rPr>
              <a:t>бібліотекам</a:t>
            </a:r>
            <a:r>
              <a:rPr lang="ru-RU" sz="3800" dirty="0">
                <a:solidFill>
                  <a:srgbClr val="333F70"/>
                </a:solidFill>
              </a:rPr>
              <a:t>, </a:t>
            </a:r>
            <a:r>
              <a:rPr lang="ru-RU" sz="3800" dirty="0" err="1">
                <a:solidFill>
                  <a:srgbClr val="333F70"/>
                </a:solidFill>
              </a:rPr>
              <a:t>відстежувати</a:t>
            </a:r>
            <a:r>
              <a:rPr lang="ru-RU" sz="3800" dirty="0">
                <a:solidFill>
                  <a:srgbClr val="333F70"/>
                </a:solidFill>
              </a:rPr>
              <a:t> та </a:t>
            </a:r>
            <a:r>
              <a:rPr lang="ru-RU" sz="3800" dirty="0" err="1">
                <a:solidFill>
                  <a:srgbClr val="333F70"/>
                </a:solidFill>
              </a:rPr>
              <a:t>оцінювати</a:t>
            </a:r>
            <a:r>
              <a:rPr lang="ru-RU" sz="3800" dirty="0">
                <a:solidFill>
                  <a:srgbClr val="333F70"/>
                </a:solidFill>
              </a:rPr>
              <a:t> </a:t>
            </a:r>
            <a:r>
              <a:rPr lang="ru-RU" sz="3800" dirty="0" err="1">
                <a:solidFill>
                  <a:srgbClr val="333F70"/>
                </a:solidFill>
              </a:rPr>
              <a:t>дані</a:t>
            </a:r>
            <a:r>
              <a:rPr lang="ru-RU" sz="3800" dirty="0">
                <a:solidFill>
                  <a:srgbClr val="333F70"/>
                </a:solidFill>
              </a:rPr>
              <a:t> сайту, </a:t>
            </a:r>
            <a:r>
              <a:rPr lang="ru-RU" sz="3800" dirty="0" err="1">
                <a:solidFill>
                  <a:srgbClr val="333F70"/>
                </a:solidFill>
              </a:rPr>
              <a:t>включаючи</a:t>
            </a:r>
            <a:r>
              <a:rPr lang="ru-RU" sz="3800" dirty="0">
                <a:solidFill>
                  <a:srgbClr val="333F70"/>
                </a:solidFill>
              </a:rPr>
              <a:t> </a:t>
            </a:r>
            <a:r>
              <a:rPr lang="ru-RU" sz="3800" dirty="0" err="1">
                <a:solidFill>
                  <a:srgbClr val="333F70"/>
                </a:solidFill>
              </a:rPr>
              <a:t>такі</a:t>
            </a:r>
            <a:r>
              <a:rPr lang="ru-RU" sz="3800" dirty="0">
                <a:solidFill>
                  <a:srgbClr val="333F70"/>
                </a:solidFill>
              </a:rPr>
              <a:t> </a:t>
            </a:r>
            <a:r>
              <a:rPr lang="ru-RU" sz="3800" dirty="0" err="1">
                <a:solidFill>
                  <a:srgbClr val="333F70"/>
                </a:solidFill>
              </a:rPr>
              <a:t>важливі</a:t>
            </a:r>
            <a:r>
              <a:rPr lang="ru-RU" sz="3800" dirty="0">
                <a:solidFill>
                  <a:srgbClr val="333F70"/>
                </a:solidFill>
              </a:rPr>
              <a:t> </a:t>
            </a:r>
            <a:r>
              <a:rPr lang="ru-RU" sz="3800" dirty="0" err="1">
                <a:solidFill>
                  <a:srgbClr val="333F70"/>
                </a:solidFill>
              </a:rPr>
              <a:t>показники</a:t>
            </a:r>
            <a:r>
              <a:rPr lang="ru-RU" sz="3800" dirty="0">
                <a:solidFill>
                  <a:srgbClr val="333F70"/>
                </a:solidFill>
              </a:rPr>
              <a:t>, як:</a:t>
            </a:r>
            <a:endParaRPr lang="en-US" sz="3800" dirty="0">
              <a:solidFill>
                <a:srgbClr val="333F70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044812" y="3730209"/>
            <a:ext cx="594898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3600" dirty="0" err="1">
                <a:solidFill>
                  <a:srgbClr val="333F70"/>
                </a:solidFill>
              </a:rPr>
              <a:t>кількість</a:t>
            </a:r>
            <a:r>
              <a:rPr lang="en-US" sz="3600" dirty="0">
                <a:solidFill>
                  <a:srgbClr val="333F70"/>
                </a:solidFill>
              </a:rPr>
              <a:t> </a:t>
            </a:r>
            <a:r>
              <a:rPr lang="en-US" sz="3600" dirty="0" err="1">
                <a:solidFill>
                  <a:srgbClr val="333F70"/>
                </a:solidFill>
              </a:rPr>
              <a:t>відвідувачів</a:t>
            </a:r>
            <a:r>
              <a:rPr lang="en-US" sz="3600" dirty="0">
                <a:solidFill>
                  <a:srgbClr val="333F70"/>
                </a:solidFill>
              </a:rPr>
              <a:t>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3600" dirty="0" err="1">
                <a:solidFill>
                  <a:srgbClr val="333F70"/>
                </a:solidFill>
              </a:rPr>
              <a:t>демографія</a:t>
            </a:r>
            <a:r>
              <a:rPr lang="en-US" sz="3600" dirty="0">
                <a:solidFill>
                  <a:srgbClr val="333F70"/>
                </a:solidFill>
              </a:rPr>
              <a:t> </a:t>
            </a:r>
            <a:r>
              <a:rPr lang="en-US" sz="3600" dirty="0" err="1">
                <a:solidFill>
                  <a:srgbClr val="333F70"/>
                </a:solidFill>
              </a:rPr>
              <a:t>відвідувачів</a:t>
            </a:r>
            <a:r>
              <a:rPr lang="en-US" sz="3600" dirty="0">
                <a:solidFill>
                  <a:srgbClr val="333F70"/>
                </a:solidFill>
              </a:rPr>
              <a:t>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3600" dirty="0" err="1">
                <a:solidFill>
                  <a:srgbClr val="333F70"/>
                </a:solidFill>
              </a:rPr>
              <a:t>джерела</a:t>
            </a:r>
            <a:r>
              <a:rPr lang="en-US" sz="3600" dirty="0">
                <a:solidFill>
                  <a:srgbClr val="333F70"/>
                </a:solidFill>
              </a:rPr>
              <a:t> </a:t>
            </a:r>
            <a:r>
              <a:rPr lang="en-US" sz="3600" dirty="0" err="1">
                <a:solidFill>
                  <a:srgbClr val="333F70"/>
                </a:solidFill>
              </a:rPr>
              <a:t>трафіку</a:t>
            </a:r>
            <a:r>
              <a:rPr lang="en-US" sz="3600" dirty="0">
                <a:solidFill>
                  <a:srgbClr val="333F70"/>
                </a:solidFill>
              </a:rPr>
              <a:t>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3600" dirty="0" err="1">
                <a:solidFill>
                  <a:srgbClr val="333F70"/>
                </a:solidFill>
              </a:rPr>
              <a:t>діяльність</a:t>
            </a:r>
            <a:r>
              <a:rPr lang="en-US" sz="3600" dirty="0">
                <a:solidFill>
                  <a:srgbClr val="333F70"/>
                </a:solidFill>
              </a:rPr>
              <a:t> </a:t>
            </a:r>
            <a:r>
              <a:rPr lang="en-US" sz="3600" dirty="0" err="1">
                <a:solidFill>
                  <a:srgbClr val="333F70"/>
                </a:solidFill>
              </a:rPr>
              <a:t>користувачів</a:t>
            </a:r>
            <a:r>
              <a:rPr lang="en-US" sz="3600" dirty="0">
                <a:solidFill>
                  <a:srgbClr val="333F70"/>
                </a:solidFill>
              </a:rPr>
              <a:t>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600" dirty="0" err="1">
                <a:solidFill>
                  <a:srgbClr val="333F70"/>
                </a:solidFill>
              </a:rPr>
              <a:t>дії</a:t>
            </a:r>
            <a:r>
              <a:rPr lang="ru-RU" sz="3600" dirty="0">
                <a:solidFill>
                  <a:srgbClr val="333F70"/>
                </a:solidFill>
              </a:rPr>
              <a:t> у </a:t>
            </a:r>
            <a:r>
              <a:rPr lang="ru-RU" sz="3600" dirty="0" err="1">
                <a:solidFill>
                  <a:srgbClr val="333F70"/>
                </a:solidFill>
              </a:rPr>
              <a:t>соціальних</a:t>
            </a:r>
            <a:r>
              <a:rPr lang="ru-RU" sz="3600" dirty="0">
                <a:solidFill>
                  <a:srgbClr val="333F70"/>
                </a:solidFill>
              </a:rPr>
              <a:t> мережах та </a:t>
            </a:r>
            <a:r>
              <a:rPr lang="ru-RU" sz="3600" dirty="0" err="1">
                <a:solidFill>
                  <a:srgbClr val="333F70"/>
                </a:solidFill>
              </a:rPr>
              <a:t>багато</a:t>
            </a:r>
            <a:r>
              <a:rPr lang="ru-RU" sz="3600" dirty="0">
                <a:solidFill>
                  <a:srgbClr val="333F70"/>
                </a:solidFill>
              </a:rPr>
              <a:t> </a:t>
            </a:r>
            <a:r>
              <a:rPr lang="ru-RU" sz="3600" dirty="0" err="1">
                <a:solidFill>
                  <a:srgbClr val="333F70"/>
                </a:solidFill>
              </a:rPr>
              <a:t>іншого</a:t>
            </a:r>
            <a:r>
              <a:rPr lang="ru-RU" sz="3600" dirty="0">
                <a:solidFill>
                  <a:srgbClr val="333F70"/>
                </a:solidFill>
              </a:rPr>
              <a:t>.</a:t>
            </a:r>
            <a:endParaRPr lang="en-US" sz="3600" dirty="0">
              <a:solidFill>
                <a:srgbClr val="333F7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22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2604611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29258" y="3177540"/>
            <a:ext cx="13171884" cy="130206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100"/>
              </a:lnSpc>
              <a:buNone/>
            </a:pPr>
            <a:r>
              <a:rPr lang="en-US" sz="41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Цілі та завдання </a:t>
            </a:r>
            <a:r>
              <a:rPr lang="en-US" sz="4100" b="1" dirty="0" err="1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застосування</a:t>
            </a:r>
            <a:r>
              <a:rPr lang="en-US" sz="41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 </a:t>
            </a:r>
            <a:endParaRPr lang="ru-RU" sz="4100" b="1" dirty="0" smtClean="0">
              <a:solidFill>
                <a:srgbClr val="333F70"/>
              </a:solidFill>
              <a:latin typeface="Unbounded Bold" pitchFamily="34" charset="0"/>
              <a:ea typeface="Unbounded Bold" pitchFamily="34" charset="-122"/>
              <a:cs typeface="Unbounded Bold" pitchFamily="34" charset="-120"/>
            </a:endParaRPr>
          </a:p>
          <a:p>
            <a:pPr marL="0" indent="0" algn="ctr">
              <a:lnSpc>
                <a:spcPts val="5100"/>
              </a:lnSpc>
              <a:buNone/>
            </a:pPr>
            <a:r>
              <a:rPr lang="en-US" sz="4100" b="1" dirty="0" smtClean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Google </a:t>
            </a:r>
            <a:r>
              <a:rPr lang="en-US" sz="41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Analytics у бібліотеці</a:t>
            </a:r>
            <a:endParaRPr lang="en-US" sz="4100" dirty="0"/>
          </a:p>
        </p:txBody>
      </p:sp>
      <p:sp>
        <p:nvSpPr>
          <p:cNvPr id="4" name="Shape 1"/>
          <p:cNvSpPr/>
          <p:nvPr/>
        </p:nvSpPr>
        <p:spPr>
          <a:xfrm>
            <a:off x="729258" y="4792147"/>
            <a:ext cx="4251722" cy="2867382"/>
          </a:xfrm>
          <a:prstGeom prst="roundRect">
            <a:avLst>
              <a:gd name="adj" fmla="val 3052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945237" y="5008126"/>
            <a:ext cx="3819763" cy="9769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550"/>
              </a:lnSpc>
              <a:buNone/>
            </a:pPr>
            <a:r>
              <a:rPr lang="en-US" sz="205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Підвищення ефективності веб-сайту</a:t>
            </a:r>
            <a:endParaRPr lang="en-US" sz="2050" dirty="0"/>
          </a:p>
        </p:txBody>
      </p:sp>
      <p:sp>
        <p:nvSpPr>
          <p:cNvPr id="6" name="Text 3"/>
          <p:cNvSpPr/>
          <p:nvPr/>
        </p:nvSpPr>
        <p:spPr>
          <a:xfrm>
            <a:off x="945237" y="6110049"/>
            <a:ext cx="3819763" cy="1333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Аналіз поведінки користувачів допоможе визначити, які розділи та функції сайту найбільш затребувані, а також знайти проблемні місця.</a:t>
            </a:r>
            <a:endParaRPr lang="en-US" sz="1600" dirty="0"/>
          </a:p>
        </p:txBody>
      </p:sp>
      <p:sp>
        <p:nvSpPr>
          <p:cNvPr id="7" name="Shape 4"/>
          <p:cNvSpPr/>
          <p:nvPr/>
        </p:nvSpPr>
        <p:spPr>
          <a:xfrm>
            <a:off x="5189339" y="4792147"/>
            <a:ext cx="4251722" cy="2867382"/>
          </a:xfrm>
          <a:prstGeom prst="roundRect">
            <a:avLst>
              <a:gd name="adj" fmla="val 3052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5405318" y="5008126"/>
            <a:ext cx="3819763" cy="9769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550"/>
              </a:lnSpc>
              <a:buNone/>
            </a:pPr>
            <a:r>
              <a:rPr lang="en-US" sz="205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Оптимізація маркетингу та просування</a:t>
            </a:r>
            <a:endParaRPr lang="en-US" sz="2050" dirty="0"/>
          </a:p>
        </p:txBody>
      </p:sp>
      <p:sp>
        <p:nvSpPr>
          <p:cNvPr id="9" name="Text 6"/>
          <p:cNvSpPr/>
          <p:nvPr/>
        </p:nvSpPr>
        <p:spPr>
          <a:xfrm>
            <a:off x="5405318" y="6110049"/>
            <a:ext cx="3819763" cy="1333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Дані про джерела трафіку, популярні сторінки та ефективність рекламних кампаній дозволять розробити більш цілеспрямовані стратегії.</a:t>
            </a:r>
            <a:endParaRPr lang="en-US" sz="1600" dirty="0"/>
          </a:p>
        </p:txBody>
      </p:sp>
      <p:sp>
        <p:nvSpPr>
          <p:cNvPr id="10" name="Shape 7"/>
          <p:cNvSpPr/>
          <p:nvPr/>
        </p:nvSpPr>
        <p:spPr>
          <a:xfrm>
            <a:off x="9649420" y="4792147"/>
            <a:ext cx="4251722" cy="2867382"/>
          </a:xfrm>
          <a:prstGeom prst="roundRect">
            <a:avLst>
              <a:gd name="adj" fmla="val 3052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9865400" y="5008126"/>
            <a:ext cx="3819763" cy="9769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550"/>
              </a:lnSpc>
              <a:buNone/>
            </a:pPr>
            <a:r>
              <a:rPr lang="en-US" sz="205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Покращення обслуговування користувачів</a:t>
            </a:r>
            <a:endParaRPr lang="en-US" sz="2050" dirty="0"/>
          </a:p>
        </p:txBody>
      </p:sp>
      <p:sp>
        <p:nvSpPr>
          <p:cNvPr id="12" name="Text 9"/>
          <p:cNvSpPr/>
          <p:nvPr/>
        </p:nvSpPr>
        <p:spPr>
          <a:xfrm>
            <a:off x="9865400" y="6110049"/>
            <a:ext cx="3819763" cy="1333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Розуміння потреб та поведінки відвідувачів сайту допоможе краще задовольняти їхні очікування та підвищити задоволеність.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176010" y="670917"/>
            <a:ext cx="7764780" cy="184701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800"/>
              </a:lnSpc>
              <a:buNone/>
            </a:pPr>
            <a:r>
              <a:rPr lang="en-US" sz="385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Основні метрики та показники для аналізу роботи бібліотеки</a:t>
            </a:r>
            <a:endParaRPr lang="en-US" sz="3850" dirty="0"/>
          </a:p>
        </p:txBody>
      </p:sp>
      <p:sp>
        <p:nvSpPr>
          <p:cNvPr id="4" name="Shape 1"/>
          <p:cNvSpPr/>
          <p:nvPr/>
        </p:nvSpPr>
        <p:spPr>
          <a:xfrm>
            <a:off x="6460093" y="2813447"/>
            <a:ext cx="22860" cy="4745117"/>
          </a:xfrm>
          <a:prstGeom prst="roundRect">
            <a:avLst>
              <a:gd name="adj" fmla="val 362004"/>
            </a:avLst>
          </a:prstGeom>
          <a:solidFill>
            <a:srgbClr val="BCDBD4"/>
          </a:solidFill>
          <a:ln/>
        </p:spPr>
      </p:sp>
      <p:sp>
        <p:nvSpPr>
          <p:cNvPr id="5" name="Shape 2"/>
          <p:cNvSpPr/>
          <p:nvPr/>
        </p:nvSpPr>
        <p:spPr>
          <a:xfrm>
            <a:off x="6670298" y="3245168"/>
            <a:ext cx="689610" cy="22860"/>
          </a:xfrm>
          <a:prstGeom prst="roundRect">
            <a:avLst>
              <a:gd name="adj" fmla="val 362004"/>
            </a:avLst>
          </a:prstGeom>
          <a:solidFill>
            <a:srgbClr val="BCDBD4"/>
          </a:solidFill>
          <a:ln/>
        </p:spPr>
      </p:sp>
      <p:sp>
        <p:nvSpPr>
          <p:cNvPr id="6" name="Shape 3"/>
          <p:cNvSpPr/>
          <p:nvPr/>
        </p:nvSpPr>
        <p:spPr>
          <a:xfrm>
            <a:off x="6249888" y="3035022"/>
            <a:ext cx="443270" cy="443270"/>
          </a:xfrm>
          <a:prstGeom prst="roundRect">
            <a:avLst>
              <a:gd name="adj" fmla="val 18669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7" name="Text 4"/>
          <p:cNvSpPr/>
          <p:nvPr/>
        </p:nvSpPr>
        <p:spPr>
          <a:xfrm>
            <a:off x="6394668" y="3108841"/>
            <a:ext cx="153710" cy="29551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00"/>
              </a:lnSpc>
              <a:buNone/>
            </a:pPr>
            <a:r>
              <a:rPr lang="en-US" sz="23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1</a:t>
            </a:r>
            <a:endParaRPr lang="en-US" sz="2300" dirty="0"/>
          </a:p>
        </p:txBody>
      </p:sp>
      <p:sp>
        <p:nvSpPr>
          <p:cNvPr id="8" name="Text 5"/>
          <p:cNvSpPr/>
          <p:nvPr/>
        </p:nvSpPr>
        <p:spPr>
          <a:xfrm>
            <a:off x="7555111" y="3010376"/>
            <a:ext cx="3653909" cy="3078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Кількість користувачів</a:t>
            </a:r>
            <a:endParaRPr lang="en-US" sz="1900" dirty="0"/>
          </a:p>
        </p:txBody>
      </p:sp>
      <p:sp>
        <p:nvSpPr>
          <p:cNvPr id="9" name="Text 6"/>
          <p:cNvSpPr/>
          <p:nvPr/>
        </p:nvSpPr>
        <p:spPr>
          <a:xfrm>
            <a:off x="7555111" y="3436382"/>
            <a:ext cx="6385679" cy="63055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5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Відстежуйте загальну кількість унікальних відвідувачів, нових та повернувшихся користувачів.</a:t>
            </a:r>
            <a:endParaRPr lang="en-US" sz="1550" dirty="0"/>
          </a:p>
        </p:txBody>
      </p:sp>
      <p:sp>
        <p:nvSpPr>
          <p:cNvPr id="10" name="Shape 7"/>
          <p:cNvSpPr/>
          <p:nvPr/>
        </p:nvSpPr>
        <p:spPr>
          <a:xfrm>
            <a:off x="6670298" y="4892516"/>
            <a:ext cx="689610" cy="22860"/>
          </a:xfrm>
          <a:prstGeom prst="roundRect">
            <a:avLst>
              <a:gd name="adj" fmla="val 362004"/>
            </a:avLst>
          </a:prstGeom>
          <a:solidFill>
            <a:srgbClr val="BCDBD4"/>
          </a:solidFill>
          <a:ln/>
        </p:spPr>
      </p:sp>
      <p:sp>
        <p:nvSpPr>
          <p:cNvPr id="11" name="Shape 8"/>
          <p:cNvSpPr/>
          <p:nvPr/>
        </p:nvSpPr>
        <p:spPr>
          <a:xfrm>
            <a:off x="6249888" y="4682371"/>
            <a:ext cx="443270" cy="443270"/>
          </a:xfrm>
          <a:prstGeom prst="roundRect">
            <a:avLst>
              <a:gd name="adj" fmla="val 18669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12" name="Text 9"/>
          <p:cNvSpPr/>
          <p:nvPr/>
        </p:nvSpPr>
        <p:spPr>
          <a:xfrm>
            <a:off x="6348115" y="4756190"/>
            <a:ext cx="246698" cy="29551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00"/>
              </a:lnSpc>
              <a:buNone/>
            </a:pPr>
            <a:r>
              <a:rPr lang="en-US" sz="23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2</a:t>
            </a:r>
            <a:endParaRPr lang="en-US" sz="2300" dirty="0"/>
          </a:p>
        </p:txBody>
      </p:sp>
      <p:sp>
        <p:nvSpPr>
          <p:cNvPr id="13" name="Text 10"/>
          <p:cNvSpPr/>
          <p:nvPr/>
        </p:nvSpPr>
        <p:spPr>
          <a:xfrm>
            <a:off x="7555111" y="4657725"/>
            <a:ext cx="3015734" cy="3078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Поведінка на сайті</a:t>
            </a:r>
            <a:endParaRPr lang="en-US" sz="1900" dirty="0"/>
          </a:p>
        </p:txBody>
      </p:sp>
      <p:sp>
        <p:nvSpPr>
          <p:cNvPr id="14" name="Text 11"/>
          <p:cNvSpPr/>
          <p:nvPr/>
        </p:nvSpPr>
        <p:spPr>
          <a:xfrm>
            <a:off x="7555111" y="5083731"/>
            <a:ext cx="6385679" cy="63055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5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Аналізуйте такі показники, як тривалість сесії, кількість переглянутих сторінок, відмови.</a:t>
            </a:r>
            <a:endParaRPr lang="en-US" sz="1550" dirty="0"/>
          </a:p>
        </p:txBody>
      </p:sp>
      <p:sp>
        <p:nvSpPr>
          <p:cNvPr id="15" name="Shape 12"/>
          <p:cNvSpPr/>
          <p:nvPr/>
        </p:nvSpPr>
        <p:spPr>
          <a:xfrm>
            <a:off x="6670298" y="6539865"/>
            <a:ext cx="689610" cy="22860"/>
          </a:xfrm>
          <a:prstGeom prst="roundRect">
            <a:avLst>
              <a:gd name="adj" fmla="val 362004"/>
            </a:avLst>
          </a:prstGeom>
          <a:solidFill>
            <a:srgbClr val="BCDBD4"/>
          </a:solidFill>
          <a:ln/>
        </p:spPr>
      </p:sp>
      <p:sp>
        <p:nvSpPr>
          <p:cNvPr id="16" name="Shape 13"/>
          <p:cNvSpPr/>
          <p:nvPr/>
        </p:nvSpPr>
        <p:spPr>
          <a:xfrm>
            <a:off x="6249888" y="6329720"/>
            <a:ext cx="443270" cy="443270"/>
          </a:xfrm>
          <a:prstGeom prst="roundRect">
            <a:avLst>
              <a:gd name="adj" fmla="val 18669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17" name="Text 14"/>
          <p:cNvSpPr/>
          <p:nvPr/>
        </p:nvSpPr>
        <p:spPr>
          <a:xfrm>
            <a:off x="6347520" y="6403538"/>
            <a:ext cx="247888" cy="29551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00"/>
              </a:lnSpc>
              <a:buNone/>
            </a:pPr>
            <a:r>
              <a:rPr lang="en-US" sz="23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3</a:t>
            </a:r>
            <a:endParaRPr lang="en-US" sz="2300" dirty="0"/>
          </a:p>
        </p:txBody>
      </p:sp>
      <p:sp>
        <p:nvSpPr>
          <p:cNvPr id="18" name="Text 15"/>
          <p:cNvSpPr/>
          <p:nvPr/>
        </p:nvSpPr>
        <p:spPr>
          <a:xfrm>
            <a:off x="7555111" y="6305074"/>
            <a:ext cx="2898338" cy="3078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Джерела трафіку</a:t>
            </a:r>
            <a:endParaRPr lang="en-US" sz="1900" dirty="0"/>
          </a:p>
        </p:txBody>
      </p:sp>
      <p:sp>
        <p:nvSpPr>
          <p:cNvPr id="19" name="Text 16"/>
          <p:cNvSpPr/>
          <p:nvPr/>
        </p:nvSpPr>
        <p:spPr>
          <a:xfrm>
            <a:off x="7555111" y="6731079"/>
            <a:ext cx="6385679" cy="63055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5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Дізнайтеся, звідки приходять ваші відвідувачі - з пошукових систем, соціальних мереж, реферальних посилань тощо.</a:t>
            </a:r>
            <a:endParaRPr lang="en-US" sz="15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2521982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06041" y="3078480"/>
            <a:ext cx="13218319" cy="12608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5550"/>
              </a:lnSpc>
            </a:pPr>
            <a:r>
              <a:rPr lang="en-US" sz="4000" b="1" dirty="0" err="1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Аналіз</a:t>
            </a:r>
            <a:r>
              <a:rPr lang="en-US" sz="40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 </a:t>
            </a:r>
            <a:r>
              <a:rPr lang="en-US" sz="4000" b="1" dirty="0" err="1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поведінки</a:t>
            </a:r>
            <a:r>
              <a:rPr lang="en-US" sz="40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 </a:t>
            </a:r>
            <a:r>
              <a:rPr lang="en-US" sz="4000" b="1" dirty="0" err="1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користувачів</a:t>
            </a:r>
            <a:r>
              <a:rPr lang="en-US" sz="40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 </a:t>
            </a:r>
            <a:r>
              <a:rPr lang="en-US" sz="4000" b="1" dirty="0" err="1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на</a:t>
            </a:r>
            <a:r>
              <a:rPr lang="en-US" sz="40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 </a:t>
            </a:r>
            <a:r>
              <a:rPr lang="en-US" sz="4000" b="1" dirty="0" err="1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сайті</a:t>
            </a:r>
            <a:r>
              <a:rPr lang="en-US" sz="40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 </a:t>
            </a:r>
            <a:r>
              <a:rPr lang="en-US" sz="4000" b="1" dirty="0" err="1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бібліотеки</a:t>
            </a:r>
            <a:endParaRPr lang="en-US" sz="400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041" y="4641890"/>
            <a:ext cx="4406027" cy="807006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907733" y="5751433"/>
            <a:ext cx="4002643" cy="63031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2450"/>
              </a:lnSpc>
            </a:pPr>
            <a:r>
              <a:rPr lang="en-US" sz="2000" b="1" dirty="0" err="1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Ключові</a:t>
            </a:r>
            <a:r>
              <a:rPr lang="en-US" sz="20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 </a:t>
            </a:r>
            <a:r>
              <a:rPr lang="en-US" sz="2000" b="1" dirty="0" err="1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сторінки</a:t>
            </a:r>
            <a:endParaRPr lang="en-US" sz="2000" dirty="0"/>
          </a:p>
          <a:p>
            <a:pPr marL="0" indent="0" algn="ctr">
              <a:lnSpc>
                <a:spcPts val="2450"/>
              </a:lnSpc>
              <a:buNone/>
            </a:pPr>
            <a:endParaRPr lang="en-US" sz="1950" dirty="0"/>
          </a:p>
        </p:txBody>
      </p:sp>
      <p:sp>
        <p:nvSpPr>
          <p:cNvPr id="6" name="Text 2"/>
          <p:cNvSpPr/>
          <p:nvPr/>
        </p:nvSpPr>
        <p:spPr>
          <a:xfrm>
            <a:off x="907733" y="6385151"/>
            <a:ext cx="4002643" cy="96869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just">
              <a:lnSpc>
                <a:spcPts val="2850"/>
              </a:lnSpc>
            </a:pP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Виявляйте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найпопулярніші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розділи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та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сторінки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,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на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яких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користувачі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проводять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найбільше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часу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.</a:t>
            </a:r>
            <a:endParaRPr lang="en-US" sz="160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2068" y="4641890"/>
            <a:ext cx="4406146" cy="807006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5313759" y="5751433"/>
            <a:ext cx="4002762" cy="63031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2450"/>
              </a:lnSpc>
            </a:pPr>
            <a:r>
              <a:rPr lang="en-US" sz="2000" b="1" dirty="0" err="1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Точки</a:t>
            </a:r>
            <a:r>
              <a:rPr lang="en-US" sz="20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 </a:t>
            </a:r>
            <a:r>
              <a:rPr lang="en-US" sz="2000" b="1" dirty="0" err="1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відмови</a:t>
            </a:r>
            <a:endParaRPr lang="en-US" sz="2000" dirty="0"/>
          </a:p>
          <a:p>
            <a:pPr marL="0" indent="0" algn="l">
              <a:lnSpc>
                <a:spcPts val="2450"/>
              </a:lnSpc>
              <a:buNone/>
            </a:pPr>
            <a:endParaRPr lang="en-US" sz="1950" dirty="0"/>
          </a:p>
        </p:txBody>
      </p:sp>
      <p:sp>
        <p:nvSpPr>
          <p:cNvPr id="9" name="Text 4"/>
          <p:cNvSpPr/>
          <p:nvPr/>
        </p:nvSpPr>
        <p:spPr>
          <a:xfrm>
            <a:off x="5313759" y="6437403"/>
            <a:ext cx="4002762" cy="96869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just">
              <a:lnSpc>
                <a:spcPts val="2850"/>
              </a:lnSpc>
            </a:pP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Ідентифікуйте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сторінки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,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на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яких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відвідувачі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найчастіше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залишають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сайт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,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та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працюйте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над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їх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оптимізацією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.</a:t>
            </a:r>
            <a:endParaRPr lang="en-US" sz="160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18213" y="4641890"/>
            <a:ext cx="4406146" cy="807006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9719905" y="5751433"/>
            <a:ext cx="3678555" cy="315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450"/>
              </a:lnSpc>
            </a:pPr>
            <a:r>
              <a:rPr lang="en-US" sz="2000" b="1" dirty="0" err="1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Стежки</a:t>
            </a:r>
            <a:r>
              <a:rPr lang="en-US" sz="20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 </a:t>
            </a:r>
            <a:r>
              <a:rPr lang="en-US" sz="2000" b="1" dirty="0" err="1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користувачів</a:t>
            </a:r>
            <a:endParaRPr lang="en-US" sz="2000" dirty="0"/>
          </a:p>
          <a:p>
            <a:pPr marL="0" indent="0" algn="l">
              <a:lnSpc>
                <a:spcPts val="2450"/>
              </a:lnSpc>
              <a:buNone/>
            </a:pPr>
            <a:endParaRPr lang="en-US" sz="1950" dirty="0"/>
          </a:p>
        </p:txBody>
      </p:sp>
      <p:sp>
        <p:nvSpPr>
          <p:cNvPr id="12" name="Text 6"/>
          <p:cNvSpPr/>
          <p:nvPr/>
        </p:nvSpPr>
        <p:spPr>
          <a:xfrm>
            <a:off x="9719905" y="6461882"/>
            <a:ext cx="4002762" cy="96869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just">
              <a:lnSpc>
                <a:spcPts val="2500"/>
              </a:lnSpc>
            </a:pP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Аналізуйте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,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як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відвідувачі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переміщуються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сторінками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сайту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,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щоб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зрозуміти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їхній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шлях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та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пропонувати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необхідну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інформацію</a:t>
            </a:r>
            <a:endParaRPr lang="en-US" sz="15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05922" y="605314"/>
            <a:ext cx="7732157" cy="18913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950"/>
              </a:lnSpc>
              <a:buNone/>
            </a:pPr>
            <a:r>
              <a:rPr lang="en-US" sz="395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Звіти та візуалізація даних в Google Analytics</a:t>
            </a:r>
            <a:endParaRPr lang="en-US" sz="39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922" y="2799159"/>
            <a:ext cx="504230" cy="504230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05922" y="3505081"/>
            <a:ext cx="2521506" cy="315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95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Аудиторія</a:t>
            </a:r>
            <a:endParaRPr lang="en-US" sz="1950" dirty="0"/>
          </a:p>
        </p:txBody>
      </p:sp>
      <p:sp>
        <p:nvSpPr>
          <p:cNvPr id="6" name="Text 2"/>
          <p:cNvSpPr/>
          <p:nvPr/>
        </p:nvSpPr>
        <p:spPr>
          <a:xfrm>
            <a:off x="705922" y="3941207"/>
            <a:ext cx="3714750" cy="6453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Аналізуйте демографічні дані, інтереси та поведінку користувачів.</a:t>
            </a:r>
            <a:endParaRPr lang="en-US" sz="155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3209" y="2799159"/>
            <a:ext cx="504230" cy="504230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4723209" y="3505081"/>
            <a:ext cx="2967038" cy="315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95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Джерела трафіку</a:t>
            </a:r>
            <a:endParaRPr lang="en-US" sz="1950" dirty="0"/>
          </a:p>
        </p:txBody>
      </p:sp>
      <p:sp>
        <p:nvSpPr>
          <p:cNvPr id="9" name="Text 4"/>
          <p:cNvSpPr/>
          <p:nvPr/>
        </p:nvSpPr>
        <p:spPr>
          <a:xfrm>
            <a:off x="4723209" y="3941207"/>
            <a:ext cx="3714869" cy="96797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Дізнавайтеся, звідки приходять ваші відвідувачі та наскільки ефективні ваші канали просування.</a:t>
            </a:r>
            <a:endParaRPr lang="en-US" sz="155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5922" y="5514261"/>
            <a:ext cx="504230" cy="504230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705922" y="6220182"/>
            <a:ext cx="2521506" cy="315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95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Конверсії</a:t>
            </a:r>
            <a:endParaRPr lang="en-US" sz="1950" dirty="0"/>
          </a:p>
        </p:txBody>
      </p:sp>
      <p:sp>
        <p:nvSpPr>
          <p:cNvPr id="12" name="Text 6"/>
          <p:cNvSpPr/>
          <p:nvPr/>
        </p:nvSpPr>
        <p:spPr>
          <a:xfrm>
            <a:off x="705922" y="6656308"/>
            <a:ext cx="3714750" cy="96797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Відстежуйте, наскільки ефективно ваші сторінки спонукають користувачів до цільових дій.</a:t>
            </a:r>
            <a:endParaRPr lang="en-US" sz="1550" dirty="0"/>
          </a:p>
        </p:txBody>
      </p:sp>
      <p:pic>
        <p:nvPicPr>
          <p:cNvPr id="13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3209" y="5514261"/>
            <a:ext cx="504230" cy="504230"/>
          </a:xfrm>
          <a:prstGeom prst="rect">
            <a:avLst/>
          </a:prstGeom>
        </p:spPr>
      </p:pic>
      <p:sp>
        <p:nvSpPr>
          <p:cNvPr id="14" name="Text 7"/>
          <p:cNvSpPr/>
          <p:nvPr/>
        </p:nvSpPr>
        <p:spPr>
          <a:xfrm>
            <a:off x="4723209" y="6220182"/>
            <a:ext cx="2553653" cy="315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95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Аналітичні дані</a:t>
            </a:r>
            <a:endParaRPr lang="en-US" sz="1950" dirty="0"/>
          </a:p>
        </p:txBody>
      </p:sp>
      <p:sp>
        <p:nvSpPr>
          <p:cNvPr id="15" name="Text 8"/>
          <p:cNvSpPr/>
          <p:nvPr/>
        </p:nvSpPr>
        <p:spPr>
          <a:xfrm>
            <a:off x="4723209" y="6656308"/>
            <a:ext cx="3714869" cy="96797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155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Використовуйте детальні звіти для глибокого розуміння поведінки аудиторії та тенденцій.</a:t>
            </a:r>
            <a:endParaRPr lang="en-US" sz="15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09228" y="568643"/>
            <a:ext cx="7698343" cy="25817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050"/>
              </a:lnSpc>
              <a:buNone/>
            </a:pPr>
            <a:r>
              <a:rPr lang="en-US" sz="405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Реагування та вдосконалення роботи бібліотеки на основі даних</a:t>
            </a:r>
            <a:endParaRPr lang="en-US" sz="4050" dirty="0"/>
          </a:p>
        </p:txBody>
      </p:sp>
      <p:sp>
        <p:nvSpPr>
          <p:cNvPr id="4" name="Shape 1"/>
          <p:cNvSpPr/>
          <p:nvPr/>
        </p:nvSpPr>
        <p:spPr>
          <a:xfrm>
            <a:off x="6209228" y="3692485"/>
            <a:ext cx="464701" cy="464701"/>
          </a:xfrm>
          <a:prstGeom prst="roundRect">
            <a:avLst>
              <a:gd name="adj" fmla="val 18669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6360914" y="3769876"/>
            <a:ext cx="161211" cy="3098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24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1</a:t>
            </a:r>
            <a:endParaRPr lang="en-US" sz="2400" dirty="0"/>
          </a:p>
        </p:txBody>
      </p:sp>
      <p:sp>
        <p:nvSpPr>
          <p:cNvPr id="6" name="Text 3"/>
          <p:cNvSpPr/>
          <p:nvPr/>
        </p:nvSpPr>
        <p:spPr>
          <a:xfrm>
            <a:off x="6880384" y="3692485"/>
            <a:ext cx="3074789" cy="64555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500"/>
              </a:lnSpc>
              <a:buNone/>
            </a:pPr>
            <a:r>
              <a:rPr lang="en-US" sz="20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Розробка стратегії</a:t>
            </a:r>
            <a:endParaRPr lang="en-US" sz="2000" dirty="0"/>
          </a:p>
        </p:txBody>
      </p:sp>
      <p:sp>
        <p:nvSpPr>
          <p:cNvPr id="7" name="Text 4"/>
          <p:cNvSpPr/>
          <p:nvPr/>
        </p:nvSpPr>
        <p:spPr>
          <a:xfrm>
            <a:off x="6880384" y="4461867"/>
            <a:ext cx="3074789" cy="16525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Використовуйте дані Google Analytics для розробки обґрунтованих планів щодо покращення роботи бібліотеки.</a:t>
            </a:r>
            <a:endParaRPr lang="en-US" sz="1600" dirty="0"/>
          </a:p>
        </p:txBody>
      </p:sp>
      <p:sp>
        <p:nvSpPr>
          <p:cNvPr id="8" name="Shape 5"/>
          <p:cNvSpPr/>
          <p:nvPr/>
        </p:nvSpPr>
        <p:spPr>
          <a:xfrm>
            <a:off x="10161627" y="3692485"/>
            <a:ext cx="464701" cy="464701"/>
          </a:xfrm>
          <a:prstGeom prst="roundRect">
            <a:avLst>
              <a:gd name="adj" fmla="val 18669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9" name="Text 6"/>
          <p:cNvSpPr/>
          <p:nvPr/>
        </p:nvSpPr>
        <p:spPr>
          <a:xfrm>
            <a:off x="10264616" y="3769876"/>
            <a:ext cx="258723" cy="3098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24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2</a:t>
            </a:r>
            <a:endParaRPr lang="en-US" sz="2400" dirty="0"/>
          </a:p>
        </p:txBody>
      </p:sp>
      <p:sp>
        <p:nvSpPr>
          <p:cNvPr id="10" name="Text 7"/>
          <p:cNvSpPr/>
          <p:nvPr/>
        </p:nvSpPr>
        <p:spPr>
          <a:xfrm>
            <a:off x="10832783" y="3692485"/>
            <a:ext cx="3074789" cy="64555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500"/>
              </a:lnSpc>
              <a:buNone/>
            </a:pPr>
            <a:r>
              <a:rPr lang="en-US" sz="20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Впровадження змін</a:t>
            </a:r>
            <a:endParaRPr lang="en-US" sz="2000" dirty="0"/>
          </a:p>
        </p:txBody>
      </p:sp>
      <p:sp>
        <p:nvSpPr>
          <p:cNvPr id="11" name="Text 8"/>
          <p:cNvSpPr/>
          <p:nvPr/>
        </p:nvSpPr>
        <p:spPr>
          <a:xfrm>
            <a:off x="10832783" y="4461867"/>
            <a:ext cx="3074789" cy="132207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Застосовуйте </a:t>
            </a:r>
            <a:r>
              <a:rPr lang="en-US" sz="1600" dirty="0" err="1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отримані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uk-UA" sz="1600" dirty="0" smtClean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ідеї</a:t>
            </a:r>
            <a:r>
              <a:rPr lang="en-US" sz="1600" dirty="0" smtClean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 </a:t>
            </a: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для оптимізації контенту, функцій сайту та послуг, що надаються.</a:t>
            </a:r>
            <a:endParaRPr lang="en-US" sz="1600" dirty="0"/>
          </a:p>
        </p:txBody>
      </p:sp>
      <p:sp>
        <p:nvSpPr>
          <p:cNvPr id="12" name="Shape 9"/>
          <p:cNvSpPr/>
          <p:nvPr/>
        </p:nvSpPr>
        <p:spPr>
          <a:xfrm>
            <a:off x="6209228" y="6553200"/>
            <a:ext cx="464701" cy="464701"/>
          </a:xfrm>
          <a:prstGeom prst="roundRect">
            <a:avLst>
              <a:gd name="adj" fmla="val 18669"/>
            </a:avLst>
          </a:prstGeom>
          <a:solidFill>
            <a:srgbClr val="D6F5EE"/>
          </a:solidFill>
          <a:ln w="7620">
            <a:solidFill>
              <a:srgbClr val="BCDBD4"/>
            </a:solidFill>
            <a:prstDash val="solid"/>
          </a:ln>
        </p:spPr>
      </p:sp>
      <p:sp>
        <p:nvSpPr>
          <p:cNvPr id="13" name="Text 10"/>
          <p:cNvSpPr/>
          <p:nvPr/>
        </p:nvSpPr>
        <p:spPr>
          <a:xfrm>
            <a:off x="6311503" y="6630591"/>
            <a:ext cx="260033" cy="3098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00"/>
              </a:lnSpc>
              <a:buNone/>
            </a:pPr>
            <a:r>
              <a:rPr lang="en-US" sz="24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3</a:t>
            </a:r>
            <a:endParaRPr lang="en-US" sz="2400" dirty="0"/>
          </a:p>
        </p:txBody>
      </p:sp>
      <p:sp>
        <p:nvSpPr>
          <p:cNvPr id="14" name="Text 11"/>
          <p:cNvSpPr/>
          <p:nvPr/>
        </p:nvSpPr>
        <p:spPr>
          <a:xfrm>
            <a:off x="6880384" y="6553200"/>
            <a:ext cx="3702368" cy="3227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500"/>
              </a:lnSpc>
              <a:buNone/>
            </a:pPr>
            <a:r>
              <a:rPr lang="en-US" sz="2000" b="1" dirty="0">
                <a:solidFill>
                  <a:srgbClr val="333F70"/>
                </a:solidFill>
                <a:latin typeface="Unbounded Bold" pitchFamily="34" charset="0"/>
                <a:ea typeface="Unbounded Bold" pitchFamily="34" charset="-122"/>
                <a:cs typeface="Unbounded Bold" pitchFamily="34" charset="-120"/>
              </a:rPr>
              <a:t>Постійний моніторинг</a:t>
            </a:r>
            <a:endParaRPr lang="en-US" sz="2000" dirty="0"/>
          </a:p>
        </p:txBody>
      </p:sp>
      <p:sp>
        <p:nvSpPr>
          <p:cNvPr id="15" name="Text 12"/>
          <p:cNvSpPr/>
          <p:nvPr/>
        </p:nvSpPr>
        <p:spPr>
          <a:xfrm>
            <a:off x="6880384" y="6999803"/>
            <a:ext cx="7027188" cy="66103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1600" dirty="0">
                <a:solidFill>
                  <a:srgbClr val="333F70"/>
                </a:solidFill>
                <a:latin typeface="Open Sans" pitchFamily="34" charset="0"/>
                <a:ea typeface="Open Sans" pitchFamily="34" charset="-122"/>
                <a:cs typeface="Open Sans" pitchFamily="34" charset="-120"/>
              </a:rPr>
              <a:t>Регулярно аналізуйте ефективність впроваджених змін та вносьте корективи за необхідності.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8314" y="445725"/>
            <a:ext cx="14013773" cy="656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uk-UA" sz="3600" b="1" dirty="0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Інституційний </a:t>
            </a:r>
            <a:r>
              <a:rPr lang="uk-UA" sz="3600" b="1" dirty="0" err="1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Репозитарій</a:t>
            </a:r>
            <a:r>
              <a:rPr lang="uk-UA" sz="3600" b="1" dirty="0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НУК </a:t>
            </a:r>
            <a:r>
              <a:rPr lang="en-US" sz="3600" b="1" u="sng" dirty="0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hlinkClick r:id="rId2"/>
              </a:rPr>
              <a:t>https</a:t>
            </a:r>
            <a:r>
              <a:rPr lang="ru-RU" sz="3600" b="1" u="sng" dirty="0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hlinkClick r:id="rId2"/>
              </a:rPr>
              <a:t>://</a:t>
            </a:r>
            <a:r>
              <a:rPr lang="en-US" sz="3600" b="1" u="sng" dirty="0" err="1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hlinkClick r:id="rId2"/>
              </a:rPr>
              <a:t>eir</a:t>
            </a:r>
            <a:r>
              <a:rPr lang="ru-RU" sz="3600" b="1" u="sng" dirty="0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hlinkClick r:id="rId2"/>
              </a:rPr>
              <a:t>.</a:t>
            </a:r>
            <a:r>
              <a:rPr lang="en-US" sz="3600" b="1" u="sng" dirty="0" err="1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hlinkClick r:id="rId2"/>
              </a:rPr>
              <a:t>nuos</a:t>
            </a:r>
            <a:r>
              <a:rPr lang="ru-RU" sz="3600" b="1" u="sng" dirty="0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hlinkClick r:id="rId2"/>
              </a:rPr>
              <a:t>.</a:t>
            </a:r>
            <a:r>
              <a:rPr lang="en-US" sz="3600" b="1" u="sng" dirty="0" err="1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hlinkClick r:id="rId2"/>
              </a:rPr>
              <a:t>edu</a:t>
            </a:r>
            <a:r>
              <a:rPr lang="ru-RU" sz="3600" b="1" u="sng" dirty="0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hlinkClick r:id="rId2"/>
              </a:rPr>
              <a:t>.</a:t>
            </a:r>
            <a:r>
              <a:rPr lang="en-US" sz="3600" b="1" u="sng" dirty="0" err="1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hlinkClick r:id="rId2"/>
              </a:rPr>
              <a:t>ua</a:t>
            </a:r>
            <a:r>
              <a:rPr lang="ru-RU" sz="3600" b="1" u="sng" dirty="0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hlinkClick r:id="rId2"/>
              </a:rPr>
              <a:t>/</a:t>
            </a:r>
            <a:r>
              <a:rPr lang="en-US" sz="3600" b="1" u="sng" dirty="0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  <a:hlinkClick r:id="rId2"/>
              </a:rPr>
              <a:t>home</a:t>
            </a:r>
            <a:r>
              <a:rPr lang="en-US" sz="3600" b="1" dirty="0">
                <a:solidFill>
                  <a:srgbClr val="333F70"/>
                </a:solidFill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  </a:t>
            </a:r>
            <a:endParaRPr lang="en-US" sz="3600" b="1" dirty="0">
              <a:solidFill>
                <a:srgbClr val="333F70"/>
              </a:solidFill>
              <a:effectLst/>
              <a:latin typeface="Open Sans" panose="020B0604020202020204" charset="0"/>
              <a:ea typeface="Open Sans" panose="020B0604020202020204" charset="0"/>
              <a:cs typeface="Open Sans" panose="020B0604020202020204" charset="0"/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3"/>
          <a:srcRect b="1955"/>
          <a:stretch/>
        </p:blipFill>
        <p:spPr bwMode="auto">
          <a:xfrm>
            <a:off x="2606086" y="1101802"/>
            <a:ext cx="9072109" cy="668038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9582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1544</TotalTime>
  <Words>656</Words>
  <Application>Microsoft Office PowerPoint</Application>
  <PresentationFormat>Произвольный</PresentationFormat>
  <Paragraphs>200</Paragraphs>
  <Slides>18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Calibri</vt:lpstr>
      <vt:lpstr>Unbounded Bold</vt:lpstr>
      <vt:lpstr>Open Sans</vt:lpstr>
      <vt:lpstr>Open Sans Bold</vt:lpstr>
      <vt:lpstr>Times New Roman</vt:lpstr>
      <vt:lpstr>Arial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Svetlana</cp:lastModifiedBy>
  <cp:revision>87</cp:revision>
  <dcterms:created xsi:type="dcterms:W3CDTF">2024-10-30T10:53:49Z</dcterms:created>
  <dcterms:modified xsi:type="dcterms:W3CDTF">2024-11-13T10:25:00Z</dcterms:modified>
</cp:coreProperties>
</file>