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70" r:id="rId3"/>
    <p:sldId id="261" r:id="rId4"/>
    <p:sldId id="259" r:id="rId5"/>
    <p:sldId id="260" r:id="rId6"/>
    <p:sldId id="262" r:id="rId7"/>
    <p:sldId id="263" r:id="rId8"/>
    <p:sldId id="271" r:id="rId9"/>
    <p:sldId id="258" r:id="rId10"/>
    <p:sldId id="265" r:id="rId11"/>
    <p:sldId id="266" r:id="rId12"/>
    <p:sldId id="267" r:id="rId13"/>
    <p:sldId id="272" r:id="rId14"/>
    <p:sldId id="273" r:id="rId15"/>
    <p:sldId id="268" r:id="rId16"/>
    <p:sldId id="274" r:id="rId17"/>
  </p:sldIdLst>
  <p:sldSz cx="18288000" cy="10287000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Open Sans Extra Bold" panose="020B0604020202020204" charset="0"/>
      <p:regular r:id="rId22"/>
    </p:embeddedFont>
    <p:embeddedFont>
      <p:font typeface="Poppins" panose="020B0604020202020204" charset="0"/>
      <p:regular r:id="rId23"/>
    </p:embeddedFont>
    <p:embeddedFont>
      <p:font typeface="Poppins Bold" panose="020B0604020202020204" charset="0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0" autoAdjust="0"/>
    <p:restoredTop sz="95262" autoAdjust="0"/>
  </p:normalViewPr>
  <p:slideViewPr>
    <p:cSldViewPr>
      <p:cViewPr varScale="1">
        <p:scale>
          <a:sx n="54" d="100"/>
          <a:sy n="54" d="100"/>
        </p:scale>
        <p:origin x="1258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6097502" y="5590237"/>
            <a:ext cx="14099416" cy="1409941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45DA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81743" y="876232"/>
            <a:ext cx="8075651" cy="53553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spcBef>
                <a:spcPct val="0"/>
              </a:spcBef>
            </a:pPr>
            <a:endParaRPr lang="uk-UA" sz="6000" b="1" dirty="0">
              <a:solidFill>
                <a:srgbClr val="051D40"/>
              </a:solidFill>
              <a:latin typeface="Times New Roman" panose="02020603050405020304" pitchFamily="18" charset="0"/>
              <a:ea typeface="Open Sans Extra Bold"/>
              <a:cs typeface="Times New Roman" panose="02020603050405020304" pitchFamily="18" charset="0"/>
              <a:sym typeface="Open Sans Extra Bold"/>
            </a:endParaRPr>
          </a:p>
          <a:p>
            <a:pPr lvl="0" algn="ctr">
              <a:spcBef>
                <a:spcPct val="0"/>
              </a:spcBef>
            </a:pPr>
            <a:r>
              <a:rPr lang="uk-UA" sz="6000" b="1" dirty="0">
                <a:solidFill>
                  <a:srgbClr val="051D40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Аналіз використання бібліотечних ресурсів аспірантами ЗВО: </a:t>
            </a:r>
          </a:p>
          <a:p>
            <a:pPr lvl="0" algn="ctr">
              <a:spcBef>
                <a:spcPct val="0"/>
              </a:spcBef>
            </a:pPr>
            <a:r>
              <a:rPr lang="uk-UA" sz="5400" b="1" dirty="0">
                <a:solidFill>
                  <a:srgbClr val="051D40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за матеріалами дослідження  </a:t>
            </a:r>
            <a:endParaRPr lang="en-US" sz="5400" b="1" dirty="0">
              <a:solidFill>
                <a:srgbClr val="051D40"/>
              </a:solidFill>
              <a:latin typeface="Times New Roman" panose="02020603050405020304" pitchFamily="18" charset="0"/>
              <a:ea typeface="Open Sans Extra Bold"/>
              <a:cs typeface="Times New Roman" panose="02020603050405020304" pitchFamily="18" charset="0"/>
              <a:sym typeface="Open Sans Extra Bold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16420234" y="-1717598"/>
            <a:ext cx="3735531" cy="3735531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145DA0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47857" y="-643475"/>
            <a:ext cx="1286950" cy="1286950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45DA0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1929195" y="8389571"/>
            <a:ext cx="3735531" cy="3735531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145DA0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8757394" y="7522582"/>
            <a:ext cx="8779632" cy="1733977"/>
          </a:xfrm>
          <a:custGeom>
            <a:avLst/>
            <a:gdLst/>
            <a:ahLst/>
            <a:cxnLst/>
            <a:rect l="l" t="t" r="r" b="b"/>
            <a:pathLst>
              <a:path w="8779632" h="1733977">
                <a:moveTo>
                  <a:pt x="0" y="0"/>
                </a:moveTo>
                <a:lnTo>
                  <a:pt x="8779632" y="0"/>
                </a:lnTo>
                <a:lnTo>
                  <a:pt x="8779632" y="1733977"/>
                </a:lnTo>
                <a:lnTo>
                  <a:pt x="0" y="17339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18" name="Group 18"/>
          <p:cNvGrpSpPr>
            <a:grpSpLocks noChangeAspect="1"/>
          </p:cNvGrpSpPr>
          <p:nvPr/>
        </p:nvGrpSpPr>
        <p:grpSpPr>
          <a:xfrm>
            <a:off x="8573918" y="3143201"/>
            <a:ext cx="9146584" cy="5246370"/>
            <a:chOff x="0" y="0"/>
            <a:chExt cx="7981950" cy="4578350"/>
          </a:xfrm>
        </p:grpSpPr>
        <p:sp>
          <p:nvSpPr>
            <p:cNvPr id="19" name="Freeform 19"/>
            <p:cNvSpPr/>
            <p:nvPr/>
          </p:nvSpPr>
          <p:spPr>
            <a:xfrm>
              <a:off x="765810" y="21590"/>
              <a:ext cx="6451600" cy="4326890"/>
            </a:xfrm>
            <a:custGeom>
              <a:avLst/>
              <a:gdLst/>
              <a:ahLst/>
              <a:cxnLst/>
              <a:rect l="l" t="t" r="r" b="b"/>
              <a:pathLst>
                <a:path w="6451600" h="4326890">
                  <a:moveTo>
                    <a:pt x="6224270" y="0"/>
                  </a:moveTo>
                  <a:lnTo>
                    <a:pt x="226060" y="0"/>
                  </a:lnTo>
                  <a:cubicBezTo>
                    <a:pt x="101600" y="0"/>
                    <a:pt x="0" y="101600"/>
                    <a:pt x="0" y="226060"/>
                  </a:cubicBezTo>
                  <a:lnTo>
                    <a:pt x="0" y="4326890"/>
                  </a:lnTo>
                  <a:lnTo>
                    <a:pt x="6451601" y="4326890"/>
                  </a:lnTo>
                  <a:lnTo>
                    <a:pt x="6451601" y="226060"/>
                  </a:lnTo>
                  <a:cubicBezTo>
                    <a:pt x="6450331" y="101600"/>
                    <a:pt x="6348731" y="0"/>
                    <a:pt x="6224270" y="0"/>
                  </a:cubicBezTo>
                  <a:close/>
                  <a:moveTo>
                    <a:pt x="6252210" y="4043680"/>
                  </a:moveTo>
                  <a:lnTo>
                    <a:pt x="196851" y="4043680"/>
                  </a:lnTo>
                  <a:lnTo>
                    <a:pt x="196851" y="255270"/>
                  </a:lnTo>
                  <a:lnTo>
                    <a:pt x="6252210" y="255270"/>
                  </a:lnTo>
                  <a:lnTo>
                    <a:pt x="6252210" y="4043680"/>
                  </a:lnTo>
                  <a:close/>
                </a:path>
              </a:pathLst>
            </a:custGeom>
            <a:solidFill>
              <a:srgbClr val="242424"/>
            </a:solidFill>
          </p:spPr>
        </p:sp>
        <p:sp>
          <p:nvSpPr>
            <p:cNvPr id="20" name="Freeform 20"/>
            <p:cNvSpPr/>
            <p:nvPr/>
          </p:nvSpPr>
          <p:spPr>
            <a:xfrm>
              <a:off x="0" y="0"/>
              <a:ext cx="7981950" cy="4542790"/>
            </a:xfrm>
            <a:custGeom>
              <a:avLst/>
              <a:gdLst/>
              <a:ahLst/>
              <a:cxnLst/>
              <a:rect l="l" t="t" r="r" b="b"/>
              <a:pathLst>
                <a:path w="7981950" h="4542790">
                  <a:moveTo>
                    <a:pt x="7239000" y="4348480"/>
                  </a:moveTo>
                  <a:lnTo>
                    <a:pt x="7239000" y="243840"/>
                  </a:lnTo>
                  <a:cubicBezTo>
                    <a:pt x="7239000" y="109220"/>
                    <a:pt x="7129780" y="0"/>
                    <a:pt x="6995160" y="0"/>
                  </a:cubicBezTo>
                  <a:lnTo>
                    <a:pt x="985520" y="0"/>
                  </a:lnTo>
                  <a:cubicBezTo>
                    <a:pt x="852170" y="0"/>
                    <a:pt x="742950" y="109220"/>
                    <a:pt x="742950" y="243840"/>
                  </a:cubicBezTo>
                  <a:lnTo>
                    <a:pt x="742950" y="4349750"/>
                  </a:lnTo>
                  <a:lnTo>
                    <a:pt x="0" y="4349750"/>
                  </a:lnTo>
                  <a:lnTo>
                    <a:pt x="0" y="4447540"/>
                  </a:lnTo>
                  <a:cubicBezTo>
                    <a:pt x="0" y="4500880"/>
                    <a:pt x="43180" y="4542790"/>
                    <a:pt x="95250" y="4542790"/>
                  </a:cubicBezTo>
                  <a:lnTo>
                    <a:pt x="7886700" y="4542790"/>
                  </a:lnTo>
                  <a:cubicBezTo>
                    <a:pt x="7940040" y="4542790"/>
                    <a:pt x="7981950" y="4499610"/>
                    <a:pt x="7981950" y="4447540"/>
                  </a:cubicBezTo>
                  <a:lnTo>
                    <a:pt x="7981950" y="4349750"/>
                  </a:lnTo>
                  <a:lnTo>
                    <a:pt x="7239000" y="4349750"/>
                  </a:lnTo>
                  <a:close/>
                  <a:moveTo>
                    <a:pt x="4519930" y="4348480"/>
                  </a:moveTo>
                  <a:lnTo>
                    <a:pt x="4519930" y="4349750"/>
                  </a:lnTo>
                  <a:cubicBezTo>
                    <a:pt x="4519930" y="4403090"/>
                    <a:pt x="4476750" y="4445000"/>
                    <a:pt x="4424680" y="4445000"/>
                  </a:cubicBezTo>
                  <a:lnTo>
                    <a:pt x="3557270" y="4445000"/>
                  </a:lnTo>
                  <a:cubicBezTo>
                    <a:pt x="3503930" y="4445000"/>
                    <a:pt x="3462020" y="4401820"/>
                    <a:pt x="3462020" y="4349750"/>
                  </a:cubicBezTo>
                  <a:lnTo>
                    <a:pt x="3462020" y="4348480"/>
                  </a:lnTo>
                  <a:lnTo>
                    <a:pt x="765810" y="4348480"/>
                  </a:lnTo>
                  <a:lnTo>
                    <a:pt x="765810" y="247650"/>
                  </a:lnTo>
                  <a:cubicBezTo>
                    <a:pt x="765810" y="123190"/>
                    <a:pt x="867410" y="21590"/>
                    <a:pt x="991870" y="21590"/>
                  </a:cubicBezTo>
                  <a:lnTo>
                    <a:pt x="6990080" y="21590"/>
                  </a:lnTo>
                  <a:cubicBezTo>
                    <a:pt x="7114539" y="21590"/>
                    <a:pt x="7216139" y="123190"/>
                    <a:pt x="7216139" y="247650"/>
                  </a:cubicBezTo>
                  <a:lnTo>
                    <a:pt x="7216139" y="4348480"/>
                  </a:lnTo>
                  <a:lnTo>
                    <a:pt x="4519930" y="4348480"/>
                  </a:lnTo>
                  <a:close/>
                </a:path>
              </a:pathLst>
            </a:custGeom>
            <a:solidFill>
              <a:srgbClr val="E9E9E9"/>
            </a:solidFill>
          </p:spPr>
        </p:sp>
        <p:sp>
          <p:nvSpPr>
            <p:cNvPr id="21" name="Freeform 21"/>
            <p:cNvSpPr/>
            <p:nvPr/>
          </p:nvSpPr>
          <p:spPr>
            <a:xfrm>
              <a:off x="3460750" y="4349750"/>
              <a:ext cx="1059180" cy="96520"/>
            </a:xfrm>
            <a:custGeom>
              <a:avLst/>
              <a:gdLst/>
              <a:ahLst/>
              <a:cxnLst/>
              <a:rect l="l" t="t" r="r" b="b"/>
              <a:pathLst>
                <a:path w="1059180" h="96520">
                  <a:moveTo>
                    <a:pt x="96520" y="96520"/>
                  </a:moveTo>
                  <a:lnTo>
                    <a:pt x="963930" y="96520"/>
                  </a:lnTo>
                  <a:cubicBezTo>
                    <a:pt x="1017270" y="96520"/>
                    <a:pt x="1059180" y="53340"/>
                    <a:pt x="1059180" y="1270"/>
                  </a:cubicBezTo>
                  <a:lnTo>
                    <a:pt x="1059180" y="0"/>
                  </a:lnTo>
                  <a:lnTo>
                    <a:pt x="0" y="0"/>
                  </a:lnTo>
                  <a:lnTo>
                    <a:pt x="0" y="1270"/>
                  </a:lnTo>
                  <a:cubicBezTo>
                    <a:pt x="0" y="53340"/>
                    <a:pt x="43180" y="96520"/>
                    <a:pt x="96520" y="96520"/>
                  </a:cubicBezTo>
                  <a:close/>
                </a:path>
              </a:pathLst>
            </a:custGeom>
            <a:solidFill>
              <a:srgbClr val="CCCCCC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163830" y="4542790"/>
              <a:ext cx="7654290" cy="35560"/>
            </a:xfrm>
            <a:custGeom>
              <a:avLst/>
              <a:gdLst/>
              <a:ahLst/>
              <a:cxnLst/>
              <a:rect l="l" t="t" r="r" b="b"/>
              <a:pathLst>
                <a:path w="7654290" h="35560">
                  <a:moveTo>
                    <a:pt x="0" y="0"/>
                  </a:moveTo>
                  <a:cubicBezTo>
                    <a:pt x="0" y="20320"/>
                    <a:pt x="16510" y="35560"/>
                    <a:pt x="35560" y="35560"/>
                  </a:cubicBezTo>
                  <a:lnTo>
                    <a:pt x="7618730" y="35560"/>
                  </a:lnTo>
                  <a:cubicBezTo>
                    <a:pt x="7639050" y="35560"/>
                    <a:pt x="7654290" y="19050"/>
                    <a:pt x="76542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CCCCC"/>
            </a:solidFill>
          </p:spPr>
        </p:sp>
        <p:sp>
          <p:nvSpPr>
            <p:cNvPr id="23" name="Freeform 23"/>
            <p:cNvSpPr/>
            <p:nvPr/>
          </p:nvSpPr>
          <p:spPr>
            <a:xfrm>
              <a:off x="962660" y="276860"/>
              <a:ext cx="6055360" cy="3789680"/>
            </a:xfrm>
            <a:custGeom>
              <a:avLst/>
              <a:gdLst/>
              <a:ahLst/>
              <a:cxnLst/>
              <a:rect l="l" t="t" r="r" b="b"/>
              <a:pathLst>
                <a:path w="6055360" h="3789680">
                  <a:moveTo>
                    <a:pt x="0" y="0"/>
                  </a:moveTo>
                  <a:lnTo>
                    <a:pt x="6055360" y="0"/>
                  </a:lnTo>
                  <a:lnTo>
                    <a:pt x="6055360" y="3789680"/>
                  </a:lnTo>
                  <a:lnTo>
                    <a:pt x="0" y="3789680"/>
                  </a:lnTo>
                  <a:close/>
                </a:path>
              </a:pathLst>
            </a:custGeom>
            <a:blipFill>
              <a:blip r:embed="rId3"/>
              <a:stretch>
                <a:fillRect t="-3261" b="-3261"/>
              </a:stretch>
            </a:blipFill>
          </p:spPr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5400000">
            <a:off x="8990215" y="810330"/>
            <a:ext cx="8541900" cy="8666340"/>
          </a:xfrm>
          <a:custGeom>
            <a:avLst/>
            <a:gdLst/>
            <a:ahLst/>
            <a:cxnLst/>
            <a:rect l="l" t="t" r="r" b="b"/>
            <a:pathLst>
              <a:path w="8541900" h="8666340">
                <a:moveTo>
                  <a:pt x="0" y="0"/>
                </a:moveTo>
                <a:lnTo>
                  <a:pt x="8541901" y="0"/>
                </a:lnTo>
                <a:lnTo>
                  <a:pt x="8541901" y="8666340"/>
                </a:lnTo>
                <a:lnTo>
                  <a:pt x="0" y="86663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832861" y="810330"/>
            <a:ext cx="8541900" cy="8666340"/>
          </a:xfrm>
          <a:custGeom>
            <a:avLst/>
            <a:gdLst/>
            <a:ahLst/>
            <a:cxnLst/>
            <a:rect l="l" t="t" r="r" b="b"/>
            <a:pathLst>
              <a:path w="8541900" h="8666340">
                <a:moveTo>
                  <a:pt x="0" y="0"/>
                </a:moveTo>
                <a:lnTo>
                  <a:pt x="8541900" y="0"/>
                </a:lnTo>
                <a:lnTo>
                  <a:pt x="8541900" y="8666340"/>
                </a:lnTo>
                <a:lnTo>
                  <a:pt x="0" y="86663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3061529" y="2937389"/>
            <a:ext cx="12164941" cy="4412223"/>
            <a:chOff x="0" y="0"/>
            <a:chExt cx="3203935" cy="116206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203935" cy="1162067"/>
            </a:xfrm>
            <a:custGeom>
              <a:avLst/>
              <a:gdLst/>
              <a:ahLst/>
              <a:cxnLst/>
              <a:rect l="l" t="t" r="r" b="b"/>
              <a:pathLst>
                <a:path w="3203935" h="1162067">
                  <a:moveTo>
                    <a:pt x="0" y="0"/>
                  </a:moveTo>
                  <a:lnTo>
                    <a:pt x="3203935" y="0"/>
                  </a:lnTo>
                  <a:lnTo>
                    <a:pt x="3203935" y="1162067"/>
                  </a:lnTo>
                  <a:lnTo>
                    <a:pt x="0" y="1162067"/>
                  </a:lnTo>
                  <a:close/>
                </a:path>
              </a:pathLst>
            </a:custGeom>
            <a:solidFill>
              <a:srgbClr val="145DA0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203935" cy="12001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332774" y="3848100"/>
            <a:ext cx="11622449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ru-RU" sz="4800" b="1" dirty="0">
                <a:solidFill>
                  <a:srgbClr val="FFFFFF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ДОСЛІДЖЕННЯ ПРАКТИК ЦИФРОВОЇ ГРАМОТНОСТІ АСПІРАНТІВ</a:t>
            </a:r>
            <a:endParaRPr lang="en-US" sz="4800" b="1" dirty="0">
              <a:solidFill>
                <a:srgbClr val="FFFFFF"/>
              </a:solidFill>
              <a:latin typeface="Times New Roman" panose="02020603050405020304" pitchFamily="18" charset="0"/>
              <a:ea typeface="Open Sans Extra Bold"/>
              <a:cs typeface="Times New Roman" panose="02020603050405020304" pitchFamily="18" charset="0"/>
              <a:sym typeface="Open Sans Extra 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2200267" y="1673977"/>
            <a:ext cx="3889492" cy="9744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902"/>
              </a:lnSpc>
              <a:spcBef>
                <a:spcPct val="0"/>
              </a:spcBef>
            </a:pPr>
            <a:r>
              <a:rPr lang="en-US" sz="5644" b="1" u="none" strike="noStrike" dirty="0">
                <a:solidFill>
                  <a:srgbClr val="FDFDFD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Statistics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200267" y="5830678"/>
            <a:ext cx="2370352" cy="3579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43"/>
              </a:lnSpc>
              <a:spcBef>
                <a:spcPct val="0"/>
              </a:spcBef>
            </a:pPr>
            <a:r>
              <a:rPr lang="en-US" sz="2030" u="none" strike="noStrike" spc="-40">
                <a:solidFill>
                  <a:srgbClr val="FDFDFD"/>
                </a:solidFill>
                <a:latin typeface="Poppins"/>
                <a:ea typeface="Poppins"/>
                <a:cs typeface="Poppins"/>
                <a:sym typeface="Poppins"/>
              </a:rPr>
              <a:t>Revenue Growth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200267" y="4776684"/>
            <a:ext cx="2370352" cy="9710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902"/>
              </a:lnSpc>
              <a:spcBef>
                <a:spcPct val="0"/>
              </a:spcBef>
            </a:pPr>
            <a:r>
              <a:rPr lang="en-US" sz="5644" b="1" u="none" strike="noStrike">
                <a:solidFill>
                  <a:srgbClr val="FDFDFD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80%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301262" y="5830678"/>
            <a:ext cx="2370352" cy="710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43"/>
              </a:lnSpc>
              <a:spcBef>
                <a:spcPct val="0"/>
              </a:spcBef>
            </a:pPr>
            <a:r>
              <a:rPr lang="en-US" sz="2030" u="none" strike="noStrike" spc="-40">
                <a:solidFill>
                  <a:srgbClr val="FDFDFD"/>
                </a:solidFill>
                <a:latin typeface="Poppins"/>
                <a:ea typeface="Poppins"/>
                <a:cs typeface="Poppins"/>
                <a:sym typeface="Poppins"/>
              </a:rPr>
              <a:t>Return on Investment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301262" y="4776684"/>
            <a:ext cx="2370352" cy="9710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902"/>
              </a:lnSpc>
              <a:spcBef>
                <a:spcPct val="0"/>
              </a:spcBef>
            </a:pPr>
            <a:r>
              <a:rPr lang="en-US" sz="5644" b="1" u="none" strike="noStrike">
                <a:solidFill>
                  <a:srgbClr val="FDFDFD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10%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200267" y="7748439"/>
            <a:ext cx="2370352" cy="710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43"/>
              </a:lnSpc>
              <a:spcBef>
                <a:spcPct val="0"/>
              </a:spcBef>
            </a:pPr>
            <a:r>
              <a:rPr lang="en-US" sz="2030" u="none" strike="noStrike" spc="-40" dirty="0">
                <a:solidFill>
                  <a:srgbClr val="FDFDFD"/>
                </a:solidFill>
                <a:latin typeface="Poppins"/>
                <a:ea typeface="Poppins"/>
                <a:cs typeface="Poppins"/>
                <a:sym typeface="Poppins"/>
              </a:rPr>
              <a:t>Customer Acquisition Cost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301262" y="7748439"/>
            <a:ext cx="2370352" cy="710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43"/>
              </a:lnSpc>
              <a:spcBef>
                <a:spcPct val="0"/>
              </a:spcBef>
            </a:pPr>
            <a:r>
              <a:rPr lang="en-US" sz="2030" u="none" strike="noStrike" spc="-40">
                <a:solidFill>
                  <a:srgbClr val="FDFDFD"/>
                </a:solidFill>
                <a:latin typeface="Poppins"/>
                <a:ea typeface="Poppins"/>
                <a:cs typeface="Poppins"/>
                <a:sym typeface="Poppins"/>
              </a:rPr>
              <a:t>Customer Satisfaction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301262" y="6694445"/>
            <a:ext cx="2370352" cy="9710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902"/>
              </a:lnSpc>
              <a:spcBef>
                <a:spcPct val="0"/>
              </a:spcBef>
            </a:pPr>
            <a:r>
              <a:rPr lang="en-US" sz="5644" b="1" u="none" strike="noStrike">
                <a:solidFill>
                  <a:srgbClr val="FDFDFD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75%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1028700" y="8829309"/>
            <a:ext cx="7523780" cy="428991"/>
            <a:chOff x="0" y="0"/>
            <a:chExt cx="2106826" cy="120127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106826" cy="120127"/>
            </a:xfrm>
            <a:custGeom>
              <a:avLst/>
              <a:gdLst/>
              <a:ahLst/>
              <a:cxnLst/>
              <a:rect l="l" t="t" r="r" b="b"/>
              <a:pathLst>
                <a:path w="2106826" h="120127">
                  <a:moveTo>
                    <a:pt x="0" y="0"/>
                  </a:moveTo>
                  <a:lnTo>
                    <a:pt x="2106826" y="0"/>
                  </a:lnTo>
                  <a:lnTo>
                    <a:pt x="2106826" y="120127"/>
                  </a:lnTo>
                  <a:lnTo>
                    <a:pt x="0" y="120127"/>
                  </a:lnTo>
                  <a:close/>
                </a:path>
              </a:pathLst>
            </a:custGeom>
            <a:solidFill>
              <a:srgbClr val="145DA0">
                <a:alpha val="48627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2106826" cy="1582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5238003" y="8290589"/>
            <a:ext cx="7523780" cy="7523780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45DA0">
                <a:alpha val="95686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-3724222" y="-4507687"/>
            <a:ext cx="5924489" cy="5924489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45DA0">
                <a:alpha val="95686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DE154B6-20A3-4C4E-8909-91E57226B559}"/>
              </a:ext>
            </a:extLst>
          </p:cNvPr>
          <p:cNvSpPr/>
          <p:nvPr/>
        </p:nvSpPr>
        <p:spPr>
          <a:xfrm>
            <a:off x="1219200" y="2344763"/>
            <a:ext cx="15011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цифрові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інструменти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використовуєте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наукової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UA" sz="2400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97F7AF3A-BFF3-4C6B-BBC7-3C3D74A05D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229"/>
          <a:stretch/>
        </p:blipFill>
        <p:spPr>
          <a:xfrm>
            <a:off x="5562362" y="4087143"/>
            <a:ext cx="9675641" cy="357836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5"/>
          <p:cNvSpPr txBox="1"/>
          <p:nvPr/>
        </p:nvSpPr>
        <p:spPr>
          <a:xfrm>
            <a:off x="4357503" y="6962323"/>
            <a:ext cx="2641447" cy="375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23"/>
              </a:lnSpc>
            </a:pPr>
            <a:r>
              <a:rPr lang="en-US" sz="2087" b="1" spc="39">
                <a:solidFill>
                  <a:srgbClr val="FDFDFD"/>
                </a:solidFill>
                <a:latin typeface="Poppins Bold"/>
                <a:ea typeface="Poppins Bold"/>
                <a:cs typeface="Poppins Bold"/>
                <a:sym typeface="Poppins Bold"/>
              </a:rPr>
              <a:t>Alfredo Torres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4357503" y="7333651"/>
            <a:ext cx="2641447" cy="283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23"/>
              </a:lnSpc>
            </a:pPr>
            <a:r>
              <a:rPr lang="en-US" sz="1587" spc="-31">
                <a:solidFill>
                  <a:srgbClr val="FDFDFD"/>
                </a:solidFill>
                <a:latin typeface="Poppins"/>
                <a:ea typeface="Poppins"/>
                <a:cs typeface="Poppins"/>
                <a:sym typeface="Poppins"/>
              </a:rPr>
              <a:t>Project manager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7823789" y="6962323"/>
            <a:ext cx="2641447" cy="375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23"/>
              </a:lnSpc>
            </a:pPr>
            <a:r>
              <a:rPr lang="en-US" sz="2087" b="1" spc="39">
                <a:solidFill>
                  <a:srgbClr val="FDFDFD"/>
                </a:solidFill>
                <a:latin typeface="Poppins Bold"/>
                <a:ea typeface="Poppins Bold"/>
                <a:cs typeface="Poppins Bold"/>
                <a:sym typeface="Poppins Bold"/>
              </a:rPr>
              <a:t>Juliana Silva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7823789" y="7333651"/>
            <a:ext cx="2641447" cy="283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23"/>
              </a:lnSpc>
            </a:pPr>
            <a:r>
              <a:rPr lang="en-US" sz="1587" spc="-31">
                <a:solidFill>
                  <a:srgbClr val="FDFDFD"/>
                </a:solidFill>
                <a:latin typeface="Poppins"/>
                <a:ea typeface="Poppins"/>
                <a:cs typeface="Poppins"/>
                <a:sym typeface="Poppins"/>
              </a:rPr>
              <a:t>CEO &amp; Founder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1290076" y="7333651"/>
            <a:ext cx="2641447" cy="283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23"/>
              </a:lnSpc>
            </a:pPr>
            <a:r>
              <a:rPr lang="en-US" sz="1587" spc="-31">
                <a:solidFill>
                  <a:srgbClr val="FDFDFD"/>
                </a:solidFill>
                <a:latin typeface="Poppins"/>
                <a:ea typeface="Poppins"/>
                <a:cs typeface="Poppins"/>
                <a:sym typeface="Poppins"/>
              </a:rPr>
              <a:t>IT Expert</a:t>
            </a:r>
          </a:p>
        </p:txBody>
      </p:sp>
      <p:grpSp>
        <p:nvGrpSpPr>
          <p:cNvPr id="33" name="Group 33"/>
          <p:cNvGrpSpPr/>
          <p:nvPr/>
        </p:nvGrpSpPr>
        <p:grpSpPr>
          <a:xfrm>
            <a:off x="-1766494" y="9340175"/>
            <a:ext cx="21820987" cy="946825"/>
            <a:chOff x="0" y="0"/>
            <a:chExt cx="6110362" cy="265132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6110362" cy="265132"/>
            </a:xfrm>
            <a:custGeom>
              <a:avLst/>
              <a:gdLst/>
              <a:ahLst/>
              <a:cxnLst/>
              <a:rect l="l" t="t" r="r" b="b"/>
              <a:pathLst>
                <a:path w="6110362" h="265132">
                  <a:moveTo>
                    <a:pt x="0" y="0"/>
                  </a:moveTo>
                  <a:lnTo>
                    <a:pt x="6110362" y="0"/>
                  </a:lnTo>
                  <a:lnTo>
                    <a:pt x="6110362" y="265132"/>
                  </a:lnTo>
                  <a:lnTo>
                    <a:pt x="0" y="265132"/>
                  </a:lnTo>
                  <a:close/>
                </a:path>
              </a:pathLst>
            </a:custGeom>
            <a:solidFill>
              <a:srgbClr val="145DA0"/>
            </a:solidFill>
            <a:ln cap="sq">
              <a:noFill/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0" y="-38100"/>
              <a:ext cx="6110362" cy="3032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-1766494" y="-816076"/>
            <a:ext cx="21820987" cy="1762900"/>
            <a:chOff x="0" y="0"/>
            <a:chExt cx="6110362" cy="493651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6110362" cy="493651"/>
            </a:xfrm>
            <a:custGeom>
              <a:avLst/>
              <a:gdLst/>
              <a:ahLst/>
              <a:cxnLst/>
              <a:rect l="l" t="t" r="r" b="b"/>
              <a:pathLst>
                <a:path w="6110362" h="493651">
                  <a:moveTo>
                    <a:pt x="0" y="0"/>
                  </a:moveTo>
                  <a:lnTo>
                    <a:pt x="6110362" y="0"/>
                  </a:lnTo>
                  <a:lnTo>
                    <a:pt x="6110362" y="493651"/>
                  </a:lnTo>
                  <a:lnTo>
                    <a:pt x="0" y="493651"/>
                  </a:lnTo>
                  <a:close/>
                </a:path>
              </a:pathLst>
            </a:custGeom>
            <a:solidFill>
              <a:srgbClr val="145DA0"/>
            </a:solidFill>
            <a:ln cap="sq">
              <a:noFill/>
              <a:prstDash val="solid"/>
              <a:miter/>
            </a:ln>
          </p:spPr>
        </p:sp>
        <p:sp>
          <p:nvSpPr>
            <p:cNvPr id="38" name="TextBox 38"/>
            <p:cNvSpPr txBox="1"/>
            <p:nvPr/>
          </p:nvSpPr>
          <p:spPr>
            <a:xfrm>
              <a:off x="0" y="-38100"/>
              <a:ext cx="6110362" cy="5317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1A0745FB-E537-46A3-AA95-EE69A7374A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2114188"/>
            <a:ext cx="13411200" cy="5645372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E19D3671-91E3-48E6-94E6-E7247F06D3AA}"/>
              </a:ext>
            </a:extLst>
          </p:cNvPr>
          <p:cNvSpPr txBox="1"/>
          <p:nvPr/>
        </p:nvSpPr>
        <p:spPr>
          <a:xfrm>
            <a:off x="2743200" y="2953349"/>
            <a:ext cx="1828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UA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5"/>
          <p:cNvSpPr txBox="1"/>
          <p:nvPr/>
        </p:nvSpPr>
        <p:spPr>
          <a:xfrm>
            <a:off x="4357503" y="6962323"/>
            <a:ext cx="2641447" cy="375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23"/>
              </a:lnSpc>
            </a:pPr>
            <a:r>
              <a:rPr lang="en-US" sz="2087" b="1" spc="39">
                <a:solidFill>
                  <a:srgbClr val="FDFDFD"/>
                </a:solidFill>
                <a:latin typeface="Poppins Bold"/>
                <a:ea typeface="Poppins Bold"/>
                <a:cs typeface="Poppins Bold"/>
                <a:sym typeface="Poppins Bold"/>
              </a:rPr>
              <a:t>Alfredo Torres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4357503" y="7333651"/>
            <a:ext cx="2641447" cy="283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23"/>
              </a:lnSpc>
            </a:pPr>
            <a:r>
              <a:rPr lang="en-US" sz="1587" spc="-31">
                <a:solidFill>
                  <a:srgbClr val="FDFDFD"/>
                </a:solidFill>
                <a:latin typeface="Poppins"/>
                <a:ea typeface="Poppins"/>
                <a:cs typeface="Poppins"/>
                <a:sym typeface="Poppins"/>
              </a:rPr>
              <a:t>Project manager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7823789" y="6962323"/>
            <a:ext cx="2641447" cy="375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23"/>
              </a:lnSpc>
            </a:pPr>
            <a:r>
              <a:rPr lang="en-US" sz="2087" b="1" spc="39">
                <a:solidFill>
                  <a:srgbClr val="FDFDFD"/>
                </a:solidFill>
                <a:latin typeface="Poppins Bold"/>
                <a:ea typeface="Poppins Bold"/>
                <a:cs typeface="Poppins Bold"/>
                <a:sym typeface="Poppins Bold"/>
              </a:rPr>
              <a:t>Juliana Silva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7823789" y="7333651"/>
            <a:ext cx="2641447" cy="283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23"/>
              </a:lnSpc>
            </a:pPr>
            <a:r>
              <a:rPr lang="en-US" sz="1587" spc="-31">
                <a:solidFill>
                  <a:srgbClr val="FDFDFD"/>
                </a:solidFill>
                <a:latin typeface="Poppins"/>
                <a:ea typeface="Poppins"/>
                <a:cs typeface="Poppins"/>
                <a:sym typeface="Poppins"/>
              </a:rPr>
              <a:t>CEO &amp; Founder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1290076" y="7333651"/>
            <a:ext cx="2641447" cy="283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23"/>
              </a:lnSpc>
            </a:pPr>
            <a:r>
              <a:rPr lang="en-US" sz="1587" spc="-31">
                <a:solidFill>
                  <a:srgbClr val="FDFDFD"/>
                </a:solidFill>
                <a:latin typeface="Poppins"/>
                <a:ea typeface="Poppins"/>
                <a:cs typeface="Poppins"/>
                <a:sym typeface="Poppins"/>
              </a:rPr>
              <a:t>IT Expert</a:t>
            </a:r>
          </a:p>
        </p:txBody>
      </p:sp>
      <p:grpSp>
        <p:nvGrpSpPr>
          <p:cNvPr id="33" name="Group 33"/>
          <p:cNvGrpSpPr/>
          <p:nvPr/>
        </p:nvGrpSpPr>
        <p:grpSpPr>
          <a:xfrm>
            <a:off x="-1766494" y="9340175"/>
            <a:ext cx="21820987" cy="946825"/>
            <a:chOff x="0" y="0"/>
            <a:chExt cx="6110362" cy="265132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6110362" cy="265132"/>
            </a:xfrm>
            <a:custGeom>
              <a:avLst/>
              <a:gdLst/>
              <a:ahLst/>
              <a:cxnLst/>
              <a:rect l="l" t="t" r="r" b="b"/>
              <a:pathLst>
                <a:path w="6110362" h="265132">
                  <a:moveTo>
                    <a:pt x="0" y="0"/>
                  </a:moveTo>
                  <a:lnTo>
                    <a:pt x="6110362" y="0"/>
                  </a:lnTo>
                  <a:lnTo>
                    <a:pt x="6110362" y="265132"/>
                  </a:lnTo>
                  <a:lnTo>
                    <a:pt x="0" y="265132"/>
                  </a:lnTo>
                  <a:close/>
                </a:path>
              </a:pathLst>
            </a:custGeom>
            <a:solidFill>
              <a:srgbClr val="145DA0"/>
            </a:solidFill>
            <a:ln cap="sq">
              <a:noFill/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0" y="-38100"/>
              <a:ext cx="6110362" cy="3032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-1766494" y="-816076"/>
            <a:ext cx="21820987" cy="1762900"/>
            <a:chOff x="0" y="0"/>
            <a:chExt cx="6110362" cy="493651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6110362" cy="493651"/>
            </a:xfrm>
            <a:custGeom>
              <a:avLst/>
              <a:gdLst/>
              <a:ahLst/>
              <a:cxnLst/>
              <a:rect l="l" t="t" r="r" b="b"/>
              <a:pathLst>
                <a:path w="6110362" h="493651">
                  <a:moveTo>
                    <a:pt x="0" y="0"/>
                  </a:moveTo>
                  <a:lnTo>
                    <a:pt x="6110362" y="0"/>
                  </a:lnTo>
                  <a:lnTo>
                    <a:pt x="6110362" y="493651"/>
                  </a:lnTo>
                  <a:lnTo>
                    <a:pt x="0" y="493651"/>
                  </a:lnTo>
                  <a:close/>
                </a:path>
              </a:pathLst>
            </a:custGeom>
            <a:solidFill>
              <a:srgbClr val="145DA0"/>
            </a:solidFill>
            <a:ln cap="sq">
              <a:noFill/>
              <a:prstDash val="solid"/>
              <a:miter/>
            </a:ln>
          </p:spPr>
        </p:sp>
        <p:sp>
          <p:nvSpPr>
            <p:cNvPr id="38" name="TextBox 38"/>
            <p:cNvSpPr txBox="1"/>
            <p:nvPr/>
          </p:nvSpPr>
          <p:spPr>
            <a:xfrm>
              <a:off x="0" y="-38100"/>
              <a:ext cx="6110362" cy="5317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E19D3671-91E3-48E6-94E6-E7247F06D3AA}"/>
              </a:ext>
            </a:extLst>
          </p:cNvPr>
          <p:cNvSpPr txBox="1"/>
          <p:nvPr/>
        </p:nvSpPr>
        <p:spPr>
          <a:xfrm>
            <a:off x="2743200" y="2953349"/>
            <a:ext cx="1828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UA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BB991EB-F96B-4D01-BA07-23D916FA4D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486344"/>
            <a:ext cx="8058979" cy="36571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C04B205-9683-49C0-BAD4-583FF6A71516}"/>
              </a:ext>
            </a:extLst>
          </p:cNvPr>
          <p:cNvSpPr txBox="1"/>
          <p:nvPr/>
        </p:nvSpPr>
        <p:spPr>
          <a:xfrm>
            <a:off x="1143000" y="2247900"/>
            <a:ext cx="990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D10F80E-E39D-4DD1-9D30-3E8D33E330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0800" y="5346809"/>
            <a:ext cx="6797022" cy="32310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B06FB6A-4809-4E82-A029-61412EDBFFDF}"/>
              </a:ext>
            </a:extLst>
          </p:cNvPr>
          <p:cNvSpPr txBox="1"/>
          <p:nvPr/>
        </p:nvSpPr>
        <p:spPr>
          <a:xfrm>
            <a:off x="10210800" y="5746704"/>
            <a:ext cx="1079276" cy="2835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800515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5"/>
          <p:cNvSpPr txBox="1"/>
          <p:nvPr/>
        </p:nvSpPr>
        <p:spPr>
          <a:xfrm>
            <a:off x="4357503" y="6962323"/>
            <a:ext cx="2641447" cy="375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23"/>
              </a:lnSpc>
            </a:pPr>
            <a:r>
              <a:rPr lang="en-US" sz="2087" b="1" spc="39">
                <a:solidFill>
                  <a:srgbClr val="FDFDFD"/>
                </a:solidFill>
                <a:latin typeface="Poppins Bold"/>
                <a:ea typeface="Poppins Bold"/>
                <a:cs typeface="Poppins Bold"/>
                <a:sym typeface="Poppins Bold"/>
              </a:rPr>
              <a:t>Alfredo Torres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4357503" y="7333651"/>
            <a:ext cx="2641447" cy="283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23"/>
              </a:lnSpc>
            </a:pPr>
            <a:r>
              <a:rPr lang="en-US" sz="1587" spc="-31">
                <a:solidFill>
                  <a:srgbClr val="FDFDFD"/>
                </a:solidFill>
                <a:latin typeface="Poppins"/>
                <a:ea typeface="Poppins"/>
                <a:cs typeface="Poppins"/>
                <a:sym typeface="Poppins"/>
              </a:rPr>
              <a:t>Project manager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7823789" y="6962323"/>
            <a:ext cx="2641447" cy="375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23"/>
              </a:lnSpc>
            </a:pPr>
            <a:r>
              <a:rPr lang="en-US" sz="2087" b="1" spc="39">
                <a:solidFill>
                  <a:srgbClr val="FDFDFD"/>
                </a:solidFill>
                <a:latin typeface="Poppins Bold"/>
                <a:ea typeface="Poppins Bold"/>
                <a:cs typeface="Poppins Bold"/>
                <a:sym typeface="Poppins Bold"/>
              </a:rPr>
              <a:t>Juliana Silva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7823789" y="7333651"/>
            <a:ext cx="2641447" cy="283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23"/>
              </a:lnSpc>
            </a:pPr>
            <a:r>
              <a:rPr lang="en-US" sz="1587" spc="-31">
                <a:solidFill>
                  <a:srgbClr val="FDFDFD"/>
                </a:solidFill>
                <a:latin typeface="Poppins"/>
                <a:ea typeface="Poppins"/>
                <a:cs typeface="Poppins"/>
                <a:sym typeface="Poppins"/>
              </a:rPr>
              <a:t>CEO &amp; Founder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1290076" y="7333651"/>
            <a:ext cx="2641447" cy="283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23"/>
              </a:lnSpc>
            </a:pPr>
            <a:r>
              <a:rPr lang="en-US" sz="1587" spc="-31">
                <a:solidFill>
                  <a:srgbClr val="FDFDFD"/>
                </a:solidFill>
                <a:latin typeface="Poppins"/>
                <a:ea typeface="Poppins"/>
                <a:cs typeface="Poppins"/>
                <a:sym typeface="Poppins"/>
              </a:rPr>
              <a:t>IT Expert</a:t>
            </a:r>
          </a:p>
        </p:txBody>
      </p:sp>
      <p:grpSp>
        <p:nvGrpSpPr>
          <p:cNvPr id="33" name="Group 33"/>
          <p:cNvGrpSpPr/>
          <p:nvPr/>
        </p:nvGrpSpPr>
        <p:grpSpPr>
          <a:xfrm>
            <a:off x="-1766494" y="9340175"/>
            <a:ext cx="21820987" cy="946825"/>
            <a:chOff x="0" y="0"/>
            <a:chExt cx="6110362" cy="265132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6110362" cy="265132"/>
            </a:xfrm>
            <a:custGeom>
              <a:avLst/>
              <a:gdLst/>
              <a:ahLst/>
              <a:cxnLst/>
              <a:rect l="l" t="t" r="r" b="b"/>
              <a:pathLst>
                <a:path w="6110362" h="265132">
                  <a:moveTo>
                    <a:pt x="0" y="0"/>
                  </a:moveTo>
                  <a:lnTo>
                    <a:pt x="6110362" y="0"/>
                  </a:lnTo>
                  <a:lnTo>
                    <a:pt x="6110362" y="265132"/>
                  </a:lnTo>
                  <a:lnTo>
                    <a:pt x="0" y="265132"/>
                  </a:lnTo>
                  <a:close/>
                </a:path>
              </a:pathLst>
            </a:custGeom>
            <a:solidFill>
              <a:srgbClr val="145DA0"/>
            </a:solidFill>
            <a:ln cap="sq">
              <a:noFill/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0" y="-38100"/>
              <a:ext cx="6110362" cy="3032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-1766494" y="-816076"/>
            <a:ext cx="21820987" cy="1762900"/>
            <a:chOff x="0" y="0"/>
            <a:chExt cx="6110362" cy="493651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6110362" cy="493651"/>
            </a:xfrm>
            <a:custGeom>
              <a:avLst/>
              <a:gdLst/>
              <a:ahLst/>
              <a:cxnLst/>
              <a:rect l="l" t="t" r="r" b="b"/>
              <a:pathLst>
                <a:path w="6110362" h="493651">
                  <a:moveTo>
                    <a:pt x="0" y="0"/>
                  </a:moveTo>
                  <a:lnTo>
                    <a:pt x="6110362" y="0"/>
                  </a:lnTo>
                  <a:lnTo>
                    <a:pt x="6110362" y="493651"/>
                  </a:lnTo>
                  <a:lnTo>
                    <a:pt x="0" y="493651"/>
                  </a:lnTo>
                  <a:close/>
                </a:path>
              </a:pathLst>
            </a:custGeom>
            <a:solidFill>
              <a:srgbClr val="145DA0"/>
            </a:solidFill>
            <a:ln cap="sq">
              <a:noFill/>
              <a:prstDash val="solid"/>
              <a:miter/>
            </a:ln>
          </p:spPr>
        </p:sp>
        <p:sp>
          <p:nvSpPr>
            <p:cNvPr id="38" name="TextBox 38"/>
            <p:cNvSpPr txBox="1"/>
            <p:nvPr/>
          </p:nvSpPr>
          <p:spPr>
            <a:xfrm>
              <a:off x="0" y="-38100"/>
              <a:ext cx="6110362" cy="5317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C42A465-1ABF-4CCC-9EBC-3F385C0130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039"/>
          <a:stretch/>
        </p:blipFill>
        <p:spPr>
          <a:xfrm>
            <a:off x="1752600" y="3453979"/>
            <a:ext cx="13960706" cy="5105635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3D63F03-2DB3-4134-BB02-11FDD4D79D6E}"/>
              </a:ext>
            </a:extLst>
          </p:cNvPr>
          <p:cNvSpPr/>
          <p:nvPr/>
        </p:nvSpPr>
        <p:spPr>
          <a:xfrm>
            <a:off x="2057400" y="1939634"/>
            <a:ext cx="136559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використовуєте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поширення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соціальних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медіа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UA" sz="2400" dirty="0"/>
          </a:p>
        </p:txBody>
      </p:sp>
    </p:spTree>
    <p:extLst>
      <p:ext uri="{BB962C8B-B14F-4D97-AF65-F5344CB8AC3E}">
        <p14:creationId xmlns:p14="http://schemas.microsoft.com/office/powerpoint/2010/main" val="32196156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33400" y="3508491"/>
            <a:ext cx="12116834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14510"/>
              </a:lnSpc>
              <a:spcBef>
                <a:spcPct val="0"/>
              </a:spcBef>
            </a:pPr>
            <a:r>
              <a:rPr lang="ru-RU" sz="4400" dirty="0">
                <a:solidFill>
                  <a:srgbClr val="051D40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2.Аналіз </a:t>
            </a:r>
            <a:r>
              <a:rPr lang="ru-RU" sz="4400" dirty="0" err="1">
                <a:solidFill>
                  <a:srgbClr val="051D40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цифрової</a:t>
            </a:r>
            <a:r>
              <a:rPr lang="ru-RU" sz="4400" dirty="0">
                <a:solidFill>
                  <a:srgbClr val="051D40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 </a:t>
            </a:r>
            <a:r>
              <a:rPr lang="ru-RU" sz="4400" dirty="0" err="1">
                <a:solidFill>
                  <a:srgbClr val="051D40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грамотності</a:t>
            </a:r>
            <a:r>
              <a:rPr lang="ru-RU" sz="4400" dirty="0">
                <a:solidFill>
                  <a:srgbClr val="051D40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 </a:t>
            </a:r>
            <a:r>
              <a:rPr lang="ru-RU" sz="4400" dirty="0" err="1">
                <a:solidFill>
                  <a:srgbClr val="051D40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аспірантів</a:t>
            </a:r>
            <a:endParaRPr lang="en-US" sz="4400" dirty="0">
              <a:solidFill>
                <a:srgbClr val="051D40"/>
              </a:solidFill>
              <a:latin typeface="Times New Roman" panose="02020603050405020304" pitchFamily="18" charset="0"/>
              <a:ea typeface="Open Sans Extra Bold"/>
              <a:cs typeface="Times New Roman" panose="02020603050405020304" pitchFamily="18" charset="0"/>
              <a:sym typeface="Open Sans Extra Bold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12398912" y="967949"/>
            <a:ext cx="5889088" cy="8229600"/>
          </a:xfrm>
          <a:custGeom>
            <a:avLst/>
            <a:gdLst/>
            <a:ahLst/>
            <a:cxnLst/>
            <a:rect l="l" t="t" r="r" b="b"/>
            <a:pathLst>
              <a:path w="5889088" h="8229600">
                <a:moveTo>
                  <a:pt x="0" y="0"/>
                </a:moveTo>
                <a:lnTo>
                  <a:pt x="5889088" y="0"/>
                </a:lnTo>
                <a:lnTo>
                  <a:pt x="588908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703" b="-3703"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12398912" y="0"/>
            <a:ext cx="5889088" cy="756959"/>
            <a:chOff x="0" y="0"/>
            <a:chExt cx="1551036" cy="19936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551036" cy="199364"/>
            </a:xfrm>
            <a:custGeom>
              <a:avLst/>
              <a:gdLst/>
              <a:ahLst/>
              <a:cxnLst/>
              <a:rect l="l" t="t" r="r" b="b"/>
              <a:pathLst>
                <a:path w="1551036" h="199364">
                  <a:moveTo>
                    <a:pt x="0" y="0"/>
                  </a:moveTo>
                  <a:lnTo>
                    <a:pt x="1551036" y="0"/>
                  </a:lnTo>
                  <a:lnTo>
                    <a:pt x="1551036" y="199364"/>
                  </a:lnTo>
                  <a:lnTo>
                    <a:pt x="0" y="199364"/>
                  </a:lnTo>
                  <a:close/>
                </a:path>
              </a:pathLst>
            </a:custGeom>
            <a:solidFill>
              <a:srgbClr val="5B98BA"/>
            </a:solidFill>
            <a:ln cap="sq">
              <a:noFill/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1551036" cy="2374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2398912" y="9530041"/>
            <a:ext cx="5889088" cy="756959"/>
            <a:chOff x="0" y="0"/>
            <a:chExt cx="1551036" cy="199364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551036" cy="199364"/>
            </a:xfrm>
            <a:custGeom>
              <a:avLst/>
              <a:gdLst/>
              <a:ahLst/>
              <a:cxnLst/>
              <a:rect l="l" t="t" r="r" b="b"/>
              <a:pathLst>
                <a:path w="1551036" h="199364">
                  <a:moveTo>
                    <a:pt x="0" y="0"/>
                  </a:moveTo>
                  <a:lnTo>
                    <a:pt x="1551036" y="0"/>
                  </a:lnTo>
                  <a:lnTo>
                    <a:pt x="1551036" y="199364"/>
                  </a:lnTo>
                  <a:lnTo>
                    <a:pt x="0" y="199364"/>
                  </a:lnTo>
                  <a:close/>
                </a:path>
              </a:pathLst>
            </a:custGeom>
            <a:solidFill>
              <a:srgbClr val="5B98BA"/>
            </a:solidFill>
            <a:ln cap="sq">
              <a:noFill/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1551036" cy="2374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>
            <a:off x="-4953000" y="3619500"/>
            <a:ext cx="9392643" cy="9529477"/>
          </a:xfrm>
          <a:custGeom>
            <a:avLst/>
            <a:gdLst/>
            <a:ahLst/>
            <a:cxnLst/>
            <a:rect l="l" t="t" r="r" b="b"/>
            <a:pathLst>
              <a:path w="9392643" h="9529477">
                <a:moveTo>
                  <a:pt x="0" y="0"/>
                </a:moveTo>
                <a:lnTo>
                  <a:pt x="9392643" y="0"/>
                </a:lnTo>
                <a:lnTo>
                  <a:pt x="9392643" y="9529476"/>
                </a:lnTo>
                <a:lnTo>
                  <a:pt x="0" y="95294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0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UA" dirty="0"/>
          </a:p>
        </p:txBody>
      </p:sp>
      <p:sp>
        <p:nvSpPr>
          <p:cNvPr id="24" name="TextBox 2">
            <a:extLst>
              <a:ext uri="{FF2B5EF4-FFF2-40B4-BE49-F238E27FC236}">
                <a16:creationId xmlns:a16="http://schemas.microsoft.com/office/drawing/2014/main" id="{EC225FCA-C5D0-4E89-A961-E967F6B7E754}"/>
              </a:ext>
            </a:extLst>
          </p:cNvPr>
          <p:cNvSpPr txBox="1"/>
          <p:nvPr/>
        </p:nvSpPr>
        <p:spPr>
          <a:xfrm>
            <a:off x="441076" y="2719328"/>
            <a:ext cx="12116834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spcBef>
                <a:spcPct val="0"/>
              </a:spcBef>
            </a:pPr>
            <a:r>
              <a:rPr lang="ru-RU" sz="4400" dirty="0">
                <a:solidFill>
                  <a:srgbClr val="051D40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1. </a:t>
            </a:r>
            <a:r>
              <a:rPr lang="ru-RU" sz="4400" dirty="0" err="1">
                <a:solidFill>
                  <a:srgbClr val="051D40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Аналіз</a:t>
            </a:r>
            <a:r>
              <a:rPr lang="ru-RU" sz="4400" dirty="0">
                <a:solidFill>
                  <a:srgbClr val="051D40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 </a:t>
            </a:r>
            <a:r>
              <a:rPr lang="ru-RU" sz="4400" dirty="0" err="1">
                <a:solidFill>
                  <a:srgbClr val="051D40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використання</a:t>
            </a:r>
            <a:r>
              <a:rPr lang="ru-RU" sz="4400" dirty="0">
                <a:solidFill>
                  <a:srgbClr val="051D40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 </a:t>
            </a:r>
            <a:r>
              <a:rPr lang="ru-RU" sz="4400" dirty="0" err="1">
                <a:solidFill>
                  <a:srgbClr val="051D40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бібліотечних</a:t>
            </a:r>
            <a:r>
              <a:rPr lang="ru-RU" sz="4400" dirty="0">
                <a:solidFill>
                  <a:srgbClr val="051D40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 </a:t>
            </a:r>
            <a:r>
              <a:rPr lang="ru-RU" sz="4400" dirty="0" err="1">
                <a:solidFill>
                  <a:srgbClr val="051D40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ресурсів</a:t>
            </a:r>
            <a:r>
              <a:rPr lang="ru-RU" sz="4400" dirty="0">
                <a:solidFill>
                  <a:srgbClr val="051D40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 </a:t>
            </a:r>
            <a:r>
              <a:rPr lang="ru-RU" sz="4400" dirty="0" err="1">
                <a:solidFill>
                  <a:srgbClr val="051D40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аспірантами</a:t>
            </a:r>
            <a:r>
              <a:rPr lang="ru-RU" sz="4400" dirty="0">
                <a:solidFill>
                  <a:srgbClr val="051D40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 ЗВО</a:t>
            </a:r>
            <a:endParaRPr lang="en-US" sz="4400" dirty="0">
              <a:solidFill>
                <a:srgbClr val="051D40"/>
              </a:solidFill>
              <a:latin typeface="Times New Roman" panose="02020603050405020304" pitchFamily="18" charset="0"/>
              <a:ea typeface="Open Sans Extra Bold"/>
              <a:cs typeface="Times New Roman" panose="02020603050405020304" pitchFamily="18" charset="0"/>
              <a:sym typeface="Open Sans Extra Bold"/>
            </a:endParaRPr>
          </a:p>
        </p:txBody>
      </p:sp>
      <p:sp>
        <p:nvSpPr>
          <p:cNvPr id="25" name="TextBox 2">
            <a:extLst>
              <a:ext uri="{FF2B5EF4-FFF2-40B4-BE49-F238E27FC236}">
                <a16:creationId xmlns:a16="http://schemas.microsoft.com/office/drawing/2014/main" id="{55559011-57A7-4724-92C5-0DCB9CD22E10}"/>
              </a:ext>
            </a:extLst>
          </p:cNvPr>
          <p:cNvSpPr txBox="1"/>
          <p:nvPr/>
        </p:nvSpPr>
        <p:spPr>
          <a:xfrm>
            <a:off x="1143000" y="304755"/>
            <a:ext cx="3505200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14510"/>
              </a:lnSpc>
              <a:spcBef>
                <a:spcPct val="0"/>
              </a:spcBef>
            </a:pPr>
            <a:r>
              <a:rPr lang="ru-RU" sz="4800" b="1" dirty="0" err="1">
                <a:solidFill>
                  <a:srgbClr val="051D40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Висновки</a:t>
            </a:r>
            <a:r>
              <a:rPr lang="ru-RU" sz="4800" b="1" dirty="0">
                <a:solidFill>
                  <a:srgbClr val="051D40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.</a:t>
            </a:r>
            <a:endParaRPr lang="en-US" sz="4800" b="1" dirty="0">
              <a:solidFill>
                <a:srgbClr val="051D40"/>
              </a:solidFill>
              <a:latin typeface="Times New Roman" panose="02020603050405020304" pitchFamily="18" charset="0"/>
              <a:ea typeface="Open Sans Extra Bold"/>
              <a:cs typeface="Times New Roman" panose="02020603050405020304" pitchFamily="18" charset="0"/>
              <a:sym typeface="Open Sans Extra Bold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43000" y="3467100"/>
            <a:ext cx="12116834" cy="18594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14510"/>
              </a:lnSpc>
              <a:spcBef>
                <a:spcPct val="0"/>
              </a:spcBef>
            </a:pPr>
            <a:r>
              <a:rPr lang="uk-UA" sz="12400" dirty="0">
                <a:solidFill>
                  <a:srgbClr val="051D40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Дякую за увагу</a:t>
            </a:r>
            <a:r>
              <a:rPr lang="en-US" sz="12400" dirty="0">
                <a:solidFill>
                  <a:srgbClr val="051D40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!</a:t>
            </a:r>
          </a:p>
        </p:txBody>
      </p:sp>
      <p:sp>
        <p:nvSpPr>
          <p:cNvPr id="9" name="Freeform 9"/>
          <p:cNvSpPr/>
          <p:nvPr/>
        </p:nvSpPr>
        <p:spPr>
          <a:xfrm>
            <a:off x="12398912" y="967949"/>
            <a:ext cx="5889088" cy="8229600"/>
          </a:xfrm>
          <a:custGeom>
            <a:avLst/>
            <a:gdLst/>
            <a:ahLst/>
            <a:cxnLst/>
            <a:rect l="l" t="t" r="r" b="b"/>
            <a:pathLst>
              <a:path w="5889088" h="8229600">
                <a:moveTo>
                  <a:pt x="0" y="0"/>
                </a:moveTo>
                <a:lnTo>
                  <a:pt x="5889088" y="0"/>
                </a:lnTo>
                <a:lnTo>
                  <a:pt x="588908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703" b="-3703"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12398912" y="0"/>
            <a:ext cx="5889088" cy="756959"/>
            <a:chOff x="0" y="0"/>
            <a:chExt cx="1551036" cy="19936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551036" cy="199364"/>
            </a:xfrm>
            <a:custGeom>
              <a:avLst/>
              <a:gdLst/>
              <a:ahLst/>
              <a:cxnLst/>
              <a:rect l="l" t="t" r="r" b="b"/>
              <a:pathLst>
                <a:path w="1551036" h="199364">
                  <a:moveTo>
                    <a:pt x="0" y="0"/>
                  </a:moveTo>
                  <a:lnTo>
                    <a:pt x="1551036" y="0"/>
                  </a:lnTo>
                  <a:lnTo>
                    <a:pt x="1551036" y="199364"/>
                  </a:lnTo>
                  <a:lnTo>
                    <a:pt x="0" y="199364"/>
                  </a:lnTo>
                  <a:close/>
                </a:path>
              </a:pathLst>
            </a:custGeom>
            <a:solidFill>
              <a:srgbClr val="5B98BA"/>
            </a:solidFill>
            <a:ln cap="sq">
              <a:noFill/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1551036" cy="2374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2398912" y="9530041"/>
            <a:ext cx="5889088" cy="756959"/>
            <a:chOff x="0" y="0"/>
            <a:chExt cx="1551036" cy="199364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551036" cy="199364"/>
            </a:xfrm>
            <a:custGeom>
              <a:avLst/>
              <a:gdLst/>
              <a:ahLst/>
              <a:cxnLst/>
              <a:rect l="l" t="t" r="r" b="b"/>
              <a:pathLst>
                <a:path w="1551036" h="199364">
                  <a:moveTo>
                    <a:pt x="0" y="0"/>
                  </a:moveTo>
                  <a:lnTo>
                    <a:pt x="1551036" y="0"/>
                  </a:lnTo>
                  <a:lnTo>
                    <a:pt x="1551036" y="199364"/>
                  </a:lnTo>
                  <a:lnTo>
                    <a:pt x="0" y="199364"/>
                  </a:lnTo>
                  <a:close/>
                </a:path>
              </a:pathLst>
            </a:custGeom>
            <a:solidFill>
              <a:srgbClr val="5B98BA"/>
            </a:solidFill>
            <a:ln cap="sq">
              <a:noFill/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1551036" cy="2374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>
            <a:off x="-4925441" y="3609788"/>
            <a:ext cx="9392643" cy="9529477"/>
          </a:xfrm>
          <a:custGeom>
            <a:avLst/>
            <a:gdLst/>
            <a:ahLst/>
            <a:cxnLst/>
            <a:rect l="l" t="t" r="r" b="b"/>
            <a:pathLst>
              <a:path w="9392643" h="9529477">
                <a:moveTo>
                  <a:pt x="0" y="0"/>
                </a:moveTo>
                <a:lnTo>
                  <a:pt x="9392643" y="0"/>
                </a:lnTo>
                <a:lnTo>
                  <a:pt x="9392643" y="9529476"/>
                </a:lnTo>
                <a:lnTo>
                  <a:pt x="0" y="95294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0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518972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517814" y="-315404"/>
            <a:ext cx="3964281" cy="10917809"/>
            <a:chOff x="0" y="0"/>
            <a:chExt cx="1044090" cy="287547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44090" cy="2875472"/>
            </a:xfrm>
            <a:custGeom>
              <a:avLst/>
              <a:gdLst/>
              <a:ahLst/>
              <a:cxnLst/>
              <a:rect l="l" t="t" r="r" b="b"/>
              <a:pathLst>
                <a:path w="1044090" h="2875472">
                  <a:moveTo>
                    <a:pt x="0" y="0"/>
                  </a:moveTo>
                  <a:lnTo>
                    <a:pt x="1044090" y="0"/>
                  </a:lnTo>
                  <a:lnTo>
                    <a:pt x="1044090" y="2875472"/>
                  </a:lnTo>
                  <a:lnTo>
                    <a:pt x="0" y="2875472"/>
                  </a:lnTo>
                  <a:close/>
                </a:path>
              </a:pathLst>
            </a:custGeom>
            <a:solidFill>
              <a:srgbClr val="145DA0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044090" cy="29135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1867766" y="-1614217"/>
            <a:ext cx="3735531" cy="3735531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145DA0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1796731" y="447246"/>
            <a:ext cx="5972616" cy="9392508"/>
          </a:xfrm>
          <a:custGeom>
            <a:avLst/>
            <a:gdLst/>
            <a:ahLst/>
            <a:cxnLst/>
            <a:rect l="l" t="t" r="r" b="b"/>
            <a:pathLst>
              <a:path w="5972616" h="9392508">
                <a:moveTo>
                  <a:pt x="0" y="0"/>
                </a:moveTo>
                <a:lnTo>
                  <a:pt x="5972616" y="0"/>
                </a:lnTo>
                <a:lnTo>
                  <a:pt x="5972616" y="9392508"/>
                </a:lnTo>
                <a:lnTo>
                  <a:pt x="0" y="93925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87" r="-2387"/>
            </a:stretch>
          </a:blipFill>
        </p:spPr>
      </p:sp>
      <p:pic>
        <p:nvPicPr>
          <p:cNvPr id="34" name="Рисунок 33" descr="C:\Users\kateryna.bilonozhko\AppData\Local\Microsoft\Windows\INetCache\Content.MSO\55347D13.tmp">
            <a:extLst>
              <a:ext uri="{FF2B5EF4-FFF2-40B4-BE49-F238E27FC236}">
                <a16:creationId xmlns:a16="http://schemas.microsoft.com/office/drawing/2014/main" id="{2A798C72-5B6B-4B1E-AB8A-87DC60209D05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66" t="23918" r="4714"/>
          <a:stretch/>
        </p:blipFill>
        <p:spPr bwMode="auto">
          <a:xfrm>
            <a:off x="351984" y="3924300"/>
            <a:ext cx="10363200" cy="434340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EA151C35-226B-4944-B9DB-5BA99940D7AD}"/>
              </a:ext>
            </a:extLst>
          </p:cNvPr>
          <p:cNvSpPr/>
          <p:nvPr/>
        </p:nvSpPr>
        <p:spPr>
          <a:xfrm>
            <a:off x="2363088" y="2019300"/>
            <a:ext cx="825636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Спеціальності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4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навчаються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UA" sz="4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118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5D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12213997" y="7686324"/>
            <a:ext cx="5841799" cy="1153755"/>
          </a:xfrm>
          <a:custGeom>
            <a:avLst/>
            <a:gdLst/>
            <a:ahLst/>
            <a:cxnLst/>
            <a:rect l="l" t="t" r="r" b="b"/>
            <a:pathLst>
              <a:path w="5841799" h="1153755">
                <a:moveTo>
                  <a:pt x="0" y="0"/>
                </a:moveTo>
                <a:lnTo>
                  <a:pt x="5841799" y="0"/>
                </a:lnTo>
                <a:lnTo>
                  <a:pt x="5841799" y="1153755"/>
                </a:lnTo>
                <a:lnTo>
                  <a:pt x="0" y="11537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2213997" y="3298645"/>
            <a:ext cx="5841799" cy="5146658"/>
            <a:chOff x="0" y="0"/>
            <a:chExt cx="1554321" cy="136936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554321" cy="1369365"/>
            </a:xfrm>
            <a:custGeom>
              <a:avLst/>
              <a:gdLst/>
              <a:ahLst/>
              <a:cxnLst/>
              <a:rect l="l" t="t" r="r" b="b"/>
              <a:pathLst>
                <a:path w="1554321" h="1369365">
                  <a:moveTo>
                    <a:pt x="58312" y="0"/>
                  </a:moveTo>
                  <a:lnTo>
                    <a:pt x="1496009" y="0"/>
                  </a:lnTo>
                  <a:cubicBezTo>
                    <a:pt x="1511474" y="0"/>
                    <a:pt x="1526306" y="6144"/>
                    <a:pt x="1537241" y="17079"/>
                  </a:cubicBezTo>
                  <a:cubicBezTo>
                    <a:pt x="1548177" y="28015"/>
                    <a:pt x="1554321" y="42846"/>
                    <a:pt x="1554321" y="58312"/>
                  </a:cubicBezTo>
                  <a:lnTo>
                    <a:pt x="1554321" y="1311054"/>
                  </a:lnTo>
                  <a:cubicBezTo>
                    <a:pt x="1554321" y="1326519"/>
                    <a:pt x="1548177" y="1341351"/>
                    <a:pt x="1537241" y="1352286"/>
                  </a:cubicBezTo>
                  <a:cubicBezTo>
                    <a:pt x="1526306" y="1363222"/>
                    <a:pt x="1511474" y="1369365"/>
                    <a:pt x="1496009" y="1369365"/>
                  </a:cubicBezTo>
                  <a:lnTo>
                    <a:pt x="58312" y="1369365"/>
                  </a:lnTo>
                  <a:cubicBezTo>
                    <a:pt x="42846" y="1369365"/>
                    <a:pt x="28015" y="1363222"/>
                    <a:pt x="17079" y="1352286"/>
                  </a:cubicBezTo>
                  <a:cubicBezTo>
                    <a:pt x="6144" y="1341351"/>
                    <a:pt x="0" y="1326519"/>
                    <a:pt x="0" y="1311054"/>
                  </a:cubicBezTo>
                  <a:lnTo>
                    <a:pt x="0" y="58312"/>
                  </a:lnTo>
                  <a:cubicBezTo>
                    <a:pt x="0" y="42846"/>
                    <a:pt x="6144" y="28015"/>
                    <a:pt x="17079" y="17079"/>
                  </a:cubicBezTo>
                  <a:cubicBezTo>
                    <a:pt x="28015" y="6144"/>
                    <a:pt x="42846" y="0"/>
                    <a:pt x="58312" y="0"/>
                  </a:cubicBezTo>
                  <a:close/>
                </a:path>
              </a:pathLst>
            </a:custGeom>
            <a:solidFill>
              <a:srgbClr val="FDFDFD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554321" cy="1407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-2123887" y="-2346523"/>
            <a:ext cx="4693046" cy="4693046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FFFFFF">
                  <a:alpha val="15686"/>
                </a:srgbClr>
              </a:soli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5573718" y="7940477"/>
            <a:ext cx="4693046" cy="4693046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FFFFFF">
                  <a:alpha val="15686"/>
                </a:srgbClr>
              </a:solidFill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2452449" y="4112877"/>
            <a:ext cx="5570690" cy="3133474"/>
            <a:chOff x="0" y="0"/>
            <a:chExt cx="11289030" cy="63500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1287760" cy="6350000"/>
            </a:xfrm>
            <a:custGeom>
              <a:avLst/>
              <a:gdLst/>
              <a:ahLst/>
              <a:cxnLst/>
              <a:rect l="l" t="t" r="r" b="b"/>
              <a:pathLst>
                <a:path w="11287760" h="6350000">
                  <a:moveTo>
                    <a:pt x="0" y="5824220"/>
                  </a:moveTo>
                  <a:lnTo>
                    <a:pt x="0" y="525780"/>
                  </a:lnTo>
                  <a:cubicBezTo>
                    <a:pt x="0" y="234950"/>
                    <a:pt x="234950" y="0"/>
                    <a:pt x="525780" y="0"/>
                  </a:cubicBezTo>
                  <a:lnTo>
                    <a:pt x="10761980" y="0"/>
                  </a:lnTo>
                  <a:cubicBezTo>
                    <a:pt x="11052810" y="0"/>
                    <a:pt x="11287760" y="234950"/>
                    <a:pt x="11287760" y="525780"/>
                  </a:cubicBezTo>
                  <a:lnTo>
                    <a:pt x="11287760" y="5822950"/>
                  </a:lnTo>
                  <a:cubicBezTo>
                    <a:pt x="11287760" y="6113780"/>
                    <a:pt x="11052810" y="6348730"/>
                    <a:pt x="10761980" y="6348730"/>
                  </a:cubicBezTo>
                  <a:lnTo>
                    <a:pt x="525780" y="6348730"/>
                  </a:lnTo>
                  <a:cubicBezTo>
                    <a:pt x="236220" y="6350000"/>
                    <a:pt x="0" y="6115050"/>
                    <a:pt x="0" y="5824220"/>
                  </a:cubicBezTo>
                  <a:close/>
                </a:path>
              </a:pathLst>
            </a:custGeom>
            <a:blipFill>
              <a:blip r:embed="rId3"/>
              <a:stretch>
                <a:fillRect t="-12895" b="-12895"/>
              </a:stretch>
            </a:blipFill>
          </p:spPr>
        </p:sp>
      </p:grpSp>
      <p:sp>
        <p:nvSpPr>
          <p:cNvPr id="26" name="TextBox 26"/>
          <p:cNvSpPr txBox="1"/>
          <p:nvPr/>
        </p:nvSpPr>
        <p:spPr>
          <a:xfrm>
            <a:off x="734799" y="3298645"/>
            <a:ext cx="10678410" cy="53553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4350" lvl="0" indent="-514350" algn="just">
              <a:spcBef>
                <a:spcPct val="0"/>
              </a:spcBef>
              <a:buFont typeface="+mj-lt"/>
              <a:buAutoNum type="arabicPeriod"/>
            </a:pPr>
            <a:r>
              <a:rPr lang="ru-RU" sz="4000" dirty="0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Частота </a:t>
            </a:r>
            <a:r>
              <a:rPr lang="ru-RU" sz="4000" dirty="0" err="1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використання</a:t>
            </a:r>
            <a:r>
              <a:rPr lang="ru-RU" sz="4000" dirty="0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 </a:t>
            </a:r>
            <a:r>
              <a:rPr lang="ru-RU" sz="4000" dirty="0" err="1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бібліотечних</a:t>
            </a:r>
            <a:r>
              <a:rPr lang="ru-RU" sz="4000" dirty="0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 </a:t>
            </a:r>
            <a:r>
              <a:rPr lang="ru-RU" sz="4000" dirty="0" err="1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ресурсів</a:t>
            </a:r>
            <a:r>
              <a:rPr lang="ru-RU" sz="4000" dirty="0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.</a:t>
            </a:r>
          </a:p>
          <a:p>
            <a:pPr marL="514350" lvl="0" indent="-514350" algn="just">
              <a:spcBef>
                <a:spcPct val="0"/>
              </a:spcBef>
              <a:buFont typeface="+mj-lt"/>
              <a:buAutoNum type="arabicPeriod"/>
            </a:pPr>
            <a:r>
              <a:rPr lang="ru-RU" sz="4000" dirty="0" err="1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Типи</a:t>
            </a:r>
            <a:r>
              <a:rPr lang="ru-RU" sz="4000" dirty="0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 </a:t>
            </a:r>
            <a:r>
              <a:rPr lang="ru-RU" sz="4000" dirty="0" err="1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використовуваних</a:t>
            </a:r>
            <a:r>
              <a:rPr lang="ru-RU" sz="4000" dirty="0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 </a:t>
            </a:r>
            <a:r>
              <a:rPr lang="ru-RU" sz="4000" dirty="0" err="1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ресурсів</a:t>
            </a:r>
            <a:r>
              <a:rPr lang="ru-RU" sz="4000" dirty="0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 (</a:t>
            </a:r>
            <a:r>
              <a:rPr lang="ru-RU" sz="4000" dirty="0" err="1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електронні</a:t>
            </a:r>
            <a:r>
              <a:rPr lang="ru-RU" sz="4000" dirty="0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 книги, </a:t>
            </a:r>
            <a:r>
              <a:rPr lang="ru-RU" sz="4000" dirty="0" err="1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журнали</a:t>
            </a:r>
            <a:r>
              <a:rPr lang="ru-RU" sz="4000" dirty="0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, </a:t>
            </a:r>
            <a:r>
              <a:rPr lang="ru-RU" sz="4000" dirty="0" err="1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бази</a:t>
            </a:r>
            <a:r>
              <a:rPr lang="ru-RU" sz="4000" dirty="0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 </a:t>
            </a:r>
            <a:r>
              <a:rPr lang="ru-RU" sz="4000" dirty="0" err="1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даних</a:t>
            </a:r>
            <a:r>
              <a:rPr lang="ru-RU" sz="4000" dirty="0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 </a:t>
            </a:r>
            <a:r>
              <a:rPr lang="ru-RU" sz="4000" dirty="0" err="1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тощо</a:t>
            </a:r>
            <a:r>
              <a:rPr lang="ru-RU" sz="4000" dirty="0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).</a:t>
            </a:r>
          </a:p>
          <a:p>
            <a:pPr marL="514350" lvl="0" indent="-514350" algn="just">
              <a:spcBef>
                <a:spcPct val="0"/>
              </a:spcBef>
              <a:buFont typeface="+mj-lt"/>
              <a:buAutoNum type="arabicPeriod"/>
            </a:pPr>
            <a:r>
              <a:rPr lang="ru-RU" sz="4000" dirty="0" err="1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Рівень</a:t>
            </a:r>
            <a:r>
              <a:rPr lang="ru-RU" sz="4000" dirty="0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 </a:t>
            </a:r>
            <a:r>
              <a:rPr lang="ru-RU" sz="4000" dirty="0" err="1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володіння</a:t>
            </a:r>
            <a:r>
              <a:rPr lang="ru-RU" sz="4000" dirty="0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 </a:t>
            </a:r>
            <a:r>
              <a:rPr lang="ru-RU" sz="4000" dirty="0" err="1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цифровими</a:t>
            </a:r>
            <a:r>
              <a:rPr lang="ru-RU" sz="4000" dirty="0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 </a:t>
            </a:r>
            <a:r>
              <a:rPr lang="ru-RU" sz="4000" dirty="0" err="1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навичками</a:t>
            </a:r>
            <a:r>
              <a:rPr lang="ru-RU" sz="4000" dirty="0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, </a:t>
            </a:r>
            <a:r>
              <a:rPr lang="ru-RU" sz="4000" dirty="0" err="1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необхідними</a:t>
            </a:r>
            <a:r>
              <a:rPr lang="ru-RU" sz="4000" dirty="0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 для </a:t>
            </a:r>
            <a:r>
              <a:rPr lang="ru-RU" sz="4000" dirty="0" err="1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роботи</a:t>
            </a:r>
            <a:r>
              <a:rPr lang="ru-RU" sz="4000" dirty="0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 з </a:t>
            </a:r>
            <a:r>
              <a:rPr lang="ru-RU" sz="4000" dirty="0" err="1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цими</a:t>
            </a:r>
            <a:r>
              <a:rPr lang="ru-RU" sz="4000" dirty="0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 ресурсами.</a:t>
            </a:r>
          </a:p>
          <a:p>
            <a:pPr marL="514350" lvl="0" indent="-514350" algn="just">
              <a:spcBef>
                <a:spcPct val="0"/>
              </a:spcBef>
              <a:buFont typeface="+mj-lt"/>
              <a:buAutoNum type="arabicPeriod"/>
            </a:pPr>
            <a:r>
              <a:rPr lang="ru-RU" sz="4000" dirty="0" err="1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Основні</a:t>
            </a:r>
            <a:r>
              <a:rPr lang="ru-RU" sz="4000" dirty="0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 </a:t>
            </a:r>
            <a:r>
              <a:rPr lang="ru-RU" sz="4000" dirty="0" err="1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проблеми</a:t>
            </a:r>
            <a:r>
              <a:rPr lang="ru-RU" sz="4000" dirty="0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, з </a:t>
            </a:r>
            <a:r>
              <a:rPr lang="ru-RU" sz="4000" dirty="0" err="1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якими</a:t>
            </a:r>
            <a:r>
              <a:rPr lang="ru-RU" sz="4000" dirty="0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 </a:t>
            </a:r>
            <a:r>
              <a:rPr lang="ru-RU" sz="4000" dirty="0" err="1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стикаються</a:t>
            </a:r>
            <a:r>
              <a:rPr lang="ru-RU" sz="4000" dirty="0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 </a:t>
            </a:r>
            <a:r>
              <a:rPr lang="ru-RU" sz="4000" dirty="0" err="1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аспіранти</a:t>
            </a:r>
            <a:r>
              <a:rPr lang="ru-RU" sz="4000" dirty="0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 при </a:t>
            </a:r>
            <a:r>
              <a:rPr lang="ru-RU" sz="4000" dirty="0" err="1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використанні</a:t>
            </a:r>
            <a:r>
              <a:rPr lang="ru-RU" sz="4000" dirty="0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 </a:t>
            </a:r>
            <a:r>
              <a:rPr lang="ru-RU" sz="4000" dirty="0" err="1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бібліотечних</a:t>
            </a:r>
            <a:r>
              <a:rPr lang="ru-RU" sz="4000" dirty="0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 </a:t>
            </a:r>
            <a:r>
              <a:rPr lang="ru-RU" sz="4000" dirty="0" err="1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ресурсів</a:t>
            </a:r>
            <a:r>
              <a:rPr lang="ru-RU" sz="4000" dirty="0">
                <a:solidFill>
                  <a:srgbClr val="FDFDFD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.</a:t>
            </a:r>
          </a:p>
          <a:p>
            <a:pPr marL="0" lvl="0" indent="0" algn="just">
              <a:spcBef>
                <a:spcPct val="0"/>
              </a:spcBef>
            </a:pPr>
            <a:endParaRPr lang="en-US" sz="2800" dirty="0">
              <a:solidFill>
                <a:srgbClr val="FDFDFD"/>
              </a:solidFill>
              <a:latin typeface="Times New Roman" panose="02020603050405020304" pitchFamily="18" charset="0"/>
              <a:ea typeface="Open Sans Extra Bold"/>
              <a:cs typeface="Times New Roman" panose="02020603050405020304" pitchFamily="18" charset="0"/>
              <a:sym typeface="Open Sans Extra 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11655507" y="1277528"/>
            <a:ext cx="6536032" cy="10556306"/>
            <a:chOff x="0" y="0"/>
            <a:chExt cx="660400" cy="99311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60400" cy="993118"/>
            </a:xfrm>
            <a:custGeom>
              <a:avLst/>
              <a:gdLst/>
              <a:ahLst/>
              <a:cxnLst/>
              <a:rect l="l" t="t" r="r" b="b"/>
              <a:pathLst>
                <a:path w="660400" h="993118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32507"/>
                  </a:cubicBezTo>
                  <a:lnTo>
                    <a:pt x="660400" y="993118"/>
                  </a:lnTo>
                  <a:lnTo>
                    <a:pt x="0" y="993118"/>
                  </a:lnTo>
                  <a:lnTo>
                    <a:pt x="0" y="332998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145DA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88900"/>
              <a:ext cx="660400" cy="9042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1765597" y="2008362"/>
            <a:ext cx="6270276" cy="6270276"/>
            <a:chOff x="0" y="0"/>
            <a:chExt cx="8916670" cy="8916670"/>
          </a:xfrm>
        </p:grpSpPr>
        <p:sp>
          <p:nvSpPr>
            <p:cNvPr id="9" name="Freeform 9"/>
            <p:cNvSpPr/>
            <p:nvPr/>
          </p:nvSpPr>
          <p:spPr>
            <a:xfrm>
              <a:off x="6350" y="6350"/>
              <a:ext cx="8903970" cy="8903970"/>
            </a:xfrm>
            <a:custGeom>
              <a:avLst/>
              <a:gdLst/>
              <a:ahLst/>
              <a:cxnLst/>
              <a:rect l="l" t="t" r="r" b="b"/>
              <a:pathLst>
                <a:path w="8903970" h="8903970">
                  <a:moveTo>
                    <a:pt x="4451350" y="8903970"/>
                  </a:moveTo>
                  <a:cubicBezTo>
                    <a:pt x="1997710" y="8903970"/>
                    <a:pt x="0" y="6906260"/>
                    <a:pt x="0" y="4451350"/>
                  </a:cubicBezTo>
                  <a:cubicBezTo>
                    <a:pt x="0" y="1996440"/>
                    <a:pt x="1997710" y="0"/>
                    <a:pt x="4451350" y="0"/>
                  </a:cubicBezTo>
                  <a:cubicBezTo>
                    <a:pt x="6904990" y="0"/>
                    <a:pt x="8903970" y="1997710"/>
                    <a:pt x="8903970" y="4451350"/>
                  </a:cubicBezTo>
                  <a:cubicBezTo>
                    <a:pt x="8903970" y="6904990"/>
                    <a:pt x="6906260" y="8903970"/>
                    <a:pt x="4451350" y="8903970"/>
                  </a:cubicBezTo>
                  <a:close/>
                  <a:moveTo>
                    <a:pt x="4451350" y="19050"/>
                  </a:moveTo>
                  <a:cubicBezTo>
                    <a:pt x="2007870" y="19050"/>
                    <a:pt x="19050" y="2007870"/>
                    <a:pt x="19050" y="4451350"/>
                  </a:cubicBezTo>
                  <a:cubicBezTo>
                    <a:pt x="19050" y="6894830"/>
                    <a:pt x="2007870" y="8883650"/>
                    <a:pt x="4451350" y="8883650"/>
                  </a:cubicBezTo>
                  <a:cubicBezTo>
                    <a:pt x="6894830" y="8883650"/>
                    <a:pt x="8883650" y="6894830"/>
                    <a:pt x="8883650" y="4451350"/>
                  </a:cubicBezTo>
                  <a:cubicBezTo>
                    <a:pt x="8883650" y="2007870"/>
                    <a:pt x="6896100" y="19050"/>
                    <a:pt x="4451350" y="1905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154940" y="154940"/>
              <a:ext cx="8605520" cy="8605520"/>
            </a:xfrm>
            <a:custGeom>
              <a:avLst/>
              <a:gdLst/>
              <a:ahLst/>
              <a:cxnLst/>
              <a:rect l="l" t="t" r="r" b="b"/>
              <a:pathLst>
                <a:path w="8605520" h="8605520">
                  <a:moveTo>
                    <a:pt x="8605520" y="4302760"/>
                  </a:moveTo>
                  <a:cubicBezTo>
                    <a:pt x="8605520" y="6678930"/>
                    <a:pt x="6678930" y="8605520"/>
                    <a:pt x="4302760" y="8605520"/>
                  </a:cubicBezTo>
                  <a:cubicBezTo>
                    <a:pt x="1926590" y="8605520"/>
                    <a:pt x="0" y="6680200"/>
                    <a:pt x="0" y="4302760"/>
                  </a:cubicBezTo>
                  <a:cubicBezTo>
                    <a:pt x="0" y="1925320"/>
                    <a:pt x="1926590" y="0"/>
                    <a:pt x="4302760" y="0"/>
                  </a:cubicBezTo>
                  <a:cubicBezTo>
                    <a:pt x="6678930" y="0"/>
                    <a:pt x="8605520" y="1926590"/>
                    <a:pt x="8605520" y="4302760"/>
                  </a:cubicBezTo>
                  <a:close/>
                </a:path>
              </a:pathLst>
            </a:custGeom>
            <a:blipFill>
              <a:blip r:embed="rId2"/>
              <a:stretch>
                <a:fillRect l="-25046" r="-25046"/>
              </a:stretch>
            </a:blipFill>
          </p:spPr>
        </p:sp>
      </p:grpSp>
      <p:sp>
        <p:nvSpPr>
          <p:cNvPr id="11" name="TextBox 11"/>
          <p:cNvSpPr txBox="1"/>
          <p:nvPr/>
        </p:nvSpPr>
        <p:spPr>
          <a:xfrm>
            <a:off x="980700" y="2777305"/>
            <a:ext cx="8414772" cy="330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2843"/>
              </a:lnSpc>
              <a:spcBef>
                <a:spcPct val="0"/>
              </a:spcBef>
            </a:pPr>
            <a:r>
              <a:rPr lang="ru-RU" sz="2030" b="1" spc="-40" dirty="0">
                <a:solidFill>
                  <a:srgbClr val="051D40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Як часто Ви </a:t>
            </a:r>
            <a:r>
              <a:rPr lang="ru-RU" sz="2030" b="1" spc="-40" dirty="0" err="1">
                <a:solidFill>
                  <a:srgbClr val="051D40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користуєтеся</a:t>
            </a:r>
            <a:r>
              <a:rPr lang="ru-RU" sz="2030" b="1" spc="-40" dirty="0">
                <a:solidFill>
                  <a:srgbClr val="051D40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 </a:t>
            </a:r>
            <a:r>
              <a:rPr lang="ru-RU" sz="2030" b="1" spc="-40" dirty="0" err="1">
                <a:solidFill>
                  <a:srgbClr val="051D40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бібліотечними</a:t>
            </a:r>
            <a:r>
              <a:rPr lang="ru-RU" sz="2030" b="1" spc="-40" dirty="0">
                <a:solidFill>
                  <a:srgbClr val="051D40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 ресурсами?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579146" y="557669"/>
            <a:ext cx="11178254" cy="8079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6300"/>
              </a:lnSpc>
              <a:spcBef>
                <a:spcPct val="0"/>
              </a:spcBef>
            </a:pPr>
            <a:r>
              <a:rPr lang="ru-RU" sz="6600" b="1" dirty="0" err="1">
                <a:solidFill>
                  <a:srgbClr val="051D40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Результати</a:t>
            </a:r>
            <a:r>
              <a:rPr lang="ru-RU" sz="6600" b="1" dirty="0">
                <a:solidFill>
                  <a:srgbClr val="051D40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 </a:t>
            </a:r>
            <a:r>
              <a:rPr lang="ru-RU" sz="6600" b="1" dirty="0" err="1">
                <a:solidFill>
                  <a:srgbClr val="051D40"/>
                </a:solidFill>
                <a:latin typeface="Times New Roman" panose="02020603050405020304" pitchFamily="18" charset="0"/>
                <a:ea typeface="Open Sans Extra Bold"/>
                <a:cs typeface="Times New Roman" panose="02020603050405020304" pitchFamily="18" charset="0"/>
                <a:sym typeface="Open Sans Extra Bold"/>
              </a:rPr>
              <a:t>дослідження</a:t>
            </a:r>
            <a:endParaRPr lang="en-US" sz="6600" b="1" dirty="0">
              <a:solidFill>
                <a:srgbClr val="051D40"/>
              </a:solidFill>
              <a:latin typeface="Times New Roman" panose="02020603050405020304" pitchFamily="18" charset="0"/>
              <a:ea typeface="Open Sans Extra Bold"/>
              <a:cs typeface="Times New Roman" panose="02020603050405020304" pitchFamily="18" charset="0"/>
              <a:sym typeface="Open Sans Extra Bold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FFB080F-0EA3-477D-BA6B-BC8F857743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010" t="25235" r="13505"/>
          <a:stretch/>
        </p:blipFill>
        <p:spPr>
          <a:xfrm>
            <a:off x="222636" y="4531239"/>
            <a:ext cx="9930900" cy="404888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266830" y="0"/>
            <a:ext cx="5021170" cy="10287000"/>
            <a:chOff x="0" y="0"/>
            <a:chExt cx="1322448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22448" cy="2709333"/>
            </a:xfrm>
            <a:custGeom>
              <a:avLst/>
              <a:gdLst/>
              <a:ahLst/>
              <a:cxnLst/>
              <a:rect l="l" t="t" r="r" b="b"/>
              <a:pathLst>
                <a:path w="1322448" h="2709333">
                  <a:moveTo>
                    <a:pt x="0" y="0"/>
                  </a:moveTo>
                  <a:lnTo>
                    <a:pt x="1322448" y="0"/>
                  </a:lnTo>
                  <a:lnTo>
                    <a:pt x="132244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51D4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322448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1595820" y="-1782102"/>
            <a:ext cx="3564204" cy="3564204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051D40">
                  <a:alpha val="15686"/>
                </a:srgbClr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966307" y="300249"/>
            <a:ext cx="8027935" cy="9598729"/>
            <a:chOff x="0" y="0"/>
            <a:chExt cx="8603361" cy="10286746"/>
          </a:xfrm>
        </p:grpSpPr>
        <p:sp>
          <p:nvSpPr>
            <p:cNvPr id="11" name="Freeform 11"/>
            <p:cNvSpPr/>
            <p:nvPr/>
          </p:nvSpPr>
          <p:spPr>
            <a:xfrm>
              <a:off x="-2794" y="-127"/>
              <a:ext cx="8606155" cy="10286873"/>
            </a:xfrm>
            <a:custGeom>
              <a:avLst/>
              <a:gdLst/>
              <a:ahLst/>
              <a:cxnLst/>
              <a:rect l="l" t="t" r="r" b="b"/>
              <a:pathLst>
                <a:path w="8606155" h="10286873">
                  <a:moveTo>
                    <a:pt x="8606155" y="10251440"/>
                  </a:moveTo>
                  <a:cubicBezTo>
                    <a:pt x="8606155" y="10284587"/>
                    <a:pt x="8595487" y="10286873"/>
                    <a:pt x="8567674" y="10286873"/>
                  </a:cubicBezTo>
                  <a:cubicBezTo>
                    <a:pt x="5713095" y="10286238"/>
                    <a:pt x="2858643" y="10286238"/>
                    <a:pt x="4064" y="10286238"/>
                  </a:cubicBezTo>
                  <a:cubicBezTo>
                    <a:pt x="0" y="10272395"/>
                    <a:pt x="6350" y="10259822"/>
                    <a:pt x="9271" y="10246995"/>
                  </a:cubicBezTo>
                  <a:cubicBezTo>
                    <a:pt x="134747" y="9685401"/>
                    <a:pt x="260350" y="9123934"/>
                    <a:pt x="386207" y="8562467"/>
                  </a:cubicBezTo>
                  <a:cubicBezTo>
                    <a:pt x="565658" y="7761986"/>
                    <a:pt x="745490" y="6961632"/>
                    <a:pt x="924814" y="6161151"/>
                  </a:cubicBezTo>
                  <a:cubicBezTo>
                    <a:pt x="1146302" y="5172583"/>
                    <a:pt x="1367282" y="4184015"/>
                    <a:pt x="1588643" y="3195574"/>
                  </a:cubicBezTo>
                  <a:cubicBezTo>
                    <a:pt x="1813560" y="2191385"/>
                    <a:pt x="2038604" y="1187323"/>
                    <a:pt x="2264156" y="183261"/>
                  </a:cubicBezTo>
                  <a:cubicBezTo>
                    <a:pt x="2277872" y="122174"/>
                    <a:pt x="2286635" y="59690"/>
                    <a:pt x="2308860" y="635"/>
                  </a:cubicBezTo>
                  <a:cubicBezTo>
                    <a:pt x="4395216" y="635"/>
                    <a:pt x="6481572" y="635"/>
                    <a:pt x="8567928" y="0"/>
                  </a:cubicBezTo>
                  <a:cubicBezTo>
                    <a:pt x="8596249" y="0"/>
                    <a:pt x="8605901" y="3429"/>
                    <a:pt x="8605901" y="35814"/>
                  </a:cubicBezTo>
                  <a:cubicBezTo>
                    <a:pt x="8605139" y="3441065"/>
                    <a:pt x="8605139" y="6846316"/>
                    <a:pt x="8606155" y="10251440"/>
                  </a:cubicBezTo>
                  <a:close/>
                </a:path>
              </a:pathLst>
            </a:custGeom>
            <a:blipFill>
              <a:blip r:embed="rId2"/>
              <a:stretch>
                <a:fillRect l="-28002" r="-51461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14700679" y="7074186"/>
            <a:ext cx="5946973" cy="5946973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FFFFFF">
                  <a:alpha val="15686"/>
                </a:srgbClr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49170896-B5B6-4EBD-B551-0DE16279DD6D}"/>
              </a:ext>
            </a:extLst>
          </p:cNvPr>
          <p:cNvSpPr/>
          <p:nvPr/>
        </p:nvSpPr>
        <p:spPr>
          <a:xfrm>
            <a:off x="1227584" y="2324100"/>
            <a:ext cx="61447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202124"/>
                </a:solidFill>
                <a:latin typeface="Roboto"/>
              </a:rPr>
              <a:t>Які</a:t>
            </a:r>
            <a:r>
              <a:rPr lang="ru-RU" b="1" dirty="0">
                <a:solidFill>
                  <a:srgbClr val="202124"/>
                </a:solidFill>
                <a:latin typeface="Roboto"/>
              </a:rPr>
              <a:t> </a:t>
            </a:r>
            <a:r>
              <a:rPr lang="ru-RU" b="1" dirty="0" err="1">
                <a:solidFill>
                  <a:srgbClr val="202124"/>
                </a:solidFill>
                <a:latin typeface="Roboto"/>
              </a:rPr>
              <a:t>типи</a:t>
            </a:r>
            <a:r>
              <a:rPr lang="ru-RU" b="1" dirty="0">
                <a:solidFill>
                  <a:srgbClr val="202124"/>
                </a:solidFill>
                <a:latin typeface="Roboto"/>
              </a:rPr>
              <a:t> </a:t>
            </a:r>
            <a:r>
              <a:rPr lang="ru-RU" b="1" dirty="0" err="1">
                <a:solidFill>
                  <a:srgbClr val="202124"/>
                </a:solidFill>
                <a:latin typeface="Roboto"/>
              </a:rPr>
              <a:t>бібліотечних</a:t>
            </a:r>
            <a:r>
              <a:rPr lang="ru-RU" b="1" dirty="0">
                <a:solidFill>
                  <a:srgbClr val="202124"/>
                </a:solidFill>
                <a:latin typeface="Roboto"/>
              </a:rPr>
              <a:t> </a:t>
            </a:r>
            <a:r>
              <a:rPr lang="ru-RU" b="1" dirty="0" err="1">
                <a:solidFill>
                  <a:srgbClr val="202124"/>
                </a:solidFill>
                <a:latin typeface="Roboto"/>
              </a:rPr>
              <a:t>ресурсів</a:t>
            </a:r>
            <a:r>
              <a:rPr lang="ru-RU" b="1" dirty="0">
                <a:solidFill>
                  <a:srgbClr val="202124"/>
                </a:solidFill>
                <a:latin typeface="Roboto"/>
              </a:rPr>
              <a:t> Ви </a:t>
            </a:r>
            <a:r>
              <a:rPr lang="ru-RU" b="1" dirty="0" err="1">
                <a:solidFill>
                  <a:srgbClr val="202124"/>
                </a:solidFill>
                <a:latin typeface="Roboto"/>
              </a:rPr>
              <a:t>використовуєте</a:t>
            </a:r>
            <a:r>
              <a:rPr lang="ru-RU" b="1" dirty="0">
                <a:solidFill>
                  <a:srgbClr val="202124"/>
                </a:solidFill>
                <a:latin typeface="Roboto"/>
              </a:rPr>
              <a:t>?</a:t>
            </a:r>
            <a:endParaRPr lang="ru-UA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BB85153A-3508-4A82-810F-7BDD056914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50" t="20926"/>
          <a:stretch/>
        </p:blipFill>
        <p:spPr>
          <a:xfrm>
            <a:off x="175396" y="3467100"/>
            <a:ext cx="9918375" cy="43434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5D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402273" y="-8767"/>
            <a:ext cx="4907787" cy="10295767"/>
          </a:xfrm>
          <a:custGeom>
            <a:avLst/>
            <a:gdLst/>
            <a:ahLst/>
            <a:cxnLst/>
            <a:rect l="l" t="t" r="r" b="b"/>
            <a:pathLst>
              <a:path w="4907787" h="10295767">
                <a:moveTo>
                  <a:pt x="0" y="0"/>
                </a:moveTo>
                <a:lnTo>
                  <a:pt x="4907787" y="0"/>
                </a:lnTo>
                <a:lnTo>
                  <a:pt x="4907787" y="10295767"/>
                </a:lnTo>
                <a:lnTo>
                  <a:pt x="0" y="102957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9884" r="-1988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884910" y="1687345"/>
            <a:ext cx="9913189" cy="410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38"/>
              </a:lnSpc>
            </a:pPr>
            <a:r>
              <a:rPr lang="ru-RU" sz="3200" b="1" spc="-46" dirty="0" err="1">
                <a:solidFill>
                  <a:srgbClr val="FDFDFD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Бібліотечні</a:t>
            </a:r>
            <a:r>
              <a:rPr lang="ru-RU" sz="3200" b="1" spc="-46" dirty="0">
                <a:solidFill>
                  <a:srgbClr val="FDFDFD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 </a:t>
            </a:r>
            <a:r>
              <a:rPr lang="ru-RU" sz="3200" b="1" spc="-46" dirty="0" err="1">
                <a:solidFill>
                  <a:srgbClr val="FDFDFD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сервіси</a:t>
            </a:r>
            <a:r>
              <a:rPr lang="ru-RU" sz="3200" b="1" spc="-46" dirty="0">
                <a:solidFill>
                  <a:srgbClr val="FDFDFD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, </a:t>
            </a:r>
            <a:r>
              <a:rPr lang="ru-RU" sz="3200" b="1" spc="-46" dirty="0" err="1">
                <a:solidFill>
                  <a:srgbClr val="FDFDFD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якими</a:t>
            </a:r>
            <a:r>
              <a:rPr lang="ru-RU" sz="3200" b="1" spc="-46" dirty="0">
                <a:solidFill>
                  <a:srgbClr val="FDFDFD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 </a:t>
            </a:r>
            <a:r>
              <a:rPr lang="ru-RU" sz="3200" b="1" spc="-46" dirty="0" err="1">
                <a:solidFill>
                  <a:srgbClr val="FDFDFD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користуються</a:t>
            </a:r>
            <a:r>
              <a:rPr lang="ru-RU" sz="3200" b="1" spc="-46" dirty="0">
                <a:solidFill>
                  <a:srgbClr val="FDFDFD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:</a:t>
            </a:r>
            <a:endParaRPr lang="en-US" sz="3200" b="1" u="none" strike="noStrike" spc="-46" dirty="0">
              <a:solidFill>
                <a:srgbClr val="FDFDFD"/>
              </a:solidFill>
              <a:latin typeface="Times New Roman" panose="02020603050405020304" pitchFamily="18" charset="0"/>
              <a:ea typeface="Poppins"/>
              <a:cs typeface="Times New Roman" panose="02020603050405020304" pitchFamily="18" charset="0"/>
              <a:sym typeface="Poppins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7844851" y="4286548"/>
            <a:ext cx="1232553" cy="1232553"/>
          </a:xfrm>
          <a:custGeom>
            <a:avLst/>
            <a:gdLst/>
            <a:ahLst/>
            <a:cxnLst/>
            <a:rect l="l" t="t" r="r" b="b"/>
            <a:pathLst>
              <a:path w="1232553" h="1232553">
                <a:moveTo>
                  <a:pt x="0" y="0"/>
                </a:moveTo>
                <a:lnTo>
                  <a:pt x="1232553" y="0"/>
                </a:lnTo>
                <a:lnTo>
                  <a:pt x="1232553" y="1232553"/>
                </a:lnTo>
                <a:lnTo>
                  <a:pt x="0" y="12325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9" name="Freeform 9"/>
          <p:cNvSpPr/>
          <p:nvPr/>
        </p:nvSpPr>
        <p:spPr>
          <a:xfrm>
            <a:off x="3005199" y="4181637"/>
            <a:ext cx="1077227" cy="1247315"/>
          </a:xfrm>
          <a:custGeom>
            <a:avLst/>
            <a:gdLst/>
            <a:ahLst/>
            <a:cxnLst/>
            <a:rect l="l" t="t" r="r" b="b"/>
            <a:pathLst>
              <a:path w="1077227" h="1247315">
                <a:moveTo>
                  <a:pt x="0" y="0"/>
                </a:moveTo>
                <a:lnTo>
                  <a:pt x="1077227" y="0"/>
                </a:lnTo>
                <a:lnTo>
                  <a:pt x="1077227" y="1247315"/>
                </a:lnTo>
                <a:lnTo>
                  <a:pt x="0" y="124731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" name="Freeform 10"/>
          <p:cNvSpPr/>
          <p:nvPr/>
        </p:nvSpPr>
        <p:spPr>
          <a:xfrm>
            <a:off x="12334954" y="4376697"/>
            <a:ext cx="1361742" cy="1052255"/>
          </a:xfrm>
          <a:custGeom>
            <a:avLst/>
            <a:gdLst/>
            <a:ahLst/>
            <a:cxnLst/>
            <a:rect l="l" t="t" r="r" b="b"/>
            <a:pathLst>
              <a:path w="1361742" h="1052255">
                <a:moveTo>
                  <a:pt x="0" y="0"/>
                </a:moveTo>
                <a:lnTo>
                  <a:pt x="1361742" y="0"/>
                </a:lnTo>
                <a:lnTo>
                  <a:pt x="1361742" y="1052255"/>
                </a:lnTo>
                <a:lnTo>
                  <a:pt x="0" y="105225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1" name="Group 11"/>
          <p:cNvGrpSpPr/>
          <p:nvPr/>
        </p:nvGrpSpPr>
        <p:grpSpPr>
          <a:xfrm>
            <a:off x="15573718" y="7940477"/>
            <a:ext cx="4693046" cy="4693046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FFFFFF">
                  <a:alpha val="15686"/>
                </a:srgbClr>
              </a:soli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462920" y="6384261"/>
            <a:ext cx="4161784" cy="20549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63"/>
              </a:lnSpc>
            </a:pPr>
            <a:r>
              <a:rPr lang="en-US" sz="1973" u="none" strike="noStrike" spc="-39">
                <a:solidFill>
                  <a:srgbClr val="145DA0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elit. Nullam laoreet risus fringilla, egestas elit a, consequat augue. Phasellus sollicitudin felis mi, quis egestas ex ornare sed quis adipiscing. </a:t>
            </a:r>
          </a:p>
        </p:txBody>
      </p:sp>
      <p:sp>
        <p:nvSpPr>
          <p:cNvPr id="15" name="AutoShape 15"/>
          <p:cNvSpPr/>
          <p:nvPr/>
        </p:nvSpPr>
        <p:spPr>
          <a:xfrm>
            <a:off x="5938890" y="4181637"/>
            <a:ext cx="0" cy="441034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6" name="TextBox 16"/>
          <p:cNvSpPr txBox="1"/>
          <p:nvPr/>
        </p:nvSpPr>
        <p:spPr>
          <a:xfrm>
            <a:off x="2369568" y="5756734"/>
            <a:ext cx="2348490" cy="465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59"/>
              </a:lnSpc>
              <a:spcBef>
                <a:spcPct val="0"/>
              </a:spcBef>
            </a:pPr>
            <a:r>
              <a:rPr lang="en-US" sz="2685" dirty="0">
                <a:solidFill>
                  <a:srgbClr val="145DA0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Objective 01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299437" y="6409167"/>
            <a:ext cx="4161784" cy="20549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63"/>
              </a:lnSpc>
            </a:pPr>
            <a:r>
              <a:rPr lang="en-US" sz="1973" u="none" strike="noStrike" spc="-39">
                <a:solidFill>
                  <a:srgbClr val="145DA0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elit. Nullam laoreet risus fringilla, egestas elit a, consequat augue. Phasellus sollicitudin felis mi, quis egestas ex ornare sed quis adipiscing.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206085" y="5781639"/>
            <a:ext cx="2348490" cy="465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59"/>
              </a:lnSpc>
              <a:spcBef>
                <a:spcPct val="0"/>
              </a:spcBef>
            </a:pPr>
            <a:r>
              <a:rPr lang="en-US" sz="2685">
                <a:solidFill>
                  <a:srgbClr val="145DA0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Objective 02</a:t>
            </a:r>
          </a:p>
        </p:txBody>
      </p:sp>
      <p:sp>
        <p:nvSpPr>
          <p:cNvPr id="21" name="AutoShape 21"/>
          <p:cNvSpPr/>
          <p:nvPr/>
        </p:nvSpPr>
        <p:spPr>
          <a:xfrm>
            <a:off x="10706179" y="4181637"/>
            <a:ext cx="0" cy="441034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559B61BD-2389-432C-9EFB-48BF9802F310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21132"/>
          <a:stretch/>
        </p:blipFill>
        <p:spPr>
          <a:xfrm>
            <a:off x="116537" y="3028661"/>
            <a:ext cx="12913664" cy="49808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>
          <a:xfrm>
            <a:off x="-4706412" y="-1146745"/>
            <a:ext cx="11279059" cy="11929774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  <p:sp>
        <p:nvSpPr>
          <p:cNvPr id="12" name="TextBox 12"/>
          <p:cNvSpPr txBox="1"/>
          <p:nvPr/>
        </p:nvSpPr>
        <p:spPr>
          <a:xfrm>
            <a:off x="8763159" y="2041203"/>
            <a:ext cx="1134140" cy="801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697"/>
              </a:lnSpc>
              <a:spcBef>
                <a:spcPct val="0"/>
              </a:spcBef>
            </a:pPr>
            <a:r>
              <a:rPr lang="en-US" sz="4784">
                <a:solidFill>
                  <a:srgbClr val="FDFDFD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01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289058" y="3814603"/>
            <a:ext cx="1134140" cy="801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697"/>
              </a:lnSpc>
              <a:spcBef>
                <a:spcPct val="0"/>
              </a:spcBef>
            </a:pPr>
            <a:r>
              <a:rPr lang="en-US" sz="4784">
                <a:solidFill>
                  <a:srgbClr val="FDFDFD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02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289058" y="5591284"/>
            <a:ext cx="1134140" cy="801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697"/>
              </a:lnSpc>
              <a:spcBef>
                <a:spcPct val="0"/>
              </a:spcBef>
            </a:pPr>
            <a:r>
              <a:rPr lang="en-US" sz="4784" dirty="0">
                <a:solidFill>
                  <a:srgbClr val="FDFDFD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03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763159" y="7367965"/>
            <a:ext cx="1134140" cy="801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697"/>
              </a:lnSpc>
              <a:spcBef>
                <a:spcPct val="0"/>
              </a:spcBef>
            </a:pPr>
            <a:r>
              <a:rPr lang="en-US" sz="4784">
                <a:solidFill>
                  <a:srgbClr val="FDFDFD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04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1066800" y="800100"/>
            <a:ext cx="373607" cy="373607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FDFD"/>
            </a:solidFill>
            <a:ln w="38100" cap="sq">
              <a:solidFill>
                <a:srgbClr val="00569E"/>
              </a:solidFill>
              <a:prstDash val="solid"/>
              <a:miter/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7284663" y="763568"/>
            <a:ext cx="373607" cy="373607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FDFD"/>
            </a:solidFill>
            <a:ln w="38100" cap="sq">
              <a:solidFill>
                <a:srgbClr val="00569E"/>
              </a:solidFill>
              <a:prstDash val="solid"/>
              <a:miter/>
            </a:ln>
          </p:spPr>
        </p:sp>
        <p:sp>
          <p:nvSpPr>
            <p:cNvPr id="27" name="TextBox 2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7944228" y="7402839"/>
            <a:ext cx="373607" cy="373607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FDFD"/>
            </a:solidFill>
            <a:ln w="38100" cap="sq">
              <a:solidFill>
                <a:srgbClr val="00569E"/>
              </a:solidFill>
              <a:prstDash val="solid"/>
              <a:miter/>
            </a:ln>
          </p:spPr>
        </p:sp>
        <p:sp>
          <p:nvSpPr>
            <p:cNvPr id="30" name="TextBox 3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8309460" y="5760481"/>
            <a:ext cx="373607" cy="373607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FDFD"/>
            </a:solidFill>
            <a:ln w="38100" cap="sq">
              <a:solidFill>
                <a:srgbClr val="00569E"/>
              </a:solidFill>
              <a:prstDash val="solid"/>
              <a:miter/>
            </a:ln>
          </p:spPr>
        </p:sp>
        <p:sp>
          <p:nvSpPr>
            <p:cNvPr id="33" name="TextBox 3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017F534A-318B-4813-BFB7-DA43C9816D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773"/>
          <a:stretch/>
        </p:blipFill>
        <p:spPr>
          <a:xfrm>
            <a:off x="2362235" y="4475282"/>
            <a:ext cx="12571614" cy="3835268"/>
          </a:xfrm>
          <a:prstGeom prst="rect">
            <a:avLst/>
          </a:prstGeom>
        </p:spPr>
      </p:pic>
      <p:sp>
        <p:nvSpPr>
          <p:cNvPr id="36" name="TextBox 11">
            <a:extLst>
              <a:ext uri="{FF2B5EF4-FFF2-40B4-BE49-F238E27FC236}">
                <a16:creationId xmlns:a16="http://schemas.microsoft.com/office/drawing/2014/main" id="{D5ACABEC-C93F-4467-9D80-A46D014CE2FA}"/>
              </a:ext>
            </a:extLst>
          </p:cNvPr>
          <p:cNvSpPr txBox="1"/>
          <p:nvPr/>
        </p:nvSpPr>
        <p:spPr>
          <a:xfrm>
            <a:off x="1967549" y="2779603"/>
            <a:ext cx="13577251" cy="7365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2843"/>
              </a:lnSpc>
              <a:spcBef>
                <a:spcPct val="0"/>
              </a:spcBef>
            </a:pPr>
            <a:r>
              <a:rPr lang="ru-RU" sz="3600" b="1" spc="-40" dirty="0">
                <a:solidFill>
                  <a:srgbClr val="051D40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З </a:t>
            </a:r>
            <a:r>
              <a:rPr lang="ru-RU" sz="3600" b="1" spc="-40" dirty="0" err="1">
                <a:solidFill>
                  <a:srgbClr val="051D40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якою</a:t>
            </a:r>
            <a:r>
              <a:rPr lang="ru-RU" sz="3600" b="1" spc="-40" dirty="0">
                <a:solidFill>
                  <a:srgbClr val="051D40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 метою Ви </a:t>
            </a:r>
            <a:r>
              <a:rPr lang="ru-RU" sz="3600" b="1" spc="-40" dirty="0" err="1">
                <a:solidFill>
                  <a:srgbClr val="051D40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використовуєте</a:t>
            </a:r>
            <a:r>
              <a:rPr lang="ru-RU" sz="3600" b="1" spc="-40" dirty="0">
                <a:solidFill>
                  <a:srgbClr val="051D40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 </a:t>
            </a:r>
            <a:r>
              <a:rPr lang="ru-RU" sz="3600" b="1" spc="-40" dirty="0" err="1">
                <a:solidFill>
                  <a:srgbClr val="051D40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електронні</a:t>
            </a:r>
            <a:r>
              <a:rPr lang="ru-RU" sz="3600" b="1" spc="-40" dirty="0">
                <a:solidFill>
                  <a:srgbClr val="051D40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 </a:t>
            </a:r>
            <a:r>
              <a:rPr lang="ru-RU" sz="3600" b="1" spc="-40" dirty="0" err="1">
                <a:solidFill>
                  <a:srgbClr val="051D40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науково-освітні</a:t>
            </a:r>
            <a:r>
              <a:rPr lang="ru-RU" sz="3600" b="1" spc="-40" dirty="0">
                <a:solidFill>
                  <a:srgbClr val="051D40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 </a:t>
            </a:r>
            <a:r>
              <a:rPr lang="ru-RU" sz="3600" b="1" spc="-40" dirty="0" err="1">
                <a:solidFill>
                  <a:srgbClr val="051D40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системи</a:t>
            </a:r>
            <a:r>
              <a:rPr lang="ru-RU" sz="3600" b="1" spc="-40" dirty="0">
                <a:solidFill>
                  <a:srgbClr val="051D40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/</a:t>
            </a:r>
            <a:r>
              <a:rPr lang="ru-RU" sz="3600" b="1" spc="-40" dirty="0" err="1">
                <a:solidFill>
                  <a:srgbClr val="051D40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електронні</a:t>
            </a:r>
            <a:r>
              <a:rPr lang="ru-RU" sz="3600" b="1" spc="-40" dirty="0">
                <a:solidFill>
                  <a:srgbClr val="051D40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 </a:t>
            </a:r>
            <a:r>
              <a:rPr lang="ru-RU" sz="3600" b="1" spc="-40" dirty="0" err="1">
                <a:solidFill>
                  <a:srgbClr val="051D40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бібліотеки</a:t>
            </a:r>
            <a:r>
              <a:rPr lang="ru-RU" sz="3600" b="1" spc="-40" dirty="0">
                <a:solidFill>
                  <a:srgbClr val="051D40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 у </a:t>
            </a:r>
            <a:r>
              <a:rPr lang="ru-RU" sz="3600" b="1" spc="-40" dirty="0" err="1">
                <a:solidFill>
                  <a:srgbClr val="051D40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професійній</a:t>
            </a:r>
            <a:r>
              <a:rPr lang="ru-RU" sz="3600" b="1" spc="-40" dirty="0">
                <a:solidFill>
                  <a:srgbClr val="051D40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 </a:t>
            </a:r>
            <a:r>
              <a:rPr lang="ru-RU" sz="3600" b="1" spc="-40" dirty="0" err="1">
                <a:solidFill>
                  <a:srgbClr val="051D40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діяльності</a:t>
            </a:r>
            <a:r>
              <a:rPr lang="ru-RU" sz="3600" b="1" spc="-40" dirty="0">
                <a:solidFill>
                  <a:srgbClr val="051D40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? </a:t>
            </a:r>
            <a:endParaRPr lang="en-US" sz="3600" b="1" u="none" strike="noStrike" spc="-40" dirty="0">
              <a:solidFill>
                <a:srgbClr val="051D40"/>
              </a:solidFill>
              <a:latin typeface="Times New Roman" panose="02020603050405020304" pitchFamily="18" charset="0"/>
              <a:ea typeface="Poppins"/>
              <a:cs typeface="Times New Roman" panose="02020603050405020304" pitchFamily="18" charset="0"/>
              <a:sym typeface="Poppi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>
          <a:xfrm>
            <a:off x="-4706412" y="-1146745"/>
            <a:ext cx="11279059" cy="11929774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  <p:sp>
        <p:nvSpPr>
          <p:cNvPr id="12" name="TextBox 12"/>
          <p:cNvSpPr txBox="1"/>
          <p:nvPr/>
        </p:nvSpPr>
        <p:spPr>
          <a:xfrm>
            <a:off x="8763159" y="2041203"/>
            <a:ext cx="1134140" cy="801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697"/>
              </a:lnSpc>
              <a:spcBef>
                <a:spcPct val="0"/>
              </a:spcBef>
            </a:pPr>
            <a:r>
              <a:rPr lang="en-US" sz="4784">
                <a:solidFill>
                  <a:srgbClr val="FDFDFD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01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289058" y="3814603"/>
            <a:ext cx="1134140" cy="801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697"/>
              </a:lnSpc>
              <a:spcBef>
                <a:spcPct val="0"/>
              </a:spcBef>
            </a:pPr>
            <a:r>
              <a:rPr lang="en-US" sz="4784">
                <a:solidFill>
                  <a:srgbClr val="FDFDFD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02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289058" y="5591284"/>
            <a:ext cx="1134140" cy="801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697"/>
              </a:lnSpc>
              <a:spcBef>
                <a:spcPct val="0"/>
              </a:spcBef>
            </a:pPr>
            <a:r>
              <a:rPr lang="en-US" sz="4784" dirty="0">
                <a:solidFill>
                  <a:srgbClr val="FDFDFD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03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763159" y="7367965"/>
            <a:ext cx="1134140" cy="801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697"/>
              </a:lnSpc>
              <a:spcBef>
                <a:spcPct val="0"/>
              </a:spcBef>
            </a:pPr>
            <a:r>
              <a:rPr lang="en-US" sz="4784">
                <a:solidFill>
                  <a:srgbClr val="FDFDFD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04</a:t>
            </a:r>
          </a:p>
        </p:txBody>
      </p:sp>
      <p:grpSp>
        <p:nvGrpSpPr>
          <p:cNvPr id="35" name="Group 2">
            <a:extLst>
              <a:ext uri="{FF2B5EF4-FFF2-40B4-BE49-F238E27FC236}">
                <a16:creationId xmlns:a16="http://schemas.microsoft.com/office/drawing/2014/main" id="{E2840E79-94BE-4A22-BE69-2E559BD520AA}"/>
              </a:ext>
            </a:extLst>
          </p:cNvPr>
          <p:cNvGrpSpPr/>
          <p:nvPr/>
        </p:nvGrpSpPr>
        <p:grpSpPr>
          <a:xfrm>
            <a:off x="247242" y="242294"/>
            <a:ext cx="17793515" cy="9802411"/>
            <a:chOff x="0" y="0"/>
            <a:chExt cx="4982580" cy="2744893"/>
          </a:xfrm>
        </p:grpSpPr>
        <p:sp>
          <p:nvSpPr>
            <p:cNvPr id="37" name="Freeform 3">
              <a:extLst>
                <a:ext uri="{FF2B5EF4-FFF2-40B4-BE49-F238E27FC236}">
                  <a16:creationId xmlns:a16="http://schemas.microsoft.com/office/drawing/2014/main" id="{008A0683-CAB6-4F6B-A0A4-50854DD789C3}"/>
                </a:ext>
              </a:extLst>
            </p:cNvPr>
            <p:cNvSpPr/>
            <p:nvPr/>
          </p:nvSpPr>
          <p:spPr>
            <a:xfrm>
              <a:off x="0" y="0"/>
              <a:ext cx="4982580" cy="2744893"/>
            </a:xfrm>
            <a:custGeom>
              <a:avLst/>
              <a:gdLst/>
              <a:ahLst/>
              <a:cxnLst/>
              <a:rect l="l" t="t" r="r" b="b"/>
              <a:pathLst>
                <a:path w="4982580" h="2744893">
                  <a:moveTo>
                    <a:pt x="0" y="0"/>
                  </a:moveTo>
                  <a:lnTo>
                    <a:pt x="4982580" y="0"/>
                  </a:lnTo>
                  <a:lnTo>
                    <a:pt x="4982580" y="2744893"/>
                  </a:lnTo>
                  <a:lnTo>
                    <a:pt x="0" y="274489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28600" cap="sq">
              <a:solidFill>
                <a:srgbClr val="145DA0"/>
              </a:solidFill>
              <a:prstDash val="solid"/>
              <a:miter/>
            </a:ln>
          </p:spPr>
        </p:sp>
        <p:sp>
          <p:nvSpPr>
            <p:cNvPr id="38" name="TextBox 4">
              <a:extLst>
                <a:ext uri="{FF2B5EF4-FFF2-40B4-BE49-F238E27FC236}">
                  <a16:creationId xmlns:a16="http://schemas.microsoft.com/office/drawing/2014/main" id="{C00ABB15-9EF7-48C7-B4DF-FDD95CF3BE0B}"/>
                </a:ext>
              </a:extLst>
            </p:cNvPr>
            <p:cNvSpPr txBox="1"/>
            <p:nvPr/>
          </p:nvSpPr>
          <p:spPr>
            <a:xfrm>
              <a:off x="0" y="-38100"/>
              <a:ext cx="4982580" cy="2782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1AFFB86-1A6F-4168-B4E4-6138F3EF68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897" t="27377"/>
          <a:stretch/>
        </p:blipFill>
        <p:spPr>
          <a:xfrm>
            <a:off x="2418761" y="4310995"/>
            <a:ext cx="13822935" cy="5352897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56173C7-0E6C-4DC3-9B83-447DE4DE0111}"/>
              </a:ext>
            </a:extLst>
          </p:cNvPr>
          <p:cNvSpPr/>
          <p:nvPr/>
        </p:nvSpPr>
        <p:spPr>
          <a:xfrm>
            <a:off x="3162702" y="3042035"/>
            <a:ext cx="113914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здійснювали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 через сайт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Наукової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бібліотеки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НУК доступ до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міжнародних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інформаційних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баз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UA" sz="24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239587D-19FC-46CE-B240-EA1901454217}"/>
              </a:ext>
            </a:extLst>
          </p:cNvPr>
          <p:cNvSpPr/>
          <p:nvPr/>
        </p:nvSpPr>
        <p:spPr>
          <a:xfrm>
            <a:off x="3048000" y="1164070"/>
            <a:ext cx="119022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spc="-40" dirty="0">
                <a:solidFill>
                  <a:srgbClr val="051D40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ПРОФІЛІ В МІЖНАРОДНИХ ІНФОРМАЦІЙНИХ РЕСУРСАХ</a:t>
            </a:r>
            <a:endParaRPr lang="ru-UA" sz="3200" dirty="0"/>
          </a:p>
        </p:txBody>
      </p:sp>
    </p:spTree>
    <p:extLst>
      <p:ext uri="{BB962C8B-B14F-4D97-AF65-F5344CB8AC3E}">
        <p14:creationId xmlns:p14="http://schemas.microsoft.com/office/powerpoint/2010/main" val="4182684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4229100"/>
          </a:xfrm>
          <a:custGeom>
            <a:avLst/>
            <a:gdLst/>
            <a:ahLst/>
            <a:cxnLst/>
            <a:rect l="l" t="t" r="r" b="b"/>
            <a:pathLst>
              <a:path w="18288000" h="5143500">
                <a:moveTo>
                  <a:pt x="0" y="0"/>
                </a:moveTo>
                <a:lnTo>
                  <a:pt x="18288000" y="0"/>
                </a:lnTo>
                <a:lnTo>
                  <a:pt x="18288000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2406" b="-64482"/>
            </a:stretch>
          </a:blipFill>
        </p:spPr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1D87DDC-52B8-47FA-B3A4-5811CDF2F9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8543" y="4778046"/>
            <a:ext cx="10891019" cy="517714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2E11179-3EE4-4AB5-9945-3F2A10F54C8F}"/>
              </a:ext>
            </a:extLst>
          </p:cNvPr>
          <p:cNvSpPr txBox="1"/>
          <p:nvPr/>
        </p:nvSpPr>
        <p:spPr>
          <a:xfrm>
            <a:off x="6096000" y="5524500"/>
            <a:ext cx="1371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UA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298</Words>
  <Application>Microsoft Office PowerPoint</Application>
  <PresentationFormat>Произвольный</PresentationFormat>
  <Paragraphs>57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Poppins</vt:lpstr>
      <vt:lpstr>Poppins Bold</vt:lpstr>
      <vt:lpstr>Open Sans Extra Bold</vt:lpstr>
      <vt:lpstr>Calibri</vt:lpstr>
      <vt:lpstr>Arial</vt:lpstr>
      <vt:lpstr>Times New Roman</vt:lpstr>
      <vt:lpstr>Roboto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kateryna bilonozhko</dc:creator>
  <cp:lastModifiedBy>kateryna bilonozhko</cp:lastModifiedBy>
  <cp:revision>21</cp:revision>
  <dcterms:created xsi:type="dcterms:W3CDTF">2006-08-16T00:00:00Z</dcterms:created>
  <dcterms:modified xsi:type="dcterms:W3CDTF">2024-11-22T09:09:46Z</dcterms:modified>
  <dc:identifier>DAGWZfEi_aE</dc:identifier>
</cp:coreProperties>
</file>