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1" r:id="rId1"/>
  </p:sldMasterIdLst>
  <p:notesMasterIdLst>
    <p:notesMasterId r:id="rId21"/>
  </p:notesMasterIdLst>
  <p:handoutMasterIdLst>
    <p:handoutMasterId r:id="rId22"/>
  </p:handoutMasterIdLst>
  <p:sldIdLst>
    <p:sldId id="268" r:id="rId2"/>
    <p:sldId id="283" r:id="rId3"/>
    <p:sldId id="284" r:id="rId4"/>
    <p:sldId id="285" r:id="rId5"/>
    <p:sldId id="286" r:id="rId6"/>
    <p:sldId id="281" r:id="rId7"/>
    <p:sldId id="282" r:id="rId8"/>
    <p:sldId id="290" r:id="rId9"/>
    <p:sldId id="288" r:id="rId10"/>
    <p:sldId id="289" r:id="rId11"/>
    <p:sldId id="291" r:id="rId12"/>
    <p:sldId id="292" r:id="rId13"/>
    <p:sldId id="293" r:id="rId14"/>
    <p:sldId id="294" r:id="rId15"/>
    <p:sldId id="295" r:id="rId16"/>
    <p:sldId id="296" r:id="rId17"/>
    <p:sldId id="298" r:id="rId18"/>
    <p:sldId id="299" r:id="rId19"/>
    <p:sldId id="278" r:id="rId20"/>
  </p:sldIdLst>
  <p:sldSz cx="12192000" cy="6858000"/>
  <p:notesSz cx="9388475" cy="7102475"/>
  <p:defaultTextStyle>
    <a:defPPr rtl="0"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4AF"/>
    <a:srgbClr val="FCCDB6"/>
    <a:srgbClr val="D9D9D9"/>
    <a:srgbClr val="004568"/>
    <a:srgbClr val="00B0F0"/>
    <a:srgbClr val="6EAA2E"/>
    <a:srgbClr val="0084B4"/>
    <a:srgbClr val="EFF1F3"/>
    <a:srgbClr val="FFFFFF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886" autoAdjust="0"/>
  </p:normalViewPr>
  <p:slideViewPr>
    <p:cSldViewPr snapToGrid="0">
      <p:cViewPr varScale="1">
        <p:scale>
          <a:sx n="66" d="100"/>
          <a:sy n="66" d="100"/>
        </p:scale>
        <p:origin x="-816" y="-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2" d="100"/>
        <a:sy n="82" d="100"/>
      </p:scale>
      <p:origin x="0" y="-82"/>
    </p:cViewPr>
  </p:sorterViewPr>
  <p:notesViewPr>
    <p:cSldViewPr snapToGrid="0">
      <p:cViewPr varScale="1">
        <p:scale>
          <a:sx n="110" d="100"/>
          <a:sy n="110" d="100"/>
        </p:scale>
        <p:origin x="1608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068339" cy="356357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pPr rtl="0"/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quarter" idx="1"/>
          </p:nvPr>
        </p:nvSpPr>
        <p:spPr>
          <a:xfrm>
            <a:off x="5317963" y="1"/>
            <a:ext cx="4068339" cy="356357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pPr rtl="0"/>
            <a:fld id="{FF6C4457-C117-4C26-A4D0-5ACDBB16321C}" type="datetime1">
              <a:rPr lang="uk-UA" smtClean="0"/>
              <a:t>26.06.2025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2"/>
          </p:nvPr>
        </p:nvSpPr>
        <p:spPr>
          <a:xfrm>
            <a:off x="0" y="6746119"/>
            <a:ext cx="4068339" cy="356356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pPr rtl="0"/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3"/>
          </p:nvPr>
        </p:nvSpPr>
        <p:spPr>
          <a:xfrm>
            <a:off x="5317963" y="6746119"/>
            <a:ext cx="4068339" cy="356356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pPr rtl="0"/>
            <a:fld id="{DBAA5490-FD59-4087-AC7E-016E8A4124C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9109266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068339" cy="356357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pPr rtl="0"/>
            <a:endParaRPr lang="uk-UA" noProof="0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5317963" y="1"/>
            <a:ext cx="4068339" cy="356357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pPr rtl="0"/>
            <a:fld id="{BDFDFC6D-8789-4033-8E9B-FB7EF2A28A3B}" type="datetime1">
              <a:rPr lang="uk-UA" noProof="0" smtClean="0"/>
              <a:t>26.06.2025</a:t>
            </a:fld>
            <a:endParaRPr lang="uk-UA" noProof="0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2563813" y="887413"/>
            <a:ext cx="4260850" cy="23971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pPr rtl="0"/>
            <a:endParaRPr lang="uk-UA" noProof="0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938848" y="3418066"/>
            <a:ext cx="7510780" cy="2796600"/>
          </a:xfrm>
          <a:prstGeom prst="rect">
            <a:avLst/>
          </a:prstGeom>
        </p:spPr>
        <p:txBody>
          <a:bodyPr vert="horz" lIns="94229" tIns="47114" rIns="94229" bIns="47114" rtlCol="0"/>
          <a:lstStyle/>
          <a:p>
            <a:pPr lvl="0" rtl="0"/>
            <a:r>
              <a:rPr lang="uk-UA" noProof="0"/>
              <a:t>Зразок тексту</a:t>
            </a:r>
          </a:p>
          <a:p>
            <a:pPr lvl="1" rtl="0"/>
            <a:r>
              <a:rPr lang="uk-UA" noProof="0"/>
              <a:t>Другий рівень</a:t>
            </a:r>
          </a:p>
          <a:p>
            <a:pPr lvl="2" rtl="0"/>
            <a:r>
              <a:rPr lang="uk-UA" noProof="0"/>
              <a:t>Третій рівень</a:t>
            </a:r>
          </a:p>
          <a:p>
            <a:pPr lvl="3" rtl="0"/>
            <a:r>
              <a:rPr lang="uk-UA" noProof="0"/>
              <a:t>Четвертий рівень</a:t>
            </a:r>
          </a:p>
          <a:p>
            <a:pPr lvl="4" rtl="0"/>
            <a:r>
              <a:rPr lang="uk-UA" noProof="0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6746119"/>
            <a:ext cx="4068339" cy="356356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pPr rtl="0"/>
            <a:endParaRPr lang="uk-UA" noProof="0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5317963" y="6746119"/>
            <a:ext cx="4068339" cy="356356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pPr rtl="0"/>
            <a:fld id="{4CBCEA92-F142-4D57-B507-37BDAF44710C}" type="slidenum">
              <a:rPr lang="uk-UA" noProof="0" smtClean="0"/>
              <a:t>‹#›</a:t>
            </a:fld>
            <a:endParaRPr lang="uk-UA" noProof="0"/>
          </a:p>
        </p:txBody>
      </p:sp>
    </p:spTree>
    <p:extLst>
      <p:ext uri="{BB962C8B-B14F-4D97-AF65-F5344CB8AC3E}">
        <p14:creationId xmlns:p14="http://schemas.microsoft.com/office/powerpoint/2010/main" val="140202057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uk-UA"/>
              <a:t>Цей слайд містить </a:t>
            </a:r>
            <a:r>
              <a:rPr lang="uk-UA" b="1"/>
              <a:t>частини з можливістю редагування</a:t>
            </a:r>
            <a:r>
              <a:rPr lang="uk-UA"/>
              <a:t>,</a:t>
            </a:r>
            <a:r>
              <a:rPr lang="uk-UA" b="1"/>
              <a:t> </a:t>
            </a:r>
            <a:r>
              <a:rPr lang="uk-UA"/>
              <a:t>які використовувалися для створення зразка інфографіки</a:t>
            </a:r>
          </a:p>
          <a:p>
            <a:pPr rtl="0"/>
            <a:r>
              <a:rPr lang="uk-UA"/>
              <a:t>Піктограми – око, ПК</a:t>
            </a:r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4CBCEA92-F142-4D57-B507-37BDAF44710C}" type="slidenum">
              <a:rPr lang="uk-UA" smtClean="0"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198843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BBA4B48F-31BB-CF85-A982-87040AFD9A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>
            <a:extLst>
              <a:ext uri="{FF2B5EF4-FFF2-40B4-BE49-F238E27FC236}">
                <a16:creationId xmlns:a16="http://schemas.microsoft.com/office/drawing/2014/main" xmlns="" id="{4A0EECD6-401F-3F1B-029C-F5BCED6E8AD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>
            <a:extLst>
              <a:ext uri="{FF2B5EF4-FFF2-40B4-BE49-F238E27FC236}">
                <a16:creationId xmlns:a16="http://schemas.microsoft.com/office/drawing/2014/main" xmlns="" id="{FCA0920E-A991-C322-5054-92C98C169A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uk-UA"/>
              <a:t>Цей слайд містить </a:t>
            </a:r>
            <a:r>
              <a:rPr lang="uk-UA" b="1"/>
              <a:t>частини з можливістю редагування</a:t>
            </a:r>
            <a:r>
              <a:rPr lang="uk-UA"/>
              <a:t>,</a:t>
            </a:r>
            <a:r>
              <a:rPr lang="uk-UA" b="1"/>
              <a:t> </a:t>
            </a:r>
            <a:r>
              <a:rPr lang="uk-UA"/>
              <a:t>які використовувалися для створення зразка інфографіки</a:t>
            </a:r>
          </a:p>
          <a:p>
            <a:pPr rtl="0"/>
            <a:r>
              <a:rPr lang="uk-UA"/>
              <a:t>Піктограми – око, ПК</a:t>
            </a:r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xmlns="" id="{091E2C13-094D-B295-ECA7-C46240519BF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4CBCEA92-F142-4D57-B507-37BDAF44710C}" type="slidenum">
              <a:rPr lang="uk-UA" smtClean="0"/>
              <a:t>10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605162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E9BF592B-2E33-EDBA-BCD6-64CF70271A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>
            <a:extLst>
              <a:ext uri="{FF2B5EF4-FFF2-40B4-BE49-F238E27FC236}">
                <a16:creationId xmlns:a16="http://schemas.microsoft.com/office/drawing/2014/main" xmlns="" id="{2C6DAEBB-2252-47DB-FF7A-11C5125A1F2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>
            <a:extLst>
              <a:ext uri="{FF2B5EF4-FFF2-40B4-BE49-F238E27FC236}">
                <a16:creationId xmlns:a16="http://schemas.microsoft.com/office/drawing/2014/main" xmlns="" id="{6C157AE9-05AB-3C73-1DBB-680FD924E7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uk-UA"/>
              <a:t>Цей слайд містить </a:t>
            </a:r>
            <a:r>
              <a:rPr lang="uk-UA" b="1"/>
              <a:t>частини з можливістю редагування</a:t>
            </a:r>
            <a:r>
              <a:rPr lang="uk-UA"/>
              <a:t>,</a:t>
            </a:r>
            <a:r>
              <a:rPr lang="uk-UA" b="1"/>
              <a:t> </a:t>
            </a:r>
            <a:r>
              <a:rPr lang="uk-UA"/>
              <a:t>які використовувалися для створення зразка інфографіки</a:t>
            </a:r>
          </a:p>
          <a:p>
            <a:pPr rtl="0"/>
            <a:r>
              <a:rPr lang="uk-UA"/>
              <a:t>Піктограми – око, ПК</a:t>
            </a:r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xmlns="" id="{C072EB6D-FF82-1EE5-DA40-6EF96782590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4CBCEA92-F142-4D57-B507-37BDAF44710C}" type="slidenum">
              <a:rPr lang="uk-UA" smtClean="0"/>
              <a:t>11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344975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C476D708-0D9E-5382-2560-0DA850A644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>
            <a:extLst>
              <a:ext uri="{FF2B5EF4-FFF2-40B4-BE49-F238E27FC236}">
                <a16:creationId xmlns:a16="http://schemas.microsoft.com/office/drawing/2014/main" xmlns="" id="{9719617A-F49A-B2A0-B28B-606E313D7E5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>
            <a:extLst>
              <a:ext uri="{FF2B5EF4-FFF2-40B4-BE49-F238E27FC236}">
                <a16:creationId xmlns:a16="http://schemas.microsoft.com/office/drawing/2014/main" xmlns="" id="{118F5F9A-B3D0-4629-04C0-285B941527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uk-UA"/>
              <a:t>Цей слайд містить </a:t>
            </a:r>
            <a:r>
              <a:rPr lang="uk-UA" b="1"/>
              <a:t>частини з можливістю редагування</a:t>
            </a:r>
            <a:r>
              <a:rPr lang="uk-UA"/>
              <a:t>,</a:t>
            </a:r>
            <a:r>
              <a:rPr lang="uk-UA" b="1"/>
              <a:t> </a:t>
            </a:r>
            <a:r>
              <a:rPr lang="uk-UA"/>
              <a:t>які використовувалися для створення зразка інфографіки</a:t>
            </a:r>
          </a:p>
          <a:p>
            <a:pPr rtl="0"/>
            <a:r>
              <a:rPr lang="uk-UA"/>
              <a:t>Піктограми – око, ПК</a:t>
            </a:r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xmlns="" id="{AE1EFF6C-0F2C-7B59-602F-04EDDE2E238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4CBCEA92-F142-4D57-B507-37BDAF44710C}" type="slidenum">
              <a:rPr lang="uk-UA" smtClean="0"/>
              <a:t>12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853731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3BD0D26E-5BAF-E3E0-C017-46073756D1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>
            <a:extLst>
              <a:ext uri="{FF2B5EF4-FFF2-40B4-BE49-F238E27FC236}">
                <a16:creationId xmlns:a16="http://schemas.microsoft.com/office/drawing/2014/main" xmlns="" id="{8292099F-FC8D-40DA-BCF0-15D0FC1A9D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>
            <a:extLst>
              <a:ext uri="{FF2B5EF4-FFF2-40B4-BE49-F238E27FC236}">
                <a16:creationId xmlns:a16="http://schemas.microsoft.com/office/drawing/2014/main" xmlns="" id="{99C05FC0-DF32-AA3C-6169-D06AFAABEB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uk-UA"/>
              <a:t>Цей слайд містить </a:t>
            </a:r>
            <a:r>
              <a:rPr lang="uk-UA" b="1"/>
              <a:t>частини з можливістю редагування</a:t>
            </a:r>
            <a:r>
              <a:rPr lang="uk-UA"/>
              <a:t>,</a:t>
            </a:r>
            <a:r>
              <a:rPr lang="uk-UA" b="1"/>
              <a:t> </a:t>
            </a:r>
            <a:r>
              <a:rPr lang="uk-UA"/>
              <a:t>які використовувалися для створення зразка інфографіки</a:t>
            </a:r>
          </a:p>
          <a:p>
            <a:pPr rtl="0"/>
            <a:r>
              <a:rPr lang="uk-UA"/>
              <a:t>Піктограми – око, ПК</a:t>
            </a:r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xmlns="" id="{2F41381E-DDDA-FED8-38C8-99430325D2C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4CBCEA92-F142-4D57-B507-37BDAF44710C}" type="slidenum">
              <a:rPr lang="uk-UA" smtClean="0"/>
              <a:t>13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8909318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A7254870-B15C-28AF-CD18-58B6EE1AC3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>
            <a:extLst>
              <a:ext uri="{FF2B5EF4-FFF2-40B4-BE49-F238E27FC236}">
                <a16:creationId xmlns:a16="http://schemas.microsoft.com/office/drawing/2014/main" xmlns="" id="{B00A5C65-8634-710F-876B-C663C499A5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>
            <a:extLst>
              <a:ext uri="{FF2B5EF4-FFF2-40B4-BE49-F238E27FC236}">
                <a16:creationId xmlns:a16="http://schemas.microsoft.com/office/drawing/2014/main" xmlns="" id="{5F00489D-EE86-11FB-D6D9-887D787071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uk-UA"/>
              <a:t>Цей слайд містить </a:t>
            </a:r>
            <a:r>
              <a:rPr lang="uk-UA" b="1"/>
              <a:t>частини з можливістю редагування</a:t>
            </a:r>
            <a:r>
              <a:rPr lang="uk-UA"/>
              <a:t>,</a:t>
            </a:r>
            <a:r>
              <a:rPr lang="uk-UA" b="1"/>
              <a:t> </a:t>
            </a:r>
            <a:r>
              <a:rPr lang="uk-UA"/>
              <a:t>які використовувалися для створення зразка інфографіки</a:t>
            </a:r>
          </a:p>
          <a:p>
            <a:pPr rtl="0"/>
            <a:r>
              <a:rPr lang="uk-UA"/>
              <a:t>Піктограми – око, ПК</a:t>
            </a:r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xmlns="" id="{8C1B4BA8-462C-71DF-329D-82919987689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4CBCEA92-F142-4D57-B507-37BDAF44710C}" type="slidenum">
              <a:rPr lang="uk-UA" smtClean="0"/>
              <a:t>14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6928307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61B05089-A148-C303-BCF2-11EC1EE1D7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>
            <a:extLst>
              <a:ext uri="{FF2B5EF4-FFF2-40B4-BE49-F238E27FC236}">
                <a16:creationId xmlns:a16="http://schemas.microsoft.com/office/drawing/2014/main" xmlns="" id="{924C8726-5BB2-45AF-147E-14427680D9E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>
            <a:extLst>
              <a:ext uri="{FF2B5EF4-FFF2-40B4-BE49-F238E27FC236}">
                <a16:creationId xmlns:a16="http://schemas.microsoft.com/office/drawing/2014/main" xmlns="" id="{614BB721-FE44-E704-F451-0E46F5D13C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uk-UA"/>
              <a:t>Цей слайд містить </a:t>
            </a:r>
            <a:r>
              <a:rPr lang="uk-UA" b="1"/>
              <a:t>частини з можливістю редагування</a:t>
            </a:r>
            <a:r>
              <a:rPr lang="uk-UA"/>
              <a:t>,</a:t>
            </a:r>
            <a:r>
              <a:rPr lang="uk-UA" b="1"/>
              <a:t> </a:t>
            </a:r>
            <a:r>
              <a:rPr lang="uk-UA"/>
              <a:t>які використовувалися для створення зразка інфографіки</a:t>
            </a:r>
          </a:p>
          <a:p>
            <a:pPr rtl="0"/>
            <a:r>
              <a:rPr lang="uk-UA"/>
              <a:t>Піктограми – око, ПК</a:t>
            </a:r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xmlns="" id="{C557B898-8561-76E7-1C92-D663175A0C4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4CBCEA92-F142-4D57-B507-37BDAF44710C}" type="slidenum">
              <a:rPr lang="uk-UA" smtClean="0"/>
              <a:t>15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1561596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206299A-406A-444A-049C-4A5DA7AB73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>
            <a:extLst>
              <a:ext uri="{FF2B5EF4-FFF2-40B4-BE49-F238E27FC236}">
                <a16:creationId xmlns:a16="http://schemas.microsoft.com/office/drawing/2014/main" xmlns="" id="{044322B3-467D-F9E0-757F-0560FA8D9A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>
            <a:extLst>
              <a:ext uri="{FF2B5EF4-FFF2-40B4-BE49-F238E27FC236}">
                <a16:creationId xmlns:a16="http://schemas.microsoft.com/office/drawing/2014/main" xmlns="" id="{485A7E89-7714-0C4A-9857-056F99201F4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uk-UA"/>
              <a:t>Цей слайд містить </a:t>
            </a:r>
            <a:r>
              <a:rPr lang="uk-UA" b="1"/>
              <a:t>частини з можливістю редагування</a:t>
            </a:r>
            <a:r>
              <a:rPr lang="uk-UA"/>
              <a:t>,</a:t>
            </a:r>
            <a:r>
              <a:rPr lang="uk-UA" b="1"/>
              <a:t> </a:t>
            </a:r>
            <a:r>
              <a:rPr lang="uk-UA"/>
              <a:t>які використовувалися для створення зразка інфографіки</a:t>
            </a:r>
          </a:p>
          <a:p>
            <a:pPr rtl="0"/>
            <a:r>
              <a:rPr lang="uk-UA"/>
              <a:t>Піктограми – око, ПК</a:t>
            </a:r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xmlns="" id="{D4FEC04E-4165-B589-B5D5-C7053EC88EC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4CBCEA92-F142-4D57-B507-37BDAF44710C}" type="slidenum">
              <a:rPr lang="uk-UA" smtClean="0"/>
              <a:t>16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240333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DCFD95E2-48E5-8E27-9A27-CA25BD011B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>
            <a:extLst>
              <a:ext uri="{FF2B5EF4-FFF2-40B4-BE49-F238E27FC236}">
                <a16:creationId xmlns:a16="http://schemas.microsoft.com/office/drawing/2014/main" xmlns="" id="{CF521614-8D27-63D0-522F-398CAC41A15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>
            <a:extLst>
              <a:ext uri="{FF2B5EF4-FFF2-40B4-BE49-F238E27FC236}">
                <a16:creationId xmlns:a16="http://schemas.microsoft.com/office/drawing/2014/main" xmlns="" id="{49289080-1C29-76D8-F85D-A45163DF27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uk-UA"/>
              <a:t>Цей слайд містить </a:t>
            </a:r>
            <a:r>
              <a:rPr lang="uk-UA" b="1"/>
              <a:t>частини з можливістю редагування</a:t>
            </a:r>
            <a:r>
              <a:rPr lang="uk-UA"/>
              <a:t>,</a:t>
            </a:r>
            <a:r>
              <a:rPr lang="uk-UA" b="1"/>
              <a:t> </a:t>
            </a:r>
            <a:r>
              <a:rPr lang="uk-UA"/>
              <a:t>які використовувалися для створення зразка інфографіки</a:t>
            </a:r>
          </a:p>
          <a:p>
            <a:pPr rtl="0"/>
            <a:r>
              <a:rPr lang="uk-UA"/>
              <a:t>Піктограми – око, ПК</a:t>
            </a:r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xmlns="" id="{26C2F0DD-5BD0-6DE7-B7F1-295AB5D085B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4CBCEA92-F142-4D57-B507-37BDAF44710C}" type="slidenum">
              <a:rPr lang="uk-UA" smtClean="0"/>
              <a:t>17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9091329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44E40F73-33F9-213A-93E8-F37D5E12EB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>
            <a:extLst>
              <a:ext uri="{FF2B5EF4-FFF2-40B4-BE49-F238E27FC236}">
                <a16:creationId xmlns:a16="http://schemas.microsoft.com/office/drawing/2014/main" xmlns="" id="{BB665406-7DB4-88E1-14D1-CE6700A889F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>
            <a:extLst>
              <a:ext uri="{FF2B5EF4-FFF2-40B4-BE49-F238E27FC236}">
                <a16:creationId xmlns:a16="http://schemas.microsoft.com/office/drawing/2014/main" xmlns="" id="{13B01CB2-F178-F73C-B593-C4B9BFA336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uk-UA"/>
              <a:t>Цей слайд містить </a:t>
            </a:r>
            <a:r>
              <a:rPr lang="uk-UA" b="1"/>
              <a:t>частини з можливістю редагування</a:t>
            </a:r>
            <a:r>
              <a:rPr lang="uk-UA"/>
              <a:t>,</a:t>
            </a:r>
            <a:r>
              <a:rPr lang="uk-UA" b="1"/>
              <a:t> </a:t>
            </a:r>
            <a:r>
              <a:rPr lang="uk-UA"/>
              <a:t>які використовувалися для створення зразка інфографіки</a:t>
            </a:r>
          </a:p>
          <a:p>
            <a:pPr rtl="0"/>
            <a:r>
              <a:rPr lang="uk-UA"/>
              <a:t>Піктограми – око, ПК</a:t>
            </a:r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xmlns="" id="{8304A638-040E-4C82-6F60-1BF2F602254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4CBCEA92-F142-4D57-B507-37BDAF44710C}" type="slidenum">
              <a:rPr lang="uk-UA" smtClean="0"/>
              <a:t>18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3400870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6CB3E906-7449-D4F8-9C12-BC05229CA1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>
            <a:extLst>
              <a:ext uri="{FF2B5EF4-FFF2-40B4-BE49-F238E27FC236}">
                <a16:creationId xmlns:a16="http://schemas.microsoft.com/office/drawing/2014/main" xmlns="" id="{91FF082F-AB8F-71BA-3FC6-C80CF183CA4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>
            <a:extLst>
              <a:ext uri="{FF2B5EF4-FFF2-40B4-BE49-F238E27FC236}">
                <a16:creationId xmlns:a16="http://schemas.microsoft.com/office/drawing/2014/main" xmlns="" id="{CF679A6F-5216-CB1E-231A-3AB4A80E2B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uk-UA"/>
              <a:t>Цей слайд містить </a:t>
            </a:r>
            <a:r>
              <a:rPr lang="uk-UA" b="1"/>
              <a:t>частини з можливістю редагування</a:t>
            </a:r>
            <a:r>
              <a:rPr lang="uk-UA"/>
              <a:t>,</a:t>
            </a:r>
            <a:r>
              <a:rPr lang="uk-UA" b="1"/>
              <a:t> </a:t>
            </a:r>
            <a:r>
              <a:rPr lang="uk-UA"/>
              <a:t>які використовувалися для створення зразка інфографіки</a:t>
            </a:r>
          </a:p>
          <a:p>
            <a:pPr rtl="0"/>
            <a:r>
              <a:rPr lang="uk-UA"/>
              <a:t>Піктограми – око, ПК</a:t>
            </a:r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xmlns="" id="{770D00F8-66E5-4D35-DA86-A9066562D8D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4CBCEA92-F142-4D57-B507-37BDAF44710C}" type="slidenum">
              <a:rPr lang="uk-UA" smtClean="0"/>
              <a:t>19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100620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44CA9C9A-9160-97EF-F16F-536D1C9593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>
            <a:extLst>
              <a:ext uri="{FF2B5EF4-FFF2-40B4-BE49-F238E27FC236}">
                <a16:creationId xmlns:a16="http://schemas.microsoft.com/office/drawing/2014/main" xmlns="" id="{3B051716-D520-345D-1597-7C2D3B937A3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>
            <a:extLst>
              <a:ext uri="{FF2B5EF4-FFF2-40B4-BE49-F238E27FC236}">
                <a16:creationId xmlns:a16="http://schemas.microsoft.com/office/drawing/2014/main" xmlns="" id="{1BE22977-642C-EA39-1F78-42DC2CA681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uk-UA"/>
              <a:t>Цей слайд містить </a:t>
            </a:r>
            <a:r>
              <a:rPr lang="uk-UA" b="1"/>
              <a:t>частини з можливістю редагування</a:t>
            </a:r>
            <a:r>
              <a:rPr lang="uk-UA"/>
              <a:t>,</a:t>
            </a:r>
            <a:r>
              <a:rPr lang="uk-UA" b="1"/>
              <a:t> </a:t>
            </a:r>
            <a:r>
              <a:rPr lang="uk-UA"/>
              <a:t>які використовувалися для створення зразка інфографіки</a:t>
            </a:r>
          </a:p>
          <a:p>
            <a:pPr rtl="0"/>
            <a:r>
              <a:rPr lang="uk-UA"/>
              <a:t>Піктограми – око, ПК</a:t>
            </a:r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xmlns="" id="{B331DCB9-9486-D870-C9ED-C57D868AD7D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4CBCEA92-F142-4D57-B507-37BDAF44710C}" type="slidenum">
              <a:rPr lang="uk-UA" smtClean="0"/>
              <a:t>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71261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F134022D-87F6-D4E0-FE69-17B7B2288E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>
            <a:extLst>
              <a:ext uri="{FF2B5EF4-FFF2-40B4-BE49-F238E27FC236}">
                <a16:creationId xmlns:a16="http://schemas.microsoft.com/office/drawing/2014/main" xmlns="" id="{5CD2D3A5-C34A-0A42-648A-64B33ADADB0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>
            <a:extLst>
              <a:ext uri="{FF2B5EF4-FFF2-40B4-BE49-F238E27FC236}">
                <a16:creationId xmlns:a16="http://schemas.microsoft.com/office/drawing/2014/main" xmlns="" id="{994F33B2-618E-C3A4-7810-7670046F87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uk-UA"/>
              <a:t>Цей слайд містить </a:t>
            </a:r>
            <a:r>
              <a:rPr lang="uk-UA" b="1"/>
              <a:t>частини з можливістю редагування</a:t>
            </a:r>
            <a:r>
              <a:rPr lang="uk-UA"/>
              <a:t>,</a:t>
            </a:r>
            <a:r>
              <a:rPr lang="uk-UA" b="1"/>
              <a:t> </a:t>
            </a:r>
            <a:r>
              <a:rPr lang="uk-UA"/>
              <a:t>які використовувалися для створення зразка інфографіки</a:t>
            </a:r>
          </a:p>
          <a:p>
            <a:pPr rtl="0"/>
            <a:r>
              <a:rPr lang="uk-UA"/>
              <a:t>Піктограми – око, ПК</a:t>
            </a:r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xmlns="" id="{E7CB9388-65C2-F625-7F11-3E12A008C15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4CBCEA92-F142-4D57-B507-37BDAF44710C}" type="slidenum">
              <a:rPr lang="uk-UA" smtClean="0"/>
              <a:t>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387215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35B5AA2E-771B-F534-5EEC-10DCE0A604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>
            <a:extLst>
              <a:ext uri="{FF2B5EF4-FFF2-40B4-BE49-F238E27FC236}">
                <a16:creationId xmlns:a16="http://schemas.microsoft.com/office/drawing/2014/main" xmlns="" id="{EB84FEAC-C566-F91D-97F2-63D255B8477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>
            <a:extLst>
              <a:ext uri="{FF2B5EF4-FFF2-40B4-BE49-F238E27FC236}">
                <a16:creationId xmlns:a16="http://schemas.microsoft.com/office/drawing/2014/main" xmlns="" id="{07BF82F4-6AD7-A14B-5D3B-5BF07FA80E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uk-UA"/>
              <a:t>Цей слайд містить </a:t>
            </a:r>
            <a:r>
              <a:rPr lang="uk-UA" b="1"/>
              <a:t>частини з можливістю редагування</a:t>
            </a:r>
            <a:r>
              <a:rPr lang="uk-UA"/>
              <a:t>,</a:t>
            </a:r>
            <a:r>
              <a:rPr lang="uk-UA" b="1"/>
              <a:t> </a:t>
            </a:r>
            <a:r>
              <a:rPr lang="uk-UA"/>
              <a:t>які використовувалися для створення зразка інфографіки</a:t>
            </a:r>
          </a:p>
          <a:p>
            <a:pPr rtl="0"/>
            <a:r>
              <a:rPr lang="uk-UA"/>
              <a:t>Піктограми – око, ПК</a:t>
            </a:r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xmlns="" id="{43F2267F-82D8-E5FA-05C6-41D421D159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4CBCEA92-F142-4D57-B507-37BDAF44710C}" type="slidenum">
              <a:rPr lang="uk-UA" smtClean="0"/>
              <a:t>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017220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657600B1-8352-B21F-C711-1A594AF48D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>
            <a:extLst>
              <a:ext uri="{FF2B5EF4-FFF2-40B4-BE49-F238E27FC236}">
                <a16:creationId xmlns:a16="http://schemas.microsoft.com/office/drawing/2014/main" xmlns="" id="{B9BB97E1-DB01-E7DC-D444-7ED7BC2BF2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>
            <a:extLst>
              <a:ext uri="{FF2B5EF4-FFF2-40B4-BE49-F238E27FC236}">
                <a16:creationId xmlns:a16="http://schemas.microsoft.com/office/drawing/2014/main" xmlns="" id="{D491F54A-A6E8-877A-C468-AE9BF04807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uk-UA"/>
              <a:t>Цей слайд містить </a:t>
            </a:r>
            <a:r>
              <a:rPr lang="uk-UA" b="1"/>
              <a:t>частини з можливістю редагування</a:t>
            </a:r>
            <a:r>
              <a:rPr lang="uk-UA"/>
              <a:t>,</a:t>
            </a:r>
            <a:r>
              <a:rPr lang="uk-UA" b="1"/>
              <a:t> </a:t>
            </a:r>
            <a:r>
              <a:rPr lang="uk-UA"/>
              <a:t>які використовувалися для створення зразка інфографіки</a:t>
            </a:r>
          </a:p>
          <a:p>
            <a:pPr rtl="0"/>
            <a:r>
              <a:rPr lang="uk-UA"/>
              <a:t>Піктограми – око, ПК</a:t>
            </a:r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xmlns="" id="{80BD82AA-7991-D545-82F7-6AC6FA4BDB6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4CBCEA92-F142-4D57-B507-37BDAF44710C}" type="slidenum">
              <a:rPr lang="uk-UA" smtClean="0"/>
              <a:t>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474983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239839B1-7123-B89F-E858-91172F27F3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>
            <a:extLst>
              <a:ext uri="{FF2B5EF4-FFF2-40B4-BE49-F238E27FC236}">
                <a16:creationId xmlns:a16="http://schemas.microsoft.com/office/drawing/2014/main" xmlns="" id="{604C3E99-9907-523A-4F96-D3216C1C24C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>
            <a:extLst>
              <a:ext uri="{FF2B5EF4-FFF2-40B4-BE49-F238E27FC236}">
                <a16:creationId xmlns:a16="http://schemas.microsoft.com/office/drawing/2014/main" xmlns="" id="{7E5466E4-9CCD-7B20-3285-8FFD300156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uk-UA"/>
              <a:t>Цей слайд містить </a:t>
            </a:r>
            <a:r>
              <a:rPr lang="uk-UA" b="1"/>
              <a:t>частини з можливістю редагування</a:t>
            </a:r>
            <a:r>
              <a:rPr lang="uk-UA"/>
              <a:t>,</a:t>
            </a:r>
            <a:r>
              <a:rPr lang="uk-UA" b="1"/>
              <a:t> </a:t>
            </a:r>
            <a:r>
              <a:rPr lang="uk-UA"/>
              <a:t>які використовувалися для створення зразка інфографіки</a:t>
            </a:r>
          </a:p>
          <a:p>
            <a:pPr rtl="0"/>
            <a:r>
              <a:rPr lang="uk-UA"/>
              <a:t>Піктограми – око, ПК</a:t>
            </a:r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xmlns="" id="{DB562F33-4736-9033-D237-CE208D2A782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4CBCEA92-F142-4D57-B507-37BDAF44710C}" type="slidenum">
              <a:rPr lang="uk-UA" smtClean="0"/>
              <a:t>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291306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2AF1221C-6174-49E9-7D2F-0083321493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>
            <a:extLst>
              <a:ext uri="{FF2B5EF4-FFF2-40B4-BE49-F238E27FC236}">
                <a16:creationId xmlns:a16="http://schemas.microsoft.com/office/drawing/2014/main" xmlns="" id="{964FCF75-F1DC-96F8-B1E9-513D8D8412D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>
            <a:extLst>
              <a:ext uri="{FF2B5EF4-FFF2-40B4-BE49-F238E27FC236}">
                <a16:creationId xmlns:a16="http://schemas.microsoft.com/office/drawing/2014/main" xmlns="" id="{6F69DF17-06A8-7AB6-35AF-5057D564AC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uk-UA"/>
              <a:t>Цей слайд містить </a:t>
            </a:r>
            <a:r>
              <a:rPr lang="uk-UA" b="1"/>
              <a:t>частини з можливістю редагування</a:t>
            </a:r>
            <a:r>
              <a:rPr lang="uk-UA"/>
              <a:t>,</a:t>
            </a:r>
            <a:r>
              <a:rPr lang="uk-UA" b="1"/>
              <a:t> </a:t>
            </a:r>
            <a:r>
              <a:rPr lang="uk-UA"/>
              <a:t>які використовувалися для створення зразка інфографіки</a:t>
            </a:r>
          </a:p>
          <a:p>
            <a:pPr rtl="0"/>
            <a:r>
              <a:rPr lang="uk-UA"/>
              <a:t>Піктограми – око, ПК</a:t>
            </a:r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xmlns="" id="{6628829D-64FF-491F-5BF9-77C92166507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4CBCEA92-F142-4D57-B507-37BDAF44710C}" type="slidenum">
              <a:rPr lang="uk-UA" smtClean="0"/>
              <a:t>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945494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3420308E-9A67-8F76-46E7-EC1CC0DE51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>
            <a:extLst>
              <a:ext uri="{FF2B5EF4-FFF2-40B4-BE49-F238E27FC236}">
                <a16:creationId xmlns:a16="http://schemas.microsoft.com/office/drawing/2014/main" xmlns="" id="{2B1081A9-29CF-FAE6-A6D3-13B0401CD4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>
            <a:extLst>
              <a:ext uri="{FF2B5EF4-FFF2-40B4-BE49-F238E27FC236}">
                <a16:creationId xmlns:a16="http://schemas.microsoft.com/office/drawing/2014/main" xmlns="" id="{8F06EABA-1663-CF49-1430-ECB950975D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uk-UA"/>
              <a:t>Цей слайд містить </a:t>
            </a:r>
            <a:r>
              <a:rPr lang="uk-UA" b="1"/>
              <a:t>частини з можливістю редагування</a:t>
            </a:r>
            <a:r>
              <a:rPr lang="uk-UA"/>
              <a:t>,</a:t>
            </a:r>
            <a:r>
              <a:rPr lang="uk-UA" b="1"/>
              <a:t> </a:t>
            </a:r>
            <a:r>
              <a:rPr lang="uk-UA"/>
              <a:t>які використовувалися для створення зразка інфографіки</a:t>
            </a:r>
          </a:p>
          <a:p>
            <a:pPr rtl="0"/>
            <a:r>
              <a:rPr lang="uk-UA"/>
              <a:t>Піктограми – око, ПК</a:t>
            </a:r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xmlns="" id="{F04DCBB2-911D-A356-13A5-CD7D148AC96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4CBCEA92-F142-4D57-B507-37BDAF44710C}" type="slidenum">
              <a:rPr lang="uk-UA" smtClean="0"/>
              <a:t>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318289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1461BE8B-9E88-94DC-95E4-026524BCDD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>
            <a:extLst>
              <a:ext uri="{FF2B5EF4-FFF2-40B4-BE49-F238E27FC236}">
                <a16:creationId xmlns:a16="http://schemas.microsoft.com/office/drawing/2014/main" xmlns="" id="{63F3448C-34FA-05D8-E18D-50F5971FFA9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>
            <a:extLst>
              <a:ext uri="{FF2B5EF4-FFF2-40B4-BE49-F238E27FC236}">
                <a16:creationId xmlns:a16="http://schemas.microsoft.com/office/drawing/2014/main" xmlns="" id="{204F1C5C-6933-03A0-E541-FED4F9F1930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uk-UA"/>
              <a:t>Цей слайд містить </a:t>
            </a:r>
            <a:r>
              <a:rPr lang="uk-UA" b="1"/>
              <a:t>частини з можливістю редагування</a:t>
            </a:r>
            <a:r>
              <a:rPr lang="uk-UA"/>
              <a:t>,</a:t>
            </a:r>
            <a:r>
              <a:rPr lang="uk-UA" b="1"/>
              <a:t> </a:t>
            </a:r>
            <a:r>
              <a:rPr lang="uk-UA"/>
              <a:t>які використовувалися для створення зразка інфографіки</a:t>
            </a:r>
          </a:p>
          <a:p>
            <a:pPr rtl="0"/>
            <a:r>
              <a:rPr lang="uk-UA"/>
              <a:t>Піктограми – око, ПК</a:t>
            </a:r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xmlns="" id="{80DB1778-CF54-C76D-8428-AC4BD0ABF6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4CBCEA92-F142-4D57-B507-37BDAF44710C}" type="slidenum">
              <a:rPr lang="uk-UA" smtClean="0"/>
              <a:t>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088683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ealanalytics.com/templates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nealanalytics.com/templates/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усто – немає верхньої панелі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кутник 2"/>
          <p:cNvSpPr/>
          <p:nvPr userDrawn="1"/>
        </p:nvSpPr>
        <p:spPr>
          <a:xfrm>
            <a:off x="0" y="0"/>
            <a:ext cx="12192000" cy="1225485"/>
          </a:xfrm>
          <a:prstGeom prst="rect">
            <a:avLst/>
          </a:prstGeom>
          <a:solidFill>
            <a:srgbClr val="0074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130806366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 Наз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BA73233B-0705-4E94-AE39-0FCF7FAB804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AE1514C-5E56-4738-A1FF-4B1CFD2A3E36}" type="slidenum">
              <a:rPr lang="uk-UA" noProof="0" smtClean="0"/>
              <a:t>‹#›</a:t>
            </a:fld>
            <a:endParaRPr lang="uk-UA" noProof="0"/>
          </a:p>
        </p:txBody>
      </p:sp>
      <p:sp>
        <p:nvSpPr>
          <p:cNvPr id="9" name="Текстове поле 8">
            <a:hlinkClick r:id="rId3"/>
            <a:extLst>
              <a:ext uri="{FF2B5EF4-FFF2-40B4-BE49-F238E27FC236}">
                <a16:creationId xmlns:a16="http://schemas.microsoft.com/office/drawing/2014/main" xmlns="" id="{011B0CED-3A92-43B0-A3DE-C37B6408D9DB}"/>
              </a:ext>
            </a:extLst>
          </p:cNvPr>
          <p:cNvSpPr txBox="1"/>
          <p:nvPr userDrawn="1"/>
        </p:nvSpPr>
        <p:spPr>
          <a:xfrm>
            <a:off x="329642" y="4258450"/>
            <a:ext cx="2664879" cy="504000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 w="19050">
            <a:solidFill>
              <a:schemeClr val="tx1"/>
            </a:solidFill>
          </a:ln>
        </p:spPr>
        <p:txBody>
          <a:bodyPr wrap="square" lIns="0" rIns="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200" b="0" i="0" u="none" strike="noStrike" kern="0" cap="none" spc="0" normalizeH="0" noProof="0">
                <a:ln>
                  <a:noFill/>
                </a:ln>
                <a:effectLst/>
                <a:uLnTx/>
                <a:uFillTx/>
              </a:rPr>
              <a:t>Neal Creative  | натисніть і </a:t>
            </a:r>
            <a:r>
              <a:rPr lang="uk-UA" sz="1200" b="1" i="0" u="none" strike="noStrike" kern="0" cap="none" spc="0" normalizeH="0" noProof="0">
                <a:ln>
                  <a:noFill/>
                </a:ln>
                <a:effectLst/>
                <a:uLnTx/>
                <a:uFillTx/>
              </a:rPr>
              <a:t>дізнайтеся більше</a:t>
            </a:r>
          </a:p>
        </p:txBody>
      </p:sp>
      <p:sp>
        <p:nvSpPr>
          <p:cNvPr id="10" name="Текстове поле 9">
            <a:extLst>
              <a:ext uri="{FF2B5EF4-FFF2-40B4-BE49-F238E27FC236}">
                <a16:creationId xmlns:a16="http://schemas.microsoft.com/office/drawing/2014/main" xmlns="" id="{0BEF3013-858C-4FFF-B19A-1F10A879C4E8}"/>
              </a:ext>
            </a:extLst>
          </p:cNvPr>
          <p:cNvSpPr txBox="1"/>
          <p:nvPr userDrawn="1"/>
        </p:nvSpPr>
        <p:spPr>
          <a:xfrm>
            <a:off x="177800" y="6435060"/>
            <a:ext cx="105028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rtl="0"/>
            <a:r>
              <a:rPr lang="uk-UA" sz="1000" noProof="0">
                <a:solidFill>
                  <a:schemeClr val="bg1">
                    <a:lumMod val="75000"/>
                  </a:schemeClr>
                </a:solidFill>
              </a:rPr>
              <a:t>Neal Creative</a:t>
            </a:r>
            <a:r>
              <a:rPr lang="uk-UA" sz="1000" baseline="30000" noProof="0">
                <a:solidFill>
                  <a:schemeClr val="bg1">
                    <a:lumMod val="75000"/>
                  </a:schemeClr>
                </a:solidFill>
              </a:rPr>
              <a:t>©</a:t>
            </a:r>
          </a:p>
        </p:txBody>
      </p:sp>
    </p:spTree>
    <p:extLst>
      <p:ext uri="{BB962C8B-B14F-4D97-AF65-F5344CB8AC3E}">
        <p14:creationId xmlns:p14="http://schemas.microsoft.com/office/powerpoint/2010/main" val="2221538457"/>
      </p:ext>
    </p:extLst>
  </p:cSld>
  <p:clrMapOvr>
    <a:masterClrMapping/>
  </p:clrMapOvr>
  <p:transition spd="slow">
    <p:cove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AE1514C-5E56-4738-A1FF-4B1CFD2A3E36}" type="slidenum">
              <a:rPr lang="uk-UA" noProof="0" smtClean="0"/>
              <a:t>‹#›</a:t>
            </a:fld>
            <a:endParaRPr lang="uk-UA" noProof="0"/>
          </a:p>
        </p:txBody>
      </p:sp>
      <p:sp>
        <p:nvSpPr>
          <p:cNvPr id="5" name="Прямокутник 4"/>
          <p:cNvSpPr/>
          <p:nvPr userDrawn="1"/>
        </p:nvSpPr>
        <p:spPr>
          <a:xfrm>
            <a:off x="0" y="0"/>
            <a:ext cx="12192000" cy="11480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noProof="0"/>
          </a:p>
        </p:txBody>
      </p:sp>
    </p:spTree>
    <p:extLst>
      <p:ext uri="{BB962C8B-B14F-4D97-AF65-F5344CB8AC3E}">
        <p14:creationId xmlns:p14="http://schemas.microsoft.com/office/powerpoint/2010/main" val="3275747610"/>
      </p:ext>
    </p:extLst>
  </p:cSld>
  <p:clrMapOvr>
    <a:masterClrMapping/>
  </p:clrMapOvr>
  <p:transition spd="slow">
    <p:cove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усто – немає верхньої панелі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кутник 2"/>
          <p:cNvSpPr/>
          <p:nvPr userDrawn="1"/>
        </p:nvSpPr>
        <p:spPr>
          <a:xfrm>
            <a:off x="0" y="0"/>
            <a:ext cx="12192000" cy="122548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noProof="0"/>
          </a:p>
        </p:txBody>
      </p:sp>
      <p:sp>
        <p:nvSpPr>
          <p:cNvPr id="4" name="Текстове поле 3">
            <a:hlinkClick r:id="rId2"/>
          </p:cNvPr>
          <p:cNvSpPr txBox="1"/>
          <p:nvPr userDrawn="1"/>
        </p:nvSpPr>
        <p:spPr>
          <a:xfrm>
            <a:off x="9524236" y="6316156"/>
            <a:ext cx="2426464" cy="605909"/>
          </a:xfrm>
          <a:prstGeom prst="roundRect">
            <a:avLst>
              <a:gd name="adj" fmla="val 50000"/>
            </a:avLst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 rtl="0"/>
            <a:r>
              <a:rPr lang="uk-UA" sz="1100" noProof="0">
                <a:solidFill>
                  <a:schemeClr val="bg1"/>
                </a:solidFill>
              </a:rPr>
              <a:t>Neal Creative  | Дізнайтеся більше</a:t>
            </a:r>
            <a:endParaRPr lang="uk-UA" sz="1100" b="1" noProof="0">
              <a:solidFill>
                <a:schemeClr val="bg1"/>
              </a:solidFill>
            </a:endParaRPr>
          </a:p>
        </p:txBody>
      </p:sp>
      <p:sp>
        <p:nvSpPr>
          <p:cNvPr id="5" name="Текстове поле 4">
            <a:extLst>
              <a:ext uri="{FF2B5EF4-FFF2-40B4-BE49-F238E27FC236}">
                <a16:creationId xmlns:a16="http://schemas.microsoft.com/office/drawing/2014/main" xmlns="" id="{FB34A05A-4AD6-4BC6-B6EA-314331190DB2}"/>
              </a:ext>
            </a:extLst>
          </p:cNvPr>
          <p:cNvSpPr txBox="1"/>
          <p:nvPr userDrawn="1"/>
        </p:nvSpPr>
        <p:spPr>
          <a:xfrm>
            <a:off x="177800" y="6435060"/>
            <a:ext cx="105028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rtl="0"/>
            <a:r>
              <a:rPr lang="uk-UA" sz="1000" noProof="0">
                <a:solidFill>
                  <a:schemeClr val="bg1">
                    <a:lumMod val="75000"/>
                  </a:schemeClr>
                </a:solidFill>
              </a:rPr>
              <a:t>Neal Creative</a:t>
            </a:r>
            <a:r>
              <a:rPr lang="uk-UA" sz="1000" baseline="30000" noProof="0">
                <a:solidFill>
                  <a:schemeClr val="bg1">
                    <a:lumMod val="75000"/>
                  </a:schemeClr>
                </a:solidFill>
              </a:rPr>
              <a:t>©</a:t>
            </a:r>
          </a:p>
        </p:txBody>
      </p:sp>
    </p:spTree>
    <p:extLst>
      <p:ext uri="{BB962C8B-B14F-4D97-AF65-F5344CB8AC3E}">
        <p14:creationId xmlns:p14="http://schemas.microsoft.com/office/powerpoint/2010/main" val="3226279044"/>
      </p:ext>
    </p:extLst>
  </p:cSld>
  <p:clrMapOvr>
    <a:masterClrMapping/>
  </p:clrMapOvr>
  <p:transition spd="slow">
    <p:cover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кутник 7"/>
          <p:cNvSpPr/>
          <p:nvPr userDrawn="1"/>
        </p:nvSpPr>
        <p:spPr>
          <a:xfrm>
            <a:off x="0" y="0"/>
            <a:ext cx="12192000" cy="1050758"/>
          </a:xfrm>
          <a:prstGeom prst="rect">
            <a:avLst/>
          </a:prstGeom>
        </p:spPr>
        <p:txBody>
          <a:bodyPr vert="horz" lIns="457200" tIns="45720" rIns="457200" bIns="45720" rtlCol="0" anchor="ctr">
            <a:noAutofit/>
          </a:bodyPr>
          <a:lstStyle/>
          <a:p>
            <a:pPr lvl="0" algn="ctr" rtl="0">
              <a:lnSpc>
                <a:spcPct val="90000"/>
              </a:lnSpc>
              <a:spcBef>
                <a:spcPct val="0"/>
              </a:spcBef>
              <a:buNone/>
              <a:tabLst>
                <a:tab pos="10579100" algn="l"/>
              </a:tabLst>
            </a:pPr>
            <a:endParaRPr lang="uk-UA" sz="3400" b="0" i="0" spc="160" baseline="0" noProof="0">
              <a:gradFill>
                <a:gsLst>
                  <a:gs pos="0">
                    <a:schemeClr val="tx2"/>
                  </a:gs>
                  <a:gs pos="100000">
                    <a:schemeClr val="tx2"/>
                  </a:gs>
                </a:gsLst>
                <a:lin ang="5400000" scaled="1"/>
              </a:gradFill>
              <a:latin typeface="Segoe UI Semibold" panose="020B0702040204020203" pitchFamily="34" charset="0"/>
              <a:ea typeface="+mj-ea"/>
              <a:cs typeface="Segoe UI Semibold" panose="020B0702040204020203" pitchFamily="34" charset="0"/>
            </a:endParaRPr>
          </a:p>
        </p:txBody>
      </p:sp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50758"/>
          </a:xfrm>
          <a:prstGeom prst="rect">
            <a:avLst/>
          </a:prstGeom>
        </p:spPr>
        <p:txBody>
          <a:bodyPr vert="horz" lIns="457200" tIns="45720" rIns="457200" bIns="45720" rtlCol="0" anchor="ctr">
            <a:noAutofit/>
          </a:bodyPr>
          <a:lstStyle/>
          <a:p>
            <a:pPr lvl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tabLst>
                <a:tab pos="10579100" algn="l"/>
              </a:tabLst>
            </a:pPr>
            <a:r>
              <a:rPr lang="uk-UA" noProof="0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0" y="1275347"/>
            <a:ext cx="12192000" cy="1949765"/>
          </a:xfrm>
          <a:prstGeom prst="rect">
            <a:avLst/>
          </a:prstGeom>
        </p:spPr>
        <p:txBody>
          <a:bodyPr vert="horz" lIns="457200" tIns="45720" rIns="457200" bIns="45720" rtlCol="0">
            <a:spAutoFit/>
          </a:bodyPr>
          <a:lstStyle/>
          <a:p>
            <a:pPr lvl="0" rtl="0"/>
            <a:r>
              <a:rPr lang="uk-UA" noProof="0"/>
              <a:t>Зразок тексту</a:t>
            </a:r>
          </a:p>
          <a:p>
            <a:pPr lvl="1" rtl="0"/>
            <a:r>
              <a:rPr lang="uk-UA" noProof="0"/>
              <a:t>Другий рівень</a:t>
            </a:r>
          </a:p>
          <a:p>
            <a:pPr lvl="2" rtl="0"/>
            <a:r>
              <a:rPr lang="uk-UA" noProof="0"/>
              <a:t>Третій рівень</a:t>
            </a:r>
          </a:p>
          <a:p>
            <a:pPr lvl="3" rtl="0"/>
            <a:r>
              <a:rPr lang="uk-UA" noProof="0"/>
              <a:t>Четвертий рівень</a:t>
            </a:r>
          </a:p>
          <a:p>
            <a:pPr lvl="4" rtl="0"/>
            <a:r>
              <a:rPr lang="uk-UA" noProof="0"/>
              <a:t>П’ятий рівень</a:t>
            </a:r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9188115" y="6316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pPr rtl="0"/>
            <a:fld id="{5AE1514C-5E56-4738-A1FF-4B1CFD2A3E36}" type="slidenum">
              <a:rPr lang="uk-UA" noProof="0" smtClean="0"/>
              <a:pPr rtl="0"/>
              <a:t>‹#›</a:t>
            </a:fld>
            <a:endParaRPr lang="uk-UA" noProof="0"/>
          </a:p>
        </p:txBody>
      </p:sp>
    </p:spTree>
    <p:extLst>
      <p:ext uri="{BB962C8B-B14F-4D97-AF65-F5344CB8AC3E}">
        <p14:creationId xmlns:p14="http://schemas.microsoft.com/office/powerpoint/2010/main" val="10717993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6" r:id="rId3"/>
    <p:sldLayoutId id="2147483679" r:id="rId4"/>
  </p:sldLayoutIdLst>
  <p:transition spd="slow">
    <p:cover/>
  </p:transition>
  <p:hf hd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tabLst>
          <a:tab pos="10579100" algn="l"/>
        </a:tabLst>
        <a:defRPr lang="en-US" sz="3400" b="0" i="0" kern="1200" spc="160" baseline="0" dirty="0">
          <a:gradFill>
            <a:gsLst>
              <a:gs pos="0">
                <a:schemeClr val="tx2"/>
              </a:gs>
              <a:gs pos="100000">
                <a:schemeClr val="tx2"/>
              </a:gs>
            </a:gsLst>
            <a:lin ang="5400000" scaled="1"/>
          </a:gradFill>
          <a:latin typeface="Segoe UI Semibold" panose="020B0702040204020203" pitchFamily="34" charset="0"/>
          <a:ea typeface="+mj-ea"/>
          <a:cs typeface="Segoe UI Semibold" panose="020B0702040204020203" pitchFamily="34" charset="0"/>
        </a:defRPr>
      </a:lvl1pPr>
    </p:titleStyle>
    <p:bodyStyle>
      <a:lvl1pPr marL="0" indent="0" algn="ctr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tx1">
              <a:lumMod val="85000"/>
              <a:lumOff val="15000"/>
            </a:schemeClr>
          </a:solidFill>
          <a:latin typeface="+mj-lt"/>
          <a:ea typeface="+mn-ea"/>
          <a:cs typeface="+mn-cs"/>
        </a:defRPr>
      </a:lvl1pPr>
      <a:lvl2pPr marL="0" indent="0" algn="ctr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000" kern="1200">
          <a:solidFill>
            <a:schemeClr val="tx2"/>
          </a:solidFill>
          <a:latin typeface="+mj-lt"/>
          <a:ea typeface="+mn-ea"/>
          <a:cs typeface="+mn-cs"/>
        </a:defRPr>
      </a:lvl2pPr>
      <a:lvl3pPr marL="0" indent="0" algn="ctr" defTabSz="914400" rtl="0" eaLnBrk="1" latinLnBrk="0" hangingPunct="1">
        <a:lnSpc>
          <a:spcPct val="90000"/>
        </a:lnSpc>
        <a:spcBef>
          <a:spcPts val="1200"/>
        </a:spcBef>
        <a:spcAft>
          <a:spcPts val="1200"/>
        </a:spcAft>
        <a:buFont typeface="Arial" panose="020B0604020202020204" pitchFamily="34" charset="0"/>
        <a:buNone/>
        <a:defRPr sz="2000" b="1" kern="1200">
          <a:solidFill>
            <a:schemeClr val="tx2"/>
          </a:solidFill>
          <a:latin typeface="+mn-lt"/>
          <a:ea typeface="+mn-ea"/>
          <a:cs typeface="+mn-cs"/>
        </a:defRPr>
      </a:lvl3pPr>
      <a:lvl4pPr marL="0" indent="0" algn="ctr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0" indent="0" algn="ctr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None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xmlns="" id="{96778ACC-8025-47A4-A4BC-A51EA3B62F14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 rtlCol="0"/>
          <a:lstStyle/>
          <a:p>
            <a:pPr rtl="0"/>
            <a:r>
              <a:rPr lang="uk-UA" dirty="0"/>
              <a:t>Останній слайд</a:t>
            </a:r>
          </a:p>
        </p:txBody>
      </p:sp>
      <p:sp>
        <p:nvSpPr>
          <p:cNvPr id="32" name="Текстове поле 31">
            <a:extLst>
              <a:ext uri="{FF2B5EF4-FFF2-40B4-BE49-F238E27FC236}">
                <a16:creationId xmlns:a16="http://schemas.microsoft.com/office/drawing/2014/main" xmlns="" id="{99A55A7B-4454-4118-9F77-E5D037F50583}"/>
              </a:ext>
            </a:extLst>
          </p:cNvPr>
          <p:cNvSpPr txBox="1"/>
          <p:nvPr/>
        </p:nvSpPr>
        <p:spPr>
          <a:xfrm>
            <a:off x="805544" y="4679665"/>
            <a:ext cx="4433277" cy="1349989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 w="19050">
            <a:solidFill>
              <a:schemeClr val="tx1"/>
            </a:solidFill>
          </a:ln>
        </p:spPr>
        <p:txBody>
          <a:bodyPr wrap="square" lIns="0" rIns="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kern="0" dirty="0"/>
              <a:t>Студентки групи 4421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i="0" u="none" strike="noStrike" kern="0" cap="none" spc="0" normalizeH="0" dirty="0">
                <a:ln>
                  <a:noFill/>
                </a:ln>
                <a:effectLst/>
                <a:uLnTx/>
                <a:uFillTx/>
              </a:rPr>
              <a:t>Кіпень Анастасія</a:t>
            </a:r>
          </a:p>
        </p:txBody>
      </p:sp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xmlns="" id="{CA480A17-B33A-4E1E-B9C3-7E306956316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0" y="0"/>
            <a:ext cx="12192000" cy="1240325"/>
          </a:xfrm>
          <a:prstGeom prst="rect">
            <a:avLst/>
          </a:prstGeom>
          <a:solidFill>
            <a:srgbClr val="0045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dirty="0"/>
          </a:p>
        </p:txBody>
      </p:sp>
      <p:sp>
        <p:nvSpPr>
          <p:cNvPr id="2" name="Текстове поле 1">
            <a:extLst>
              <a:ext uri="{FF2B5EF4-FFF2-40B4-BE49-F238E27FC236}">
                <a16:creationId xmlns:a16="http://schemas.microsoft.com/office/drawing/2014/main" xmlns="" id="{6BD59475-CD66-4751-83EF-FEC02A44E31A}"/>
              </a:ext>
            </a:extLst>
          </p:cNvPr>
          <p:cNvSpPr txBox="1"/>
          <p:nvPr/>
        </p:nvSpPr>
        <p:spPr>
          <a:xfrm>
            <a:off x="1698945" y="1243786"/>
            <a:ext cx="8794109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КВАЛІФІКАЦІЙНА РОБОТА БАКАЛАВРА</a:t>
            </a:r>
          </a:p>
          <a:p>
            <a:pPr marL="0" marR="0" lvl="0" indent="0" algn="ctr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 тему:</a:t>
            </a:r>
          </a:p>
          <a:p>
            <a:pPr marL="0" marR="0" lvl="0" indent="0" algn="ctr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</a:t>
            </a:r>
            <a:r>
              <a:rPr lang="ru-RU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Бухгалтерський</a:t>
            </a:r>
            <a:r>
              <a:rPr lang="ru-RU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облік</a:t>
            </a:r>
            <a:r>
              <a:rPr lang="ru-RU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і </a:t>
            </a:r>
            <a:r>
              <a:rPr lang="ru-RU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економічний</a:t>
            </a:r>
            <a:r>
              <a:rPr lang="ru-RU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аналіз</a:t>
            </a:r>
            <a:r>
              <a:rPr lang="ru-RU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розрахунків</a:t>
            </a:r>
            <a:r>
              <a:rPr lang="ru-RU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з </a:t>
            </a:r>
            <a:r>
              <a:rPr lang="ru-RU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постачальниками</a:t>
            </a:r>
            <a:r>
              <a:rPr lang="ru-RU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та </a:t>
            </a:r>
            <a:r>
              <a:rPr lang="ru-RU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підрядниками</a:t>
            </a:r>
            <a:r>
              <a:rPr lang="ru-RU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на </a:t>
            </a:r>
            <a:r>
              <a:rPr lang="ru-RU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підприємстві</a:t>
            </a:r>
            <a:r>
              <a:rPr lang="ru-RU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»</a:t>
            </a:r>
          </a:p>
        </p:txBody>
      </p:sp>
      <p:sp>
        <p:nvSpPr>
          <p:cNvPr id="8" name="Текстове поле 31">
            <a:extLst>
              <a:ext uri="{FF2B5EF4-FFF2-40B4-BE49-F238E27FC236}">
                <a16:creationId xmlns:a16="http://schemas.microsoft.com/office/drawing/2014/main" xmlns="" id="{9C3B48B7-C520-5823-5493-73875D06FDEF}"/>
              </a:ext>
            </a:extLst>
          </p:cNvPr>
          <p:cNvSpPr txBox="1"/>
          <p:nvPr/>
        </p:nvSpPr>
        <p:spPr>
          <a:xfrm>
            <a:off x="7054780" y="4679666"/>
            <a:ext cx="4433277" cy="1349989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 w="19050">
            <a:solidFill>
              <a:schemeClr val="tx1"/>
            </a:solidFill>
          </a:ln>
        </p:spPr>
        <p:txBody>
          <a:bodyPr wrap="square" lIns="0" rIns="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i="0" u="none" strike="noStrike" kern="0" cap="none" spc="0" normalizeH="0" dirty="0">
                <a:ln>
                  <a:noFill/>
                </a:ln>
                <a:effectLst/>
                <a:uLnTx/>
                <a:uFillTx/>
              </a:rPr>
              <a:t>Керівник роботи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kern="0" dirty="0" err="1"/>
              <a:t>д</a:t>
            </a:r>
            <a:r>
              <a:rPr lang="ru-RU" i="0" u="none" strike="noStrike" kern="0" cap="none" spc="0" normalizeH="0" dirty="0" err="1" smtClean="0">
                <a:ln>
                  <a:noFill/>
                </a:ln>
                <a:effectLst/>
                <a:uLnTx/>
                <a:uFillTx/>
              </a:rPr>
              <a:t>.е.н</a:t>
            </a:r>
            <a:r>
              <a:rPr lang="ru-RU" i="0" u="none" strike="noStrike" kern="0" cap="none" spc="0" normalizeH="0" dirty="0">
                <a:ln>
                  <a:noFill/>
                </a:ln>
                <a:effectLst/>
                <a:uLnTx/>
                <a:uFillTx/>
              </a:rPr>
              <a:t>., </a:t>
            </a:r>
            <a:r>
              <a:rPr lang="ru-RU" i="0" u="none" strike="noStrike" kern="0" cap="none" spc="0" normalizeH="0" dirty="0" err="1">
                <a:ln>
                  <a:noFill/>
                </a:ln>
                <a:effectLst/>
                <a:uLnTx/>
                <a:uFillTx/>
              </a:rPr>
              <a:t>професор</a:t>
            </a:r>
            <a:r>
              <a:rPr lang="ru-RU" i="0" u="none" strike="noStrike" kern="0" cap="none" spc="0" normalizeH="0" dirty="0">
                <a:ln>
                  <a:noFill/>
                </a:ln>
                <a:effectLst/>
                <a:uLnTx/>
                <a:uFillTx/>
              </a:rPr>
              <a:t> О.В. </a:t>
            </a:r>
            <a:r>
              <a:rPr lang="ru-RU" i="0" u="none" strike="noStrike" kern="0" cap="none" spc="0" normalizeH="0" dirty="0" err="1">
                <a:ln>
                  <a:noFill/>
                </a:ln>
                <a:effectLst/>
                <a:uLnTx/>
                <a:uFillTx/>
              </a:rPr>
              <a:t>Погорєлова</a:t>
            </a:r>
            <a:endParaRPr lang="uk-UA" i="0" u="none" strike="noStrike" kern="0" cap="none" spc="0" normalizeH="0" dirty="0">
              <a:ln>
                <a:noFill/>
              </a:ln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4056726527"/>
      </p:ext>
    </p:extLst>
  </p:cSld>
  <p:clrMapOvr>
    <a:masterClrMapping/>
  </p:clrMapOvr>
  <p:transition spd="slow">
    <p:cover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4101C262-7216-B4A9-2826-6DF7CFD29D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xmlns="" id="{CEF95CB6-C359-147C-89A5-95B3E868DFE7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 rtlCol="0"/>
          <a:lstStyle/>
          <a:p>
            <a:pPr rtl="0"/>
            <a:r>
              <a:rPr lang="uk-UA" dirty="0"/>
              <a:t>Останній слайд</a:t>
            </a:r>
          </a:p>
        </p:txBody>
      </p:sp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xmlns="" id="{07E195FA-410C-F0F8-3A6D-AD130F7C52F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0" y="0"/>
            <a:ext cx="12192000" cy="1240325"/>
          </a:xfrm>
          <a:prstGeom prst="rect">
            <a:avLst/>
          </a:prstGeom>
          <a:solidFill>
            <a:srgbClr val="0045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spc="-20" dirty="0" err="1">
                <a:solidFill>
                  <a:srgbClr val="FFFFFF"/>
                </a:solidFill>
              </a:rPr>
              <a:t>Показники</a:t>
            </a:r>
            <a:r>
              <a:rPr lang="ru-RU" sz="3200" b="1" spc="-20" dirty="0">
                <a:solidFill>
                  <a:srgbClr val="FFFFFF"/>
                </a:solidFill>
              </a:rPr>
              <a:t> </a:t>
            </a:r>
            <a:r>
              <a:rPr lang="ru-RU" sz="3200" b="1" spc="-20" dirty="0" err="1">
                <a:solidFill>
                  <a:srgbClr val="FFFFFF"/>
                </a:solidFill>
              </a:rPr>
              <a:t>платоспроможності</a:t>
            </a:r>
            <a:r>
              <a:rPr lang="ru-RU" sz="3200" b="1" spc="-20" dirty="0">
                <a:solidFill>
                  <a:srgbClr val="FFFFFF"/>
                </a:solidFill>
              </a:rPr>
              <a:t> (</a:t>
            </a:r>
            <a:r>
              <a:rPr lang="ru-RU" sz="3200" b="1" spc="-20" dirty="0" err="1">
                <a:solidFill>
                  <a:srgbClr val="FFFFFF"/>
                </a:solidFill>
              </a:rPr>
              <a:t>фінансової</a:t>
            </a:r>
            <a:r>
              <a:rPr lang="ru-RU" sz="3200" b="1" spc="-20" dirty="0">
                <a:solidFill>
                  <a:srgbClr val="FFFFFF"/>
                </a:solidFill>
              </a:rPr>
              <a:t> </a:t>
            </a:r>
            <a:r>
              <a:rPr lang="ru-RU" sz="3200" b="1" spc="-20" dirty="0" err="1">
                <a:solidFill>
                  <a:srgbClr val="FFFFFF"/>
                </a:solidFill>
              </a:rPr>
              <a:t>стійкості</a:t>
            </a:r>
            <a:r>
              <a:rPr lang="ru-RU" sz="3200" b="1" spc="-20" dirty="0">
                <a:solidFill>
                  <a:srgbClr val="FFFFFF"/>
                </a:solidFill>
              </a:rPr>
              <a:t>) ТОВ</a:t>
            </a:r>
            <a:endParaRPr lang="ru-RU" sz="3200" b="1" i="0" u="none" strike="noStrike" kern="1200" cap="none" spc="-20" normalizeH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"/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51C11A69-BA70-5692-262C-0234B664F0F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3970"/>
          <a:stretch/>
        </p:blipFill>
        <p:spPr>
          <a:xfrm>
            <a:off x="785840" y="2315464"/>
            <a:ext cx="10620319" cy="2769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612399"/>
      </p:ext>
    </p:extLst>
  </p:cSld>
  <p:clrMapOvr>
    <a:masterClrMapping/>
  </p:clrMapOvr>
  <p:transition spd="slow">
    <p:cover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BA89FC7A-9978-955F-6D22-847AD7D124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xmlns="" id="{496E8ABA-0EBA-34DD-BE27-0447D2742663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 rtlCol="0"/>
          <a:lstStyle/>
          <a:p>
            <a:pPr rtl="0"/>
            <a:r>
              <a:rPr lang="uk-UA" dirty="0"/>
              <a:t>Останній слайд</a:t>
            </a:r>
          </a:p>
        </p:txBody>
      </p:sp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xmlns="" id="{B75B69E6-F873-6C09-31B8-115F96C0F7E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0" y="0"/>
            <a:ext cx="12192000" cy="1240325"/>
          </a:xfrm>
          <a:prstGeom prst="rect">
            <a:avLst/>
          </a:prstGeom>
          <a:solidFill>
            <a:srgbClr val="0045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Кореспонденція</a:t>
            </a:r>
            <a:r>
              <a:rPr lang="ru-RU" sz="3200" b="1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sz="3200" b="1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рахунків</a:t>
            </a:r>
            <a:r>
              <a:rPr lang="ru-RU" sz="3200" b="1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з </a:t>
            </a:r>
            <a:r>
              <a:rPr lang="ru-RU" sz="3200" b="1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обліку</a:t>
            </a:r>
            <a:r>
              <a:rPr lang="ru-RU" sz="3200" b="1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sz="3200" b="1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розрахунків</a:t>
            </a:r>
            <a:r>
              <a:rPr lang="ru-RU" sz="3200" b="1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з </a:t>
            </a:r>
            <a:r>
              <a:rPr lang="ru-RU" sz="3200" b="1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постачальниками</a:t>
            </a:r>
            <a:r>
              <a:rPr lang="ru-RU" sz="3200" b="1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та </a:t>
            </a:r>
            <a:r>
              <a:rPr lang="ru-RU" sz="3200" b="1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підрядниками</a:t>
            </a:r>
            <a:r>
              <a:rPr lang="ru-RU" sz="3200" b="1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на ТОВ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0FB495DB-A651-3A73-2D5A-41364C83CD1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4943"/>
          <a:stretch/>
        </p:blipFill>
        <p:spPr>
          <a:xfrm>
            <a:off x="1510890" y="1688122"/>
            <a:ext cx="9170220" cy="4565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6536125"/>
      </p:ext>
    </p:extLst>
  </p:cSld>
  <p:clrMapOvr>
    <a:masterClrMapping/>
  </p:clrMapOvr>
  <p:transition spd="slow">
    <p:cover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154E1486-399C-25EF-A8B0-6D707E1134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xmlns="" id="{E31B293D-DD7D-98A9-7463-6C402DEB207F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 rtlCol="0"/>
          <a:lstStyle/>
          <a:p>
            <a:pPr rtl="0"/>
            <a:r>
              <a:rPr lang="uk-UA" dirty="0"/>
              <a:t>Останній слайд</a:t>
            </a:r>
          </a:p>
        </p:txBody>
      </p:sp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xmlns="" id="{F96F4C42-7FB9-563B-7869-18063AE0DC4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0" y="0"/>
            <a:ext cx="12192000" cy="1240325"/>
          </a:xfrm>
          <a:prstGeom prst="rect">
            <a:avLst/>
          </a:prstGeom>
          <a:solidFill>
            <a:srgbClr val="0045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Динаміка</a:t>
            </a:r>
            <a:r>
              <a:rPr lang="ru-RU" sz="2800" b="1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sz="2800" b="1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кредиторської</a:t>
            </a:r>
            <a:r>
              <a:rPr lang="ru-RU" sz="2800" b="1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sz="2800" b="1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заборгованості</a:t>
            </a:r>
            <a:r>
              <a:rPr lang="ru-RU" sz="2800" b="1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з </a:t>
            </a:r>
            <a:r>
              <a:rPr lang="ru-RU" sz="2800" b="1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постачальниками</a:t>
            </a:r>
            <a:r>
              <a:rPr lang="ru-RU" sz="2800" b="1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та </a:t>
            </a:r>
            <a:r>
              <a:rPr lang="ru-RU" sz="2800" b="1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підрядниками</a:t>
            </a:r>
            <a:r>
              <a:rPr lang="ru-RU" sz="2800" b="1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ТОВ за 2022-2024 роки</a:t>
            </a:r>
          </a:p>
        </p:txBody>
      </p:sp>
      <p:pic>
        <p:nvPicPr>
          <p:cNvPr id="5122" name="Діаграма 1">
            <a:extLst>
              <a:ext uri="{FF2B5EF4-FFF2-40B4-BE49-F238E27FC236}">
                <a16:creationId xmlns:a16="http://schemas.microsoft.com/office/drawing/2014/main" xmlns="" id="{506CEE97-CCC4-06C8-F551-B279F289FC4C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4869" y="1537075"/>
            <a:ext cx="8342262" cy="47886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05993327"/>
      </p:ext>
    </p:extLst>
  </p:cSld>
  <p:clrMapOvr>
    <a:masterClrMapping/>
  </p:clrMapOvr>
  <p:transition spd="slow">
    <p:cover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35B9AA1A-7D3F-A51D-2860-570B4FF8D4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xmlns="" id="{51BD5316-F26A-AA7E-6D91-DBBE4CCB3844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 rtlCol="0"/>
          <a:lstStyle/>
          <a:p>
            <a:pPr rtl="0"/>
            <a:r>
              <a:rPr lang="uk-UA" dirty="0"/>
              <a:t>Останній слайд</a:t>
            </a:r>
          </a:p>
        </p:txBody>
      </p:sp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xmlns="" id="{2B7C5118-8B16-75B8-7C36-7415FB2471B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0" y="0"/>
            <a:ext cx="12192000" cy="1240325"/>
          </a:xfrm>
          <a:prstGeom prst="rect">
            <a:avLst/>
          </a:prstGeom>
          <a:solidFill>
            <a:srgbClr val="0045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Кредиторська</a:t>
            </a:r>
            <a:r>
              <a:rPr lang="ru-RU" sz="2800" b="1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sz="2800" b="1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заборгованість</a:t>
            </a:r>
            <a:r>
              <a:rPr lang="ru-RU" sz="2800" b="1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ТОВ по строках у 2024 </a:t>
            </a:r>
            <a:r>
              <a:rPr lang="ru-RU" sz="2800" b="1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році</a:t>
            </a:r>
            <a:endParaRPr lang="ru-RU" sz="2800" b="1" i="0" u="none" strike="noStrike" kern="1200" cap="none" spc="-20" normalizeH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pic>
        <p:nvPicPr>
          <p:cNvPr id="6146" name="Діаграма 1">
            <a:extLst>
              <a:ext uri="{FF2B5EF4-FFF2-40B4-BE49-F238E27FC236}">
                <a16:creationId xmlns:a16="http://schemas.microsoft.com/office/drawing/2014/main" xmlns="" id="{F475124B-FA33-71F9-303C-E5C71A28B01A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0364" y="1815052"/>
            <a:ext cx="6971271" cy="4244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7866188"/>
      </p:ext>
    </p:extLst>
  </p:cSld>
  <p:clrMapOvr>
    <a:masterClrMapping/>
  </p:clrMapOvr>
  <p:transition spd="slow">
    <p:cover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47F5DC77-3815-3609-D4A5-9BC51FB3AF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xmlns="" id="{2856A40E-579F-4CA7-C1F9-8CB9A44AF8A8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 rtlCol="0"/>
          <a:lstStyle/>
          <a:p>
            <a:pPr rtl="0"/>
            <a:r>
              <a:rPr lang="uk-UA" dirty="0"/>
              <a:t>Останній слайд</a:t>
            </a:r>
          </a:p>
        </p:txBody>
      </p:sp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xmlns="" id="{398C24BF-444F-BD71-5EE4-09FF53414A9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0" y="0"/>
            <a:ext cx="12192000" cy="1240325"/>
          </a:xfrm>
          <a:prstGeom prst="rect">
            <a:avLst/>
          </a:prstGeom>
          <a:solidFill>
            <a:srgbClr val="0045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Динаміка</a:t>
            </a:r>
            <a:r>
              <a:rPr lang="ru-RU" sz="3200" b="1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sz="3200" b="1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кредиторської</a:t>
            </a:r>
            <a:r>
              <a:rPr lang="ru-RU" sz="3200" b="1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та </a:t>
            </a:r>
            <a:r>
              <a:rPr lang="ru-RU" sz="3200" b="1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дебіторської</a:t>
            </a:r>
            <a:r>
              <a:rPr lang="ru-RU" sz="3200" b="1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sz="3200" b="1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заборгованості</a:t>
            </a:r>
            <a:r>
              <a:rPr lang="ru-RU" sz="3200" b="1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ТОВ за 2022-2024 роки</a:t>
            </a:r>
          </a:p>
        </p:txBody>
      </p:sp>
      <p:pic>
        <p:nvPicPr>
          <p:cNvPr id="7171" name="Діаграма 1">
            <a:extLst>
              <a:ext uri="{FF2B5EF4-FFF2-40B4-BE49-F238E27FC236}">
                <a16:creationId xmlns:a16="http://schemas.microsoft.com/office/drawing/2014/main" xmlns="" id="{8797B926-2730-24DD-CB3E-B530EC50563F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2010" y="1798253"/>
            <a:ext cx="7127980" cy="42508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8568841"/>
      </p:ext>
    </p:extLst>
  </p:cSld>
  <p:clrMapOvr>
    <a:masterClrMapping/>
  </p:clrMapOvr>
  <p:transition spd="slow">
    <p:cover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B80F219E-BC7D-750C-B604-9DEC9D37D4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xmlns="" id="{B894643D-92BD-0ECC-5747-DF48032DEC69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 rtlCol="0"/>
          <a:lstStyle/>
          <a:p>
            <a:pPr rtl="0"/>
            <a:r>
              <a:rPr lang="uk-UA" dirty="0"/>
              <a:t>Останній слайд</a:t>
            </a:r>
          </a:p>
        </p:txBody>
      </p:sp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xmlns="" id="{7634E0CE-DCD1-DF1E-D053-3D627F0D184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0" y="0"/>
            <a:ext cx="12192000" cy="1240325"/>
          </a:xfrm>
          <a:prstGeom prst="rect">
            <a:avLst/>
          </a:prstGeom>
          <a:solidFill>
            <a:srgbClr val="0045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Аналіз</a:t>
            </a:r>
            <a:r>
              <a:rPr lang="ru-RU" sz="3200" b="1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sz="3200" b="1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інтенсивності</a:t>
            </a:r>
            <a:r>
              <a:rPr lang="ru-RU" sz="3200" b="1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sz="3200" b="1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використання</a:t>
            </a:r>
            <a:r>
              <a:rPr lang="ru-RU" sz="3200" b="1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sz="3200" b="1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активів</a:t>
            </a:r>
            <a:r>
              <a:rPr lang="ru-RU" sz="3200" b="1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та </a:t>
            </a:r>
            <a:r>
              <a:rPr lang="ru-RU" sz="3200" b="1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політики</a:t>
            </a:r>
            <a:r>
              <a:rPr lang="ru-RU" sz="3200" b="1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товарного кредиту на ТОВ</a:t>
            </a:r>
          </a:p>
        </p:txBody>
      </p:sp>
      <p:pic>
        <p:nvPicPr>
          <p:cNvPr id="8194" name="Діаграма 1">
            <a:extLst>
              <a:ext uri="{FF2B5EF4-FFF2-40B4-BE49-F238E27FC236}">
                <a16:creationId xmlns:a16="http://schemas.microsoft.com/office/drawing/2014/main" xmlns="" id="{EC4F44C7-8B9C-0766-CDC6-AC322C0B083E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0946" y="1788607"/>
            <a:ext cx="7570108" cy="4363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88219841"/>
      </p:ext>
    </p:extLst>
  </p:cSld>
  <p:clrMapOvr>
    <a:masterClrMapping/>
  </p:clrMapOvr>
  <p:transition spd="slow">
    <p:cover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7BE62D77-76B1-A35F-0064-CFA4B0F6F0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xmlns="" id="{0DE900E7-2258-808A-D225-B6EB927C853E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 rtlCol="0"/>
          <a:lstStyle/>
          <a:p>
            <a:pPr rtl="0"/>
            <a:r>
              <a:rPr lang="uk-UA" dirty="0"/>
              <a:t>Останній слайд</a:t>
            </a:r>
          </a:p>
        </p:txBody>
      </p:sp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xmlns="" id="{F5865878-7C0A-41B2-BA47-F6889255CA2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0" y="0"/>
            <a:ext cx="12192000" cy="1240325"/>
          </a:xfrm>
          <a:prstGeom prst="rect">
            <a:avLst/>
          </a:prstGeom>
          <a:solidFill>
            <a:srgbClr val="0045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spc="-20" dirty="0" err="1">
                <a:solidFill>
                  <a:srgbClr val="FFFFFF"/>
                </a:solidFill>
                <a:latin typeface="Segoe UI"/>
              </a:rPr>
              <a:t>Р</a:t>
            </a:r>
            <a:r>
              <a:rPr lang="ru-RU" sz="3200" b="1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екомендації</a:t>
            </a:r>
            <a:r>
              <a:rPr lang="ru-RU" sz="3200" b="1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для </a:t>
            </a:r>
            <a:r>
              <a:rPr lang="ru-RU" sz="3200" b="1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вдосконалення</a:t>
            </a:r>
            <a:r>
              <a:rPr lang="ru-RU" sz="3200" b="1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sz="3200" b="1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обліку</a:t>
            </a:r>
            <a:r>
              <a:rPr lang="ru-RU" sz="3200" b="1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sz="3200" b="1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розрахунків</a:t>
            </a:r>
            <a:r>
              <a:rPr lang="ru-RU" sz="3200" b="1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з контрагентами</a:t>
            </a:r>
          </a:p>
        </p:txBody>
      </p:sp>
      <p:sp>
        <p:nvSpPr>
          <p:cNvPr id="2" name="Текстове поле 1">
            <a:extLst>
              <a:ext uri="{FF2B5EF4-FFF2-40B4-BE49-F238E27FC236}">
                <a16:creationId xmlns:a16="http://schemas.microsoft.com/office/drawing/2014/main" xmlns="" id="{F7606D16-0C28-676D-96B0-E912696BFE4E}"/>
              </a:ext>
            </a:extLst>
          </p:cNvPr>
          <p:cNvSpPr txBox="1"/>
          <p:nvPr/>
        </p:nvSpPr>
        <p:spPr>
          <a:xfrm>
            <a:off x="1117042" y="1614030"/>
            <a:ext cx="995791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marR="0" lvl="0" indent="-51435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AutoNum type="arabicPeriod"/>
              <a:tabLst/>
              <a:defRPr/>
            </a:pPr>
            <a:r>
              <a:rPr lang="ru-RU" sz="2800" spc="-20" dirty="0">
                <a:solidFill>
                  <a:srgbClr val="FFFFFF"/>
                </a:solidFill>
                <a:latin typeface="Segoe UI"/>
              </a:rPr>
              <a:t>Для </a:t>
            </a:r>
            <a:r>
              <a:rPr lang="ru-RU" sz="2800" spc="-20" dirty="0" err="1">
                <a:solidFill>
                  <a:srgbClr val="FFFFFF"/>
                </a:solidFill>
                <a:latin typeface="Segoe UI"/>
              </a:rPr>
              <a:t>ведення</a:t>
            </a:r>
            <a:r>
              <a:rPr lang="ru-RU" sz="2800" spc="-20" dirty="0">
                <a:solidFill>
                  <a:srgbClr val="FFFFFF"/>
                </a:solidFill>
                <a:latin typeface="Segoe UI"/>
              </a:rPr>
              <a:t> </a:t>
            </a:r>
            <a:r>
              <a:rPr lang="ru-RU" sz="2800" spc="-20" dirty="0" err="1">
                <a:solidFill>
                  <a:srgbClr val="FFFFFF"/>
                </a:solidFill>
                <a:latin typeface="Segoe UI"/>
              </a:rPr>
              <a:t>обліку</a:t>
            </a:r>
            <a:r>
              <a:rPr lang="ru-RU" sz="2800" spc="-20" dirty="0">
                <a:solidFill>
                  <a:srgbClr val="FFFFFF"/>
                </a:solidFill>
                <a:latin typeface="Segoe UI"/>
              </a:rPr>
              <a:t> </a:t>
            </a:r>
            <a:r>
              <a:rPr lang="ru-RU" sz="2800" spc="-20" dirty="0" err="1">
                <a:solidFill>
                  <a:srgbClr val="FFFFFF"/>
                </a:solidFill>
                <a:latin typeface="Segoe UI"/>
              </a:rPr>
              <a:t>розрахунків</a:t>
            </a:r>
            <a:r>
              <a:rPr lang="ru-RU" sz="2800" spc="-20" dirty="0">
                <a:solidFill>
                  <a:srgbClr val="FFFFFF"/>
                </a:solidFill>
                <a:latin typeface="Segoe UI"/>
              </a:rPr>
              <a:t> з </a:t>
            </a:r>
            <a:r>
              <a:rPr lang="ru-RU" sz="2800" spc="-20" dirty="0" err="1">
                <a:solidFill>
                  <a:srgbClr val="FFFFFF"/>
                </a:solidFill>
                <a:latin typeface="Segoe UI"/>
              </a:rPr>
              <a:t>постачальниками</a:t>
            </a:r>
            <a:r>
              <a:rPr lang="ru-RU" sz="2800" spc="-20" dirty="0">
                <a:solidFill>
                  <a:srgbClr val="FFFFFF"/>
                </a:solidFill>
                <a:latin typeface="Segoe UI"/>
              </a:rPr>
              <a:t> та </a:t>
            </a:r>
            <a:r>
              <a:rPr lang="ru-RU" sz="2800" spc="-20" dirty="0" err="1">
                <a:solidFill>
                  <a:srgbClr val="FFFFFF"/>
                </a:solidFill>
                <a:latin typeface="Segoe UI"/>
              </a:rPr>
              <a:t>підрядниками</a:t>
            </a:r>
            <a:r>
              <a:rPr lang="ru-RU" sz="2800" spc="-20" dirty="0">
                <a:solidFill>
                  <a:srgbClr val="FFFFFF"/>
                </a:solidFill>
                <a:latin typeface="Segoe UI"/>
              </a:rPr>
              <a:t> за </a:t>
            </a:r>
            <a:r>
              <a:rPr lang="ru-RU" sz="2800" spc="-20" dirty="0" err="1">
                <a:solidFill>
                  <a:srgbClr val="FFFFFF"/>
                </a:solidFill>
                <a:latin typeface="Segoe UI"/>
              </a:rPr>
              <a:t>отримані</a:t>
            </a:r>
            <a:r>
              <a:rPr lang="ru-RU" sz="2800" spc="-20" dirty="0">
                <a:solidFill>
                  <a:srgbClr val="FFFFFF"/>
                </a:solidFill>
                <a:latin typeface="Segoe UI"/>
              </a:rPr>
              <a:t> </a:t>
            </a:r>
            <a:r>
              <a:rPr lang="ru-RU" sz="2800" spc="-20" dirty="0" err="1">
                <a:solidFill>
                  <a:srgbClr val="FFFFFF"/>
                </a:solidFill>
                <a:latin typeface="Segoe UI"/>
              </a:rPr>
              <a:t>матеріальні</a:t>
            </a:r>
            <a:r>
              <a:rPr lang="ru-RU" sz="2800" spc="-20" dirty="0">
                <a:solidFill>
                  <a:srgbClr val="FFFFFF"/>
                </a:solidFill>
                <a:latin typeface="Segoe UI"/>
              </a:rPr>
              <a:t> </a:t>
            </a:r>
            <a:r>
              <a:rPr lang="ru-RU" sz="2800" spc="-20" dirty="0" err="1">
                <a:solidFill>
                  <a:srgbClr val="FFFFFF"/>
                </a:solidFill>
                <a:latin typeface="Segoe UI"/>
              </a:rPr>
              <a:t>цінності</a:t>
            </a:r>
            <a:r>
              <a:rPr lang="ru-RU" sz="2800" spc="-20" dirty="0">
                <a:solidFill>
                  <a:srgbClr val="FFFFFF"/>
                </a:solidFill>
                <a:latin typeface="Segoe UI"/>
              </a:rPr>
              <a:t>, </a:t>
            </a:r>
            <a:r>
              <a:rPr lang="ru-RU" sz="2800" spc="-20" dirty="0" err="1">
                <a:solidFill>
                  <a:srgbClr val="FFFFFF"/>
                </a:solidFill>
                <a:latin typeface="Segoe UI"/>
              </a:rPr>
              <a:t>виконані</a:t>
            </a:r>
            <a:r>
              <a:rPr lang="ru-RU" sz="2800" spc="-20" dirty="0">
                <a:solidFill>
                  <a:srgbClr val="FFFFFF"/>
                </a:solidFill>
                <a:latin typeface="Segoe UI"/>
              </a:rPr>
              <a:t> </a:t>
            </a:r>
            <a:r>
              <a:rPr lang="ru-RU" sz="2800" spc="-20" dirty="0" err="1">
                <a:solidFill>
                  <a:srgbClr val="FFFFFF"/>
                </a:solidFill>
                <a:latin typeface="Segoe UI"/>
              </a:rPr>
              <a:t>роботи</a:t>
            </a:r>
            <a:r>
              <a:rPr lang="ru-RU" sz="2800" spc="-20" dirty="0">
                <a:solidFill>
                  <a:srgbClr val="FFFFFF"/>
                </a:solidFill>
                <a:latin typeface="Segoe UI"/>
              </a:rPr>
              <a:t> та </a:t>
            </a:r>
            <a:r>
              <a:rPr lang="ru-RU" sz="2800" spc="-20" dirty="0" err="1">
                <a:solidFill>
                  <a:srgbClr val="FFFFFF"/>
                </a:solidFill>
                <a:latin typeface="Segoe UI"/>
              </a:rPr>
              <a:t>надані</a:t>
            </a:r>
            <a:r>
              <a:rPr lang="ru-RU" sz="2800" spc="-20" dirty="0">
                <a:solidFill>
                  <a:srgbClr val="FFFFFF"/>
                </a:solidFill>
                <a:latin typeface="Segoe UI"/>
              </a:rPr>
              <a:t> </a:t>
            </a:r>
            <a:r>
              <a:rPr lang="ru-RU" sz="2800" spc="-20" dirty="0" err="1">
                <a:solidFill>
                  <a:srgbClr val="FFFFFF"/>
                </a:solidFill>
                <a:latin typeface="Segoe UI"/>
              </a:rPr>
              <a:t>послуги</a:t>
            </a:r>
            <a:r>
              <a:rPr lang="ru-RU" sz="2800" spc="-20" dirty="0">
                <a:solidFill>
                  <a:srgbClr val="FFFFFF"/>
                </a:solidFill>
                <a:latin typeface="Segoe UI"/>
              </a:rPr>
              <a:t> </a:t>
            </a:r>
            <a:r>
              <a:rPr lang="ru-RU" sz="2800" spc="-20" dirty="0" err="1">
                <a:solidFill>
                  <a:srgbClr val="FFFFFF"/>
                </a:solidFill>
                <a:latin typeface="Segoe UI"/>
              </a:rPr>
              <a:t>слід</a:t>
            </a:r>
            <a:r>
              <a:rPr lang="ru-RU" sz="2800" spc="-20" dirty="0">
                <a:solidFill>
                  <a:srgbClr val="FFFFFF"/>
                </a:solidFill>
                <a:latin typeface="Segoe UI"/>
              </a:rPr>
              <a:t> </a:t>
            </a:r>
            <a:r>
              <a:rPr lang="ru-RU" sz="2800" spc="-20" dirty="0" err="1">
                <a:solidFill>
                  <a:srgbClr val="FFFFFF"/>
                </a:solidFill>
                <a:latin typeface="Segoe UI"/>
              </a:rPr>
              <a:t>здійснювати</a:t>
            </a:r>
            <a:r>
              <a:rPr lang="ru-RU" sz="2800" spc="-20" dirty="0">
                <a:solidFill>
                  <a:srgbClr val="FFFFFF"/>
                </a:solidFill>
                <a:latin typeface="Segoe UI"/>
              </a:rPr>
              <a:t> </a:t>
            </a:r>
            <a:r>
              <a:rPr lang="ru-RU" sz="2800" spc="-20" dirty="0" err="1">
                <a:solidFill>
                  <a:srgbClr val="FFFFFF"/>
                </a:solidFill>
                <a:latin typeface="Segoe UI"/>
              </a:rPr>
              <a:t>деталізацію</a:t>
            </a:r>
            <a:r>
              <a:rPr lang="ru-RU" sz="2800" spc="-20" dirty="0">
                <a:solidFill>
                  <a:srgbClr val="FFFFFF"/>
                </a:solidFill>
                <a:latin typeface="Segoe UI"/>
              </a:rPr>
              <a:t> на </a:t>
            </a:r>
            <a:r>
              <a:rPr lang="ru-RU" sz="2800" spc="-20" dirty="0" err="1">
                <a:solidFill>
                  <a:srgbClr val="FFFFFF"/>
                </a:solidFill>
                <a:latin typeface="Segoe UI"/>
              </a:rPr>
              <a:t>субрахунках</a:t>
            </a:r>
            <a:r>
              <a:rPr lang="ru-RU" sz="2800" spc="-20" dirty="0">
                <a:solidFill>
                  <a:srgbClr val="FFFFFF"/>
                </a:solidFill>
                <a:latin typeface="Segoe UI"/>
              </a:rPr>
              <a:t> другого порядку до </a:t>
            </a:r>
            <a:r>
              <a:rPr lang="ru-RU" sz="2800" spc="-20" dirty="0" err="1">
                <a:solidFill>
                  <a:srgbClr val="FFFFFF"/>
                </a:solidFill>
                <a:latin typeface="Segoe UI"/>
              </a:rPr>
              <a:t>рахунка</a:t>
            </a:r>
            <a:r>
              <a:rPr lang="ru-RU" sz="2800" spc="-20" dirty="0">
                <a:solidFill>
                  <a:srgbClr val="FFFFFF"/>
                </a:solidFill>
                <a:latin typeface="Segoe UI"/>
              </a:rPr>
              <a:t> 63 «</a:t>
            </a:r>
            <a:r>
              <a:rPr lang="ru-RU" sz="2800" spc="-20" dirty="0" err="1">
                <a:solidFill>
                  <a:srgbClr val="FFFFFF"/>
                </a:solidFill>
                <a:latin typeface="Segoe UI"/>
              </a:rPr>
              <a:t>Розрахунки</a:t>
            </a:r>
            <a:r>
              <a:rPr lang="ru-RU" sz="2800" spc="-20" dirty="0">
                <a:solidFill>
                  <a:srgbClr val="FFFFFF"/>
                </a:solidFill>
                <a:latin typeface="Segoe UI"/>
              </a:rPr>
              <a:t> з </a:t>
            </a:r>
            <a:r>
              <a:rPr lang="ru-RU" sz="2800" spc="-20" dirty="0" err="1">
                <a:solidFill>
                  <a:srgbClr val="FFFFFF"/>
                </a:solidFill>
                <a:latin typeface="Segoe UI"/>
              </a:rPr>
              <a:t>постачальниками</a:t>
            </a:r>
            <a:r>
              <a:rPr lang="ru-RU" sz="2800" spc="-20" dirty="0">
                <a:solidFill>
                  <a:srgbClr val="FFFFFF"/>
                </a:solidFill>
                <a:latin typeface="Segoe UI"/>
              </a:rPr>
              <a:t> та </a:t>
            </a:r>
            <a:r>
              <a:rPr lang="ru-RU" sz="2800" spc="-20" dirty="0" err="1">
                <a:solidFill>
                  <a:srgbClr val="FFFFFF"/>
                </a:solidFill>
                <a:latin typeface="Segoe UI"/>
              </a:rPr>
              <a:t>підрядниками</a:t>
            </a:r>
            <a:r>
              <a:rPr lang="ru-RU" sz="2800" spc="-20" dirty="0">
                <a:solidFill>
                  <a:srgbClr val="FFFFFF"/>
                </a:solidFill>
                <a:latin typeface="Segoe UI"/>
              </a:rPr>
              <a:t>».</a:t>
            </a:r>
          </a:p>
          <a:p>
            <a:pPr marL="514350" marR="0" lvl="0" indent="-51435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AutoNum type="arabicPeriod"/>
              <a:tabLst/>
              <a:defRPr/>
            </a:pPr>
            <a:r>
              <a:rPr lang="uk-UA" sz="28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Впровадження автоматизації облікових процесів.</a:t>
            </a:r>
          </a:p>
          <a:p>
            <a:pPr marL="514350" marR="0" lvl="0" indent="-51435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AutoNum type="arabicPeriod"/>
              <a:tabLst/>
              <a:defRPr/>
            </a:pPr>
            <a:r>
              <a:rPr lang="uk-UA" sz="28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Формування резерву сумнівних боргів.</a:t>
            </a:r>
          </a:p>
          <a:p>
            <a:pPr marL="514350" marR="0" lvl="0" indent="-51435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AutoNum type="arabicPeriod"/>
              <a:tabLst/>
              <a:defRPr/>
            </a:pPr>
            <a:r>
              <a:rPr lang="ru-RU" sz="28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Управління</a:t>
            </a:r>
            <a:r>
              <a:rPr lang="ru-RU" sz="28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sz="28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кредиторською</a:t>
            </a:r>
            <a:r>
              <a:rPr lang="ru-RU" sz="28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sz="28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заборгованістю</a:t>
            </a:r>
            <a:r>
              <a:rPr lang="ru-RU" sz="28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з </a:t>
            </a:r>
            <a:r>
              <a:rPr lang="ru-RU" sz="28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постачальниками</a:t>
            </a:r>
            <a:r>
              <a:rPr lang="ru-RU" sz="28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та </a:t>
            </a:r>
            <a:r>
              <a:rPr lang="ru-RU" sz="28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підрядниками</a:t>
            </a:r>
            <a:r>
              <a:rPr lang="ru-RU" sz="28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.</a:t>
            </a:r>
          </a:p>
          <a:p>
            <a:pPr marL="514350" marR="0" lvl="0" indent="-51435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AutoNum type="arabicPeriod"/>
              <a:tabLst/>
              <a:defRPr/>
            </a:pPr>
            <a:r>
              <a:rPr lang="uk-UA" sz="28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Вдосконалення роботи з контрагентами.</a:t>
            </a:r>
          </a:p>
        </p:txBody>
      </p:sp>
    </p:spTree>
    <p:extLst>
      <p:ext uri="{BB962C8B-B14F-4D97-AF65-F5344CB8AC3E}">
        <p14:creationId xmlns:p14="http://schemas.microsoft.com/office/powerpoint/2010/main" val="2225814351"/>
      </p:ext>
    </p:extLst>
  </p:cSld>
  <p:clrMapOvr>
    <a:masterClrMapping/>
  </p:clrMapOvr>
  <p:transition spd="slow">
    <p:cover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CBF31CF0-6003-15CA-D545-02920CC60B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xmlns="" id="{9B9FF0F8-384F-B541-B9E6-161DFA57C49F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 rtlCol="0"/>
          <a:lstStyle/>
          <a:p>
            <a:pPr rtl="0"/>
            <a:r>
              <a:rPr lang="uk-UA" dirty="0"/>
              <a:t>Останній слайд</a:t>
            </a:r>
          </a:p>
        </p:txBody>
      </p:sp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xmlns="" id="{214ACCB8-585E-AE96-CD1C-FE3F85D2439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0" y="0"/>
            <a:ext cx="12192000" cy="1240325"/>
          </a:xfrm>
          <a:prstGeom prst="rect">
            <a:avLst/>
          </a:prstGeom>
          <a:solidFill>
            <a:srgbClr val="0045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spc="-20" dirty="0" err="1">
                <a:solidFill>
                  <a:srgbClr val="FFFFFF"/>
                </a:solidFill>
                <a:latin typeface="Segoe UI"/>
              </a:rPr>
              <a:t>Методи</a:t>
            </a:r>
            <a:r>
              <a:rPr lang="ru-RU" sz="3200" b="1" spc="-20" dirty="0">
                <a:solidFill>
                  <a:srgbClr val="FFFFFF"/>
                </a:solidFill>
                <a:latin typeface="Segoe UI"/>
              </a:rPr>
              <a:t> </a:t>
            </a:r>
            <a:r>
              <a:rPr lang="ru-RU" sz="3200" b="1" spc="-20" dirty="0" err="1">
                <a:solidFill>
                  <a:srgbClr val="FFFFFF"/>
                </a:solidFill>
                <a:latin typeface="Segoe UI"/>
              </a:rPr>
              <a:t>управління</a:t>
            </a:r>
            <a:r>
              <a:rPr lang="ru-RU" sz="3200" b="1" spc="-20" dirty="0">
                <a:solidFill>
                  <a:srgbClr val="FFFFFF"/>
                </a:solidFill>
                <a:latin typeface="Segoe UI"/>
              </a:rPr>
              <a:t> </a:t>
            </a:r>
            <a:r>
              <a:rPr lang="ru-RU" sz="3200" b="1" spc="-20" dirty="0" err="1">
                <a:solidFill>
                  <a:srgbClr val="FFFFFF"/>
                </a:solidFill>
                <a:latin typeface="Segoe UI"/>
              </a:rPr>
              <a:t>кредиторською</a:t>
            </a:r>
            <a:r>
              <a:rPr lang="ru-RU" sz="3200" b="1" spc="-20" dirty="0">
                <a:solidFill>
                  <a:srgbClr val="FFFFFF"/>
                </a:solidFill>
                <a:latin typeface="Segoe UI"/>
              </a:rPr>
              <a:t> </a:t>
            </a:r>
            <a:r>
              <a:rPr lang="ru-RU" sz="3200" b="1" spc="-20" dirty="0" err="1">
                <a:solidFill>
                  <a:srgbClr val="FFFFFF"/>
                </a:solidFill>
                <a:latin typeface="Segoe UI"/>
              </a:rPr>
              <a:t>заборгованістю</a:t>
            </a:r>
            <a:r>
              <a:rPr lang="ru-RU" sz="3200" b="1" spc="-20" dirty="0">
                <a:solidFill>
                  <a:srgbClr val="FFFFFF"/>
                </a:solidFill>
                <a:latin typeface="Segoe UI"/>
              </a:rPr>
              <a:t> з </a:t>
            </a:r>
            <a:r>
              <a:rPr lang="ru-RU" sz="3200" b="1" spc="-20" dirty="0" err="1">
                <a:solidFill>
                  <a:srgbClr val="FFFFFF"/>
                </a:solidFill>
                <a:latin typeface="Segoe UI"/>
              </a:rPr>
              <a:t>постачальниками</a:t>
            </a:r>
            <a:r>
              <a:rPr lang="ru-RU" sz="3200" b="1" spc="-20" dirty="0">
                <a:solidFill>
                  <a:srgbClr val="FFFFFF"/>
                </a:solidFill>
                <a:latin typeface="Segoe UI"/>
              </a:rPr>
              <a:t> та </a:t>
            </a:r>
            <a:r>
              <a:rPr lang="ru-RU" sz="3200" b="1" spc="-20" dirty="0" err="1">
                <a:solidFill>
                  <a:srgbClr val="FFFFFF"/>
                </a:solidFill>
                <a:latin typeface="Segoe UI"/>
              </a:rPr>
              <a:t>підрядниками</a:t>
            </a:r>
            <a:r>
              <a:rPr lang="ru-RU" sz="3200" b="1" spc="-20" dirty="0">
                <a:solidFill>
                  <a:srgbClr val="FFFFFF"/>
                </a:solidFill>
                <a:latin typeface="Segoe UI"/>
              </a:rPr>
              <a:t> для ТОВ</a:t>
            </a:r>
            <a:endParaRPr lang="ru-RU" sz="3200" b="1" i="0" u="none" strike="noStrike" kern="1200" cap="none" spc="-20" normalizeH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2" name="Текстове поле 1">
            <a:extLst>
              <a:ext uri="{FF2B5EF4-FFF2-40B4-BE49-F238E27FC236}">
                <a16:creationId xmlns:a16="http://schemas.microsoft.com/office/drawing/2014/main" xmlns="" id="{3820A213-FFC0-0D1C-76D2-7B7CAFE80F45}"/>
              </a:ext>
            </a:extLst>
          </p:cNvPr>
          <p:cNvSpPr txBox="1"/>
          <p:nvPr/>
        </p:nvSpPr>
        <p:spPr>
          <a:xfrm>
            <a:off x="1117042" y="1654223"/>
            <a:ext cx="995791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marR="0" lvl="0" indent="-51435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AutoNum type="arabicPeriod"/>
              <a:tabLst/>
              <a:defRPr/>
            </a:pPr>
            <a:r>
              <a:rPr lang="ru-RU" sz="2400" spc="-20" dirty="0" err="1">
                <a:solidFill>
                  <a:srgbClr val="FFFFFF"/>
                </a:solidFill>
                <a:latin typeface="Segoe UI"/>
              </a:rPr>
              <a:t>Планування</a:t>
            </a:r>
            <a:r>
              <a:rPr lang="ru-RU" sz="2400" spc="-20" dirty="0">
                <a:solidFill>
                  <a:srgbClr val="FFFFFF"/>
                </a:solidFill>
                <a:latin typeface="Segoe UI"/>
              </a:rPr>
              <a:t> і контроль </a:t>
            </a:r>
            <a:r>
              <a:rPr lang="ru-RU" sz="2400" spc="-20" dirty="0" err="1">
                <a:solidFill>
                  <a:srgbClr val="FFFFFF"/>
                </a:solidFill>
                <a:latin typeface="Segoe UI"/>
              </a:rPr>
              <a:t>строків</a:t>
            </a:r>
            <a:r>
              <a:rPr lang="ru-RU" sz="2400" spc="-20" dirty="0">
                <a:solidFill>
                  <a:srgbClr val="FFFFFF"/>
                </a:solidFill>
                <a:latin typeface="Segoe UI"/>
              </a:rPr>
              <a:t> оплати.</a:t>
            </a:r>
          </a:p>
          <a:p>
            <a:pPr marL="514350" marR="0" lvl="0" indent="-51435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AutoNum type="arabicPeriod"/>
              <a:tabLst/>
              <a:defRPr/>
            </a:pPr>
            <a:r>
              <a:rPr lang="ru-RU" sz="2400" spc="-20" dirty="0" err="1">
                <a:solidFill>
                  <a:srgbClr val="FFFFFF"/>
                </a:solidFill>
                <a:latin typeface="Segoe UI"/>
              </a:rPr>
              <a:t>Оптимізація</a:t>
            </a:r>
            <a:r>
              <a:rPr lang="ru-RU" sz="2400" spc="-20" dirty="0">
                <a:solidFill>
                  <a:srgbClr val="FFFFFF"/>
                </a:solidFill>
                <a:latin typeface="Segoe UI"/>
              </a:rPr>
              <a:t> умов </a:t>
            </a:r>
            <a:r>
              <a:rPr lang="ru-RU" sz="2400" spc="-20" dirty="0" err="1">
                <a:solidFill>
                  <a:srgbClr val="FFFFFF"/>
                </a:solidFill>
                <a:latin typeface="Segoe UI"/>
              </a:rPr>
              <a:t>співпраці</a:t>
            </a:r>
            <a:r>
              <a:rPr lang="ru-RU" sz="2400" spc="-20" dirty="0">
                <a:solidFill>
                  <a:srgbClr val="FFFFFF"/>
                </a:solidFill>
                <a:latin typeface="Segoe UI"/>
              </a:rPr>
              <a:t> з </a:t>
            </a:r>
            <a:r>
              <a:rPr lang="ru-RU" sz="2400" spc="-20" dirty="0" err="1">
                <a:solidFill>
                  <a:srgbClr val="FFFFFF"/>
                </a:solidFill>
                <a:latin typeface="Segoe UI"/>
              </a:rPr>
              <a:t>постачальниками</a:t>
            </a:r>
            <a:r>
              <a:rPr lang="ru-RU" sz="2400" spc="-20" dirty="0">
                <a:solidFill>
                  <a:srgbClr val="FFFFFF"/>
                </a:solidFill>
                <a:latin typeface="Segoe UI"/>
              </a:rPr>
              <a:t> та </a:t>
            </a:r>
            <a:r>
              <a:rPr lang="ru-RU" sz="2400" spc="-20" dirty="0" err="1">
                <a:solidFill>
                  <a:srgbClr val="FFFFFF"/>
                </a:solidFill>
                <a:latin typeface="Segoe UI"/>
              </a:rPr>
              <a:t>підрядниками</a:t>
            </a:r>
            <a:r>
              <a:rPr lang="ru-RU" sz="2400" spc="-20" dirty="0">
                <a:solidFill>
                  <a:srgbClr val="FFFFFF"/>
                </a:solidFill>
                <a:latin typeface="Segoe UI"/>
              </a:rPr>
              <a:t>.</a:t>
            </a:r>
          </a:p>
          <a:p>
            <a:pPr marL="514350" marR="0" lvl="0" indent="-51435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AutoNum type="arabicPeriod"/>
              <a:tabLst/>
              <a:defRPr/>
            </a:pPr>
            <a:r>
              <a:rPr lang="ru-RU" sz="2400" spc="-20" dirty="0" err="1">
                <a:solidFill>
                  <a:srgbClr val="FFFFFF"/>
                </a:solidFill>
                <a:latin typeface="Segoe UI"/>
              </a:rPr>
              <a:t>Використання</a:t>
            </a:r>
            <a:r>
              <a:rPr lang="ru-RU" sz="2400" spc="-20" dirty="0">
                <a:solidFill>
                  <a:srgbClr val="FFFFFF"/>
                </a:solidFill>
                <a:latin typeface="Segoe UI"/>
              </a:rPr>
              <a:t> </a:t>
            </a:r>
            <a:r>
              <a:rPr lang="ru-RU" sz="2400" spc="-20" dirty="0" err="1">
                <a:solidFill>
                  <a:srgbClr val="FFFFFF"/>
                </a:solidFill>
                <a:latin typeface="Segoe UI"/>
              </a:rPr>
              <a:t>банківських</a:t>
            </a:r>
            <a:r>
              <a:rPr lang="ru-RU" sz="2400" spc="-20" dirty="0">
                <a:solidFill>
                  <a:srgbClr val="FFFFFF"/>
                </a:solidFill>
                <a:latin typeface="Segoe UI"/>
              </a:rPr>
              <a:t> </a:t>
            </a:r>
            <a:r>
              <a:rPr lang="ru-RU" sz="2400" spc="-20" dirty="0" err="1">
                <a:solidFill>
                  <a:srgbClr val="FFFFFF"/>
                </a:solidFill>
                <a:latin typeface="Segoe UI"/>
              </a:rPr>
              <a:t>продуктів</a:t>
            </a:r>
            <a:r>
              <a:rPr lang="ru-RU" sz="2400" spc="-20" dirty="0">
                <a:solidFill>
                  <a:srgbClr val="FFFFFF"/>
                </a:solidFill>
                <a:latin typeface="Segoe UI"/>
              </a:rPr>
              <a:t>.</a:t>
            </a:r>
          </a:p>
          <a:p>
            <a:pPr marL="514350" marR="0" lvl="0" indent="-51435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AutoNum type="arabicPeriod"/>
              <a:tabLst/>
              <a:defRPr/>
            </a:pPr>
            <a:r>
              <a:rPr lang="ru-RU" sz="2400" spc="-20" dirty="0" err="1">
                <a:solidFill>
                  <a:srgbClr val="FFFFFF"/>
                </a:solidFill>
                <a:latin typeface="Segoe UI"/>
              </a:rPr>
              <a:t>Аналіз</a:t>
            </a:r>
            <a:r>
              <a:rPr lang="ru-RU" sz="2400" spc="-20" dirty="0">
                <a:solidFill>
                  <a:srgbClr val="FFFFFF"/>
                </a:solidFill>
                <a:latin typeface="Segoe UI"/>
              </a:rPr>
              <a:t> і </a:t>
            </a:r>
            <a:r>
              <a:rPr lang="ru-RU" sz="2400" spc="-20" dirty="0" err="1">
                <a:solidFill>
                  <a:srgbClr val="FFFFFF"/>
                </a:solidFill>
                <a:latin typeface="Segoe UI"/>
              </a:rPr>
              <a:t>класифікація</a:t>
            </a:r>
            <a:r>
              <a:rPr lang="ru-RU" sz="2400" spc="-20" dirty="0">
                <a:solidFill>
                  <a:srgbClr val="FFFFFF"/>
                </a:solidFill>
                <a:latin typeface="Segoe UI"/>
              </a:rPr>
              <a:t> </a:t>
            </a:r>
            <a:r>
              <a:rPr lang="ru-RU" sz="2400" spc="-20" dirty="0" err="1">
                <a:solidFill>
                  <a:srgbClr val="FFFFFF"/>
                </a:solidFill>
                <a:latin typeface="Segoe UI"/>
              </a:rPr>
              <a:t>заборгованості</a:t>
            </a:r>
            <a:r>
              <a:rPr lang="ru-RU" sz="2400" spc="-20" dirty="0">
                <a:solidFill>
                  <a:srgbClr val="FFFFFF"/>
                </a:solidFill>
                <a:latin typeface="Segoe UI"/>
              </a:rPr>
              <a:t> з </a:t>
            </a:r>
            <a:r>
              <a:rPr lang="ru-RU" sz="2400" spc="-20" dirty="0" err="1">
                <a:solidFill>
                  <a:srgbClr val="FFFFFF"/>
                </a:solidFill>
                <a:latin typeface="Segoe UI"/>
              </a:rPr>
              <a:t>постачальниками</a:t>
            </a:r>
            <a:r>
              <a:rPr lang="ru-RU" sz="2400" spc="-20" dirty="0">
                <a:solidFill>
                  <a:srgbClr val="FFFFFF"/>
                </a:solidFill>
                <a:latin typeface="Segoe UI"/>
              </a:rPr>
              <a:t> та </a:t>
            </a:r>
            <a:r>
              <a:rPr lang="ru-RU" sz="2400" spc="-20" dirty="0" err="1">
                <a:solidFill>
                  <a:srgbClr val="FFFFFF"/>
                </a:solidFill>
                <a:latin typeface="Segoe UI"/>
              </a:rPr>
              <a:t>підрядниками</a:t>
            </a:r>
            <a:r>
              <a:rPr lang="ru-RU" sz="2400" spc="-20" dirty="0">
                <a:solidFill>
                  <a:srgbClr val="FFFFFF"/>
                </a:solidFill>
                <a:latin typeface="Segoe UI"/>
              </a:rPr>
              <a:t>.</a:t>
            </a:r>
          </a:p>
          <a:p>
            <a:pPr marL="514350" marR="0" lvl="0" indent="-51435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AutoNum type="arabicPeriod"/>
              <a:tabLst/>
              <a:defRPr/>
            </a:pPr>
            <a:r>
              <a:rPr lang="ru-RU" sz="2400" spc="-20" dirty="0" err="1">
                <a:solidFill>
                  <a:srgbClr val="FFFFFF"/>
                </a:solidFill>
                <a:latin typeface="Segoe UI"/>
              </a:rPr>
              <a:t>Управління</a:t>
            </a:r>
            <a:r>
              <a:rPr lang="ru-RU" sz="2400" spc="-20" dirty="0">
                <a:solidFill>
                  <a:srgbClr val="FFFFFF"/>
                </a:solidFill>
                <a:latin typeface="Segoe UI"/>
              </a:rPr>
              <a:t> </a:t>
            </a:r>
            <a:r>
              <a:rPr lang="ru-RU" sz="2400" spc="-20" dirty="0" err="1">
                <a:solidFill>
                  <a:srgbClr val="FFFFFF"/>
                </a:solidFill>
                <a:latin typeface="Segoe UI"/>
              </a:rPr>
              <a:t>обсягом</a:t>
            </a:r>
            <a:r>
              <a:rPr lang="ru-RU" sz="2400" spc="-20" dirty="0">
                <a:solidFill>
                  <a:srgbClr val="FFFFFF"/>
                </a:solidFill>
                <a:latin typeface="Segoe UI"/>
              </a:rPr>
              <a:t> </a:t>
            </a:r>
            <a:r>
              <a:rPr lang="ru-RU" sz="2400" spc="-20" dirty="0" err="1">
                <a:solidFill>
                  <a:srgbClr val="FFFFFF"/>
                </a:solidFill>
                <a:latin typeface="Segoe UI"/>
              </a:rPr>
              <a:t>зобов’язань</a:t>
            </a:r>
            <a:r>
              <a:rPr lang="ru-RU" sz="2400" spc="-20" dirty="0">
                <a:solidFill>
                  <a:srgbClr val="FFFFFF"/>
                </a:solidFill>
                <a:latin typeface="Segoe UI"/>
              </a:rPr>
              <a:t>.</a:t>
            </a:r>
          </a:p>
          <a:p>
            <a:pPr marL="514350" marR="0" lvl="0" indent="-51435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AutoNum type="arabicPeriod"/>
              <a:tabLst/>
              <a:defRPr/>
            </a:pPr>
            <a:r>
              <a:rPr lang="ru-RU" sz="2400" spc="-20" dirty="0" err="1">
                <a:solidFill>
                  <a:srgbClr val="FFFFFF"/>
                </a:solidFill>
                <a:latin typeface="Segoe UI"/>
              </a:rPr>
              <a:t>Використання</a:t>
            </a:r>
            <a:r>
              <a:rPr lang="ru-RU" sz="2400" spc="-20" dirty="0">
                <a:solidFill>
                  <a:srgbClr val="FFFFFF"/>
                </a:solidFill>
                <a:latin typeface="Segoe UI"/>
              </a:rPr>
              <a:t> </a:t>
            </a:r>
            <a:r>
              <a:rPr lang="ru-RU" sz="2400" spc="-20" dirty="0" err="1">
                <a:solidFill>
                  <a:srgbClr val="FFFFFF"/>
                </a:solidFill>
                <a:latin typeface="Segoe UI"/>
              </a:rPr>
              <a:t>автоматизованих</a:t>
            </a:r>
            <a:r>
              <a:rPr lang="ru-RU" sz="2400" spc="-20" dirty="0">
                <a:solidFill>
                  <a:srgbClr val="FFFFFF"/>
                </a:solidFill>
                <a:latin typeface="Segoe UI"/>
              </a:rPr>
              <a:t> систем.</a:t>
            </a:r>
          </a:p>
          <a:p>
            <a:pPr marL="514350" marR="0" lvl="0" indent="-51435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AutoNum type="arabicPeriod"/>
              <a:tabLst/>
              <a:defRPr/>
            </a:pPr>
            <a:r>
              <a:rPr lang="ru-RU" sz="2400" spc="-20" dirty="0">
                <a:solidFill>
                  <a:srgbClr val="FFFFFF"/>
                </a:solidFill>
                <a:latin typeface="Segoe UI"/>
              </a:rPr>
              <a:t>Контроль </a:t>
            </a:r>
            <a:r>
              <a:rPr lang="ru-RU" sz="2400" spc="-20" dirty="0" err="1">
                <a:solidFill>
                  <a:srgbClr val="FFFFFF"/>
                </a:solidFill>
                <a:latin typeface="Segoe UI"/>
              </a:rPr>
              <a:t>співвідношення</a:t>
            </a:r>
            <a:r>
              <a:rPr lang="ru-RU" sz="2400" spc="-20" dirty="0">
                <a:solidFill>
                  <a:srgbClr val="FFFFFF"/>
                </a:solidFill>
                <a:latin typeface="Segoe UI"/>
              </a:rPr>
              <a:t> </a:t>
            </a:r>
            <a:r>
              <a:rPr lang="ru-RU" sz="2400" spc="-20" dirty="0" err="1">
                <a:solidFill>
                  <a:srgbClr val="FFFFFF"/>
                </a:solidFill>
                <a:latin typeface="Segoe UI"/>
              </a:rPr>
              <a:t>дебіторської</a:t>
            </a:r>
            <a:r>
              <a:rPr lang="ru-RU" sz="2400" spc="-20" dirty="0">
                <a:solidFill>
                  <a:srgbClr val="FFFFFF"/>
                </a:solidFill>
                <a:latin typeface="Segoe UI"/>
              </a:rPr>
              <a:t> та </a:t>
            </a:r>
            <a:r>
              <a:rPr lang="ru-RU" sz="2400" spc="-20" dirty="0" err="1">
                <a:solidFill>
                  <a:srgbClr val="FFFFFF"/>
                </a:solidFill>
                <a:latin typeface="Segoe UI"/>
              </a:rPr>
              <a:t>кредиторської</a:t>
            </a:r>
            <a:r>
              <a:rPr lang="ru-RU" sz="2400" spc="-20" dirty="0">
                <a:solidFill>
                  <a:srgbClr val="FFFFFF"/>
                </a:solidFill>
                <a:latin typeface="Segoe UI"/>
              </a:rPr>
              <a:t> </a:t>
            </a:r>
            <a:r>
              <a:rPr lang="ru-RU" sz="2400" spc="-20" dirty="0" err="1">
                <a:solidFill>
                  <a:srgbClr val="FFFFFF"/>
                </a:solidFill>
                <a:latin typeface="Segoe UI"/>
              </a:rPr>
              <a:t>заборгованості</a:t>
            </a:r>
            <a:r>
              <a:rPr lang="ru-RU" sz="2400" spc="-20" dirty="0">
                <a:solidFill>
                  <a:srgbClr val="FFFFFF"/>
                </a:solidFill>
                <a:latin typeface="Segoe UI"/>
              </a:rPr>
              <a:t>.</a:t>
            </a:r>
          </a:p>
          <a:p>
            <a:pPr marL="514350" marR="0" lvl="0" indent="-51435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AutoNum type="arabicPeriod"/>
              <a:tabLst/>
              <a:defRPr/>
            </a:pPr>
            <a:r>
              <a:rPr lang="ru-RU" sz="2400" spc="-20" dirty="0" err="1">
                <a:solidFill>
                  <a:srgbClr val="FFFFFF"/>
                </a:solidFill>
                <a:latin typeface="Segoe UI"/>
              </a:rPr>
              <a:t>Фінансове</a:t>
            </a:r>
            <a:r>
              <a:rPr lang="ru-RU" sz="2400" spc="-20" dirty="0">
                <a:solidFill>
                  <a:srgbClr val="FFFFFF"/>
                </a:solidFill>
                <a:latin typeface="Segoe UI"/>
              </a:rPr>
              <a:t> </a:t>
            </a:r>
            <a:r>
              <a:rPr lang="ru-RU" sz="2400" spc="-20" dirty="0" err="1">
                <a:solidFill>
                  <a:srgbClr val="FFFFFF"/>
                </a:solidFill>
                <a:latin typeface="Segoe UI"/>
              </a:rPr>
              <a:t>прогнозування</a:t>
            </a:r>
            <a:r>
              <a:rPr lang="ru-RU" sz="2400" spc="-20" dirty="0">
                <a:solidFill>
                  <a:srgbClr val="FFFFFF"/>
                </a:solidFill>
                <a:latin typeface="Segoe UI"/>
              </a:rPr>
              <a:t>.</a:t>
            </a:r>
          </a:p>
          <a:p>
            <a:pPr marL="514350" marR="0" lvl="0" indent="-51435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AutoNum type="arabicPeriod"/>
              <a:tabLst/>
              <a:defRPr/>
            </a:pPr>
            <a:r>
              <a:rPr lang="ru-RU" sz="2400" spc="-20" dirty="0" err="1">
                <a:solidFill>
                  <a:srgbClr val="FFFFFF"/>
                </a:solidFill>
                <a:latin typeface="Segoe UI"/>
              </a:rPr>
              <a:t>Управління</a:t>
            </a:r>
            <a:r>
              <a:rPr lang="ru-RU" sz="2400" spc="-20" dirty="0">
                <a:solidFill>
                  <a:srgbClr val="FFFFFF"/>
                </a:solidFill>
                <a:latin typeface="Segoe UI"/>
              </a:rPr>
              <a:t> </a:t>
            </a:r>
            <a:r>
              <a:rPr lang="ru-RU" sz="2400" spc="-20" dirty="0" err="1">
                <a:solidFill>
                  <a:srgbClr val="FFFFFF"/>
                </a:solidFill>
                <a:latin typeface="Segoe UI"/>
              </a:rPr>
              <a:t>ризиками</a:t>
            </a:r>
            <a:r>
              <a:rPr lang="ru-RU" sz="2400" spc="-20" dirty="0">
                <a:solidFill>
                  <a:srgbClr val="FFFFFF"/>
                </a:solidFill>
                <a:latin typeface="Segoe UI"/>
              </a:rPr>
              <a:t>.</a:t>
            </a:r>
          </a:p>
          <a:p>
            <a:pPr marL="514350" marR="0" lvl="0" indent="-51435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AutoNum type="arabicPeriod"/>
              <a:tabLst/>
              <a:defRPr/>
            </a:pPr>
            <a:r>
              <a:rPr lang="ru-RU" sz="2400" spc="-20" dirty="0" err="1">
                <a:solidFill>
                  <a:srgbClr val="FFFFFF"/>
                </a:solidFill>
                <a:latin typeface="Segoe UI"/>
              </a:rPr>
              <a:t>Використання</a:t>
            </a:r>
            <a:r>
              <a:rPr lang="ru-RU" sz="2400" spc="-20" dirty="0">
                <a:solidFill>
                  <a:srgbClr val="FFFFFF"/>
                </a:solidFill>
                <a:latin typeface="Segoe UI"/>
              </a:rPr>
              <a:t> кредитного рейтингу.</a:t>
            </a:r>
          </a:p>
        </p:txBody>
      </p:sp>
    </p:spTree>
    <p:extLst>
      <p:ext uri="{BB962C8B-B14F-4D97-AF65-F5344CB8AC3E}">
        <p14:creationId xmlns:p14="http://schemas.microsoft.com/office/powerpoint/2010/main" val="4073884545"/>
      </p:ext>
    </p:extLst>
  </p:cSld>
  <p:clrMapOvr>
    <a:masterClrMapping/>
  </p:clrMapOvr>
  <p:transition spd="slow">
    <p:cover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DD70455A-B971-0468-6AA0-3110DEB47B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xmlns="" id="{F265CC8A-7EE9-D9D8-9F61-B51E21435C8C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 rtlCol="0"/>
          <a:lstStyle/>
          <a:p>
            <a:pPr rtl="0"/>
            <a:r>
              <a:rPr lang="uk-UA" dirty="0"/>
              <a:t>Останній слайд</a:t>
            </a:r>
          </a:p>
        </p:txBody>
      </p:sp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xmlns="" id="{2A4D9F41-84F2-7842-8B5B-9DAA2AA6B57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0" y="0"/>
            <a:ext cx="12192000" cy="1240325"/>
          </a:xfrm>
          <a:prstGeom prst="rect">
            <a:avLst/>
          </a:prstGeom>
          <a:solidFill>
            <a:srgbClr val="0045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spc="-20" dirty="0" err="1">
                <a:solidFill>
                  <a:srgbClr val="FFFFFF"/>
                </a:solidFill>
                <a:latin typeface="Segoe UI"/>
              </a:rPr>
              <a:t>Висновки</a:t>
            </a:r>
            <a:endParaRPr lang="ru-RU" sz="3200" b="1" i="0" u="none" strike="noStrike" kern="1200" cap="none" spc="-20" normalizeH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2" name="Текстове поле 1">
            <a:extLst>
              <a:ext uri="{FF2B5EF4-FFF2-40B4-BE49-F238E27FC236}">
                <a16:creationId xmlns:a16="http://schemas.microsoft.com/office/drawing/2014/main" xmlns="" id="{B8C30EE6-B16F-82F9-ACB7-5DA8B8AB852C}"/>
              </a:ext>
            </a:extLst>
          </p:cNvPr>
          <p:cNvSpPr txBox="1"/>
          <p:nvPr/>
        </p:nvSpPr>
        <p:spPr>
          <a:xfrm>
            <a:off x="1117042" y="1654223"/>
            <a:ext cx="995791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marR="0" lvl="0" indent="-51435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AutoNum type="arabicPeriod"/>
              <a:tabLst/>
              <a:defRPr/>
            </a:pPr>
            <a:r>
              <a:rPr lang="ru-RU" sz="2400" spc="-20" dirty="0">
                <a:solidFill>
                  <a:srgbClr val="FFFFFF"/>
                </a:solidFill>
                <a:latin typeface="Segoe UI"/>
              </a:rPr>
              <a:t>В </a:t>
            </a:r>
            <a:r>
              <a:rPr lang="ru-RU" sz="2400" spc="-20" dirty="0" err="1">
                <a:solidFill>
                  <a:srgbClr val="FFFFFF"/>
                </a:solidFill>
                <a:latin typeface="Segoe UI"/>
              </a:rPr>
              <a:t>роботі</a:t>
            </a:r>
            <a:r>
              <a:rPr lang="ru-RU" sz="2400" spc="-20" dirty="0">
                <a:solidFill>
                  <a:srgbClr val="FFFFFF"/>
                </a:solidFill>
                <a:latin typeface="Segoe UI"/>
              </a:rPr>
              <a:t> </a:t>
            </a:r>
            <a:r>
              <a:rPr lang="ru-RU" sz="2400" spc="-20" dirty="0" err="1">
                <a:solidFill>
                  <a:srgbClr val="FFFFFF"/>
                </a:solidFill>
                <a:latin typeface="Segoe UI"/>
              </a:rPr>
              <a:t>підкреслено</a:t>
            </a:r>
            <a:r>
              <a:rPr lang="ru-RU" sz="2400" spc="-20" dirty="0">
                <a:solidFill>
                  <a:srgbClr val="FFFFFF"/>
                </a:solidFill>
                <a:latin typeface="Segoe UI"/>
              </a:rPr>
              <a:t> </a:t>
            </a:r>
            <a:r>
              <a:rPr lang="ru-RU" sz="2400" spc="-20" dirty="0" err="1">
                <a:solidFill>
                  <a:srgbClr val="FFFFFF"/>
                </a:solidFill>
                <a:latin typeface="Segoe UI"/>
              </a:rPr>
              <a:t>значущість</a:t>
            </a:r>
            <a:r>
              <a:rPr lang="ru-RU" sz="2400" spc="-20" dirty="0">
                <a:solidFill>
                  <a:srgbClr val="FFFFFF"/>
                </a:solidFill>
                <a:latin typeface="Segoe UI"/>
              </a:rPr>
              <a:t> </a:t>
            </a:r>
            <a:r>
              <a:rPr lang="ru-RU" sz="2400" spc="-20" dirty="0" err="1">
                <a:solidFill>
                  <a:srgbClr val="FFFFFF"/>
                </a:solidFill>
                <a:latin typeface="Segoe UI"/>
              </a:rPr>
              <a:t>правильної</a:t>
            </a:r>
            <a:r>
              <a:rPr lang="ru-RU" sz="2400" spc="-20" dirty="0">
                <a:solidFill>
                  <a:srgbClr val="FFFFFF"/>
                </a:solidFill>
                <a:latin typeface="Segoe UI"/>
              </a:rPr>
              <a:t> </a:t>
            </a:r>
            <a:r>
              <a:rPr lang="ru-RU" sz="2400" spc="-20" dirty="0" err="1">
                <a:solidFill>
                  <a:srgbClr val="FFFFFF"/>
                </a:solidFill>
                <a:latin typeface="Segoe UI"/>
              </a:rPr>
              <a:t>організації</a:t>
            </a:r>
            <a:r>
              <a:rPr lang="ru-RU" sz="2400" spc="-20" dirty="0">
                <a:solidFill>
                  <a:srgbClr val="FFFFFF"/>
                </a:solidFill>
                <a:latin typeface="Segoe UI"/>
              </a:rPr>
              <a:t> </a:t>
            </a:r>
            <a:r>
              <a:rPr lang="ru-RU" sz="2400" spc="-20" dirty="0" err="1">
                <a:solidFill>
                  <a:srgbClr val="FFFFFF"/>
                </a:solidFill>
                <a:latin typeface="Segoe UI"/>
              </a:rPr>
              <a:t>обліку</a:t>
            </a:r>
            <a:r>
              <a:rPr lang="ru-RU" sz="2400" spc="-20" dirty="0">
                <a:solidFill>
                  <a:srgbClr val="FFFFFF"/>
                </a:solidFill>
                <a:latin typeface="Segoe UI"/>
              </a:rPr>
              <a:t> </a:t>
            </a:r>
            <a:r>
              <a:rPr lang="ru-RU" sz="2400" spc="-20" dirty="0" err="1">
                <a:solidFill>
                  <a:srgbClr val="FFFFFF"/>
                </a:solidFill>
                <a:latin typeface="Segoe UI"/>
              </a:rPr>
              <a:t>розрахункових</a:t>
            </a:r>
            <a:r>
              <a:rPr lang="ru-RU" sz="2400" spc="-20" dirty="0">
                <a:solidFill>
                  <a:srgbClr val="FFFFFF"/>
                </a:solidFill>
                <a:latin typeface="Segoe UI"/>
              </a:rPr>
              <a:t> </a:t>
            </a:r>
            <a:r>
              <a:rPr lang="ru-RU" sz="2400" spc="-20" dirty="0" err="1">
                <a:solidFill>
                  <a:srgbClr val="FFFFFF"/>
                </a:solidFill>
                <a:latin typeface="Segoe UI"/>
              </a:rPr>
              <a:t>операцій</a:t>
            </a:r>
            <a:r>
              <a:rPr lang="ru-RU" sz="2400" spc="-20" dirty="0">
                <a:solidFill>
                  <a:srgbClr val="FFFFFF"/>
                </a:solidFill>
                <a:latin typeface="Segoe UI"/>
              </a:rPr>
              <a:t> з </a:t>
            </a:r>
            <a:r>
              <a:rPr lang="ru-RU" sz="2400" spc="-20" dirty="0" err="1">
                <a:solidFill>
                  <a:srgbClr val="FFFFFF"/>
                </a:solidFill>
                <a:latin typeface="Segoe UI"/>
              </a:rPr>
              <a:t>постачальниками</a:t>
            </a:r>
            <a:r>
              <a:rPr lang="ru-RU" sz="2400" spc="-20" dirty="0">
                <a:solidFill>
                  <a:srgbClr val="FFFFFF"/>
                </a:solidFill>
                <a:latin typeface="Segoe UI"/>
              </a:rPr>
              <a:t> та </a:t>
            </a:r>
            <a:r>
              <a:rPr lang="ru-RU" sz="2400" spc="-20" dirty="0" err="1">
                <a:solidFill>
                  <a:srgbClr val="FFFFFF"/>
                </a:solidFill>
                <a:latin typeface="Segoe UI"/>
              </a:rPr>
              <a:t>підрядниками</a:t>
            </a:r>
            <a:r>
              <a:rPr lang="ru-RU" sz="2400" spc="-20" dirty="0">
                <a:solidFill>
                  <a:srgbClr val="FFFFFF"/>
                </a:solidFill>
                <a:latin typeface="Segoe UI"/>
              </a:rPr>
              <a:t>. </a:t>
            </a:r>
            <a:r>
              <a:rPr lang="ru-RU" sz="2400" spc="-20" dirty="0" err="1">
                <a:solidFill>
                  <a:srgbClr val="FFFFFF"/>
                </a:solidFill>
                <a:latin typeface="Segoe UI"/>
              </a:rPr>
              <a:t>Окрему</a:t>
            </a:r>
            <a:r>
              <a:rPr lang="ru-RU" sz="2400" spc="-20" dirty="0">
                <a:solidFill>
                  <a:srgbClr val="FFFFFF"/>
                </a:solidFill>
                <a:latin typeface="Segoe UI"/>
              </a:rPr>
              <a:t> </a:t>
            </a:r>
            <a:r>
              <a:rPr lang="ru-RU" sz="2400" spc="-20" dirty="0" err="1">
                <a:solidFill>
                  <a:srgbClr val="FFFFFF"/>
                </a:solidFill>
                <a:latin typeface="Segoe UI"/>
              </a:rPr>
              <a:t>увагу</a:t>
            </a:r>
            <a:r>
              <a:rPr lang="ru-RU" sz="2400" spc="-20" dirty="0">
                <a:solidFill>
                  <a:srgbClr val="FFFFFF"/>
                </a:solidFill>
                <a:latin typeface="Segoe UI"/>
              </a:rPr>
              <a:t> </a:t>
            </a:r>
            <a:r>
              <a:rPr lang="ru-RU" sz="2400" spc="-20" dirty="0" err="1">
                <a:solidFill>
                  <a:srgbClr val="FFFFFF"/>
                </a:solidFill>
                <a:latin typeface="Segoe UI"/>
              </a:rPr>
              <a:t>зосереджено</a:t>
            </a:r>
            <a:r>
              <a:rPr lang="ru-RU" sz="2400" spc="-20" dirty="0">
                <a:solidFill>
                  <a:srgbClr val="FFFFFF"/>
                </a:solidFill>
                <a:latin typeface="Segoe UI"/>
              </a:rPr>
              <a:t> на нормативно-правовому </a:t>
            </a:r>
            <a:r>
              <a:rPr lang="ru-RU" sz="2400" spc="-20" dirty="0" err="1">
                <a:solidFill>
                  <a:srgbClr val="FFFFFF"/>
                </a:solidFill>
                <a:latin typeface="Segoe UI"/>
              </a:rPr>
              <a:t>підґрунті</a:t>
            </a:r>
            <a:r>
              <a:rPr lang="ru-RU" sz="2400" spc="-20" dirty="0">
                <a:solidFill>
                  <a:srgbClr val="FFFFFF"/>
                </a:solidFill>
                <a:latin typeface="Segoe UI"/>
              </a:rPr>
              <a:t>, </a:t>
            </a:r>
            <a:r>
              <a:rPr lang="ru-RU" sz="2400" spc="-20" dirty="0" err="1">
                <a:solidFill>
                  <a:srgbClr val="FFFFFF"/>
                </a:solidFill>
                <a:latin typeface="Segoe UI"/>
              </a:rPr>
              <a:t>що</a:t>
            </a:r>
            <a:r>
              <a:rPr lang="ru-RU" sz="2400" spc="-20" dirty="0">
                <a:solidFill>
                  <a:srgbClr val="FFFFFF"/>
                </a:solidFill>
                <a:latin typeface="Segoe UI"/>
              </a:rPr>
              <a:t> </a:t>
            </a:r>
            <a:r>
              <a:rPr lang="ru-RU" sz="2400" spc="-20" dirty="0" err="1">
                <a:solidFill>
                  <a:srgbClr val="FFFFFF"/>
                </a:solidFill>
                <a:latin typeface="Segoe UI"/>
              </a:rPr>
              <a:t>регулює</a:t>
            </a:r>
            <a:r>
              <a:rPr lang="ru-RU" sz="2400" spc="-20" dirty="0">
                <a:solidFill>
                  <a:srgbClr val="FFFFFF"/>
                </a:solidFill>
                <a:latin typeface="Segoe UI"/>
              </a:rPr>
              <a:t> </a:t>
            </a:r>
            <a:r>
              <a:rPr lang="ru-RU" sz="2400" spc="-20" dirty="0" err="1">
                <a:solidFill>
                  <a:srgbClr val="FFFFFF"/>
                </a:solidFill>
                <a:latin typeface="Segoe UI"/>
              </a:rPr>
              <a:t>облік</a:t>
            </a:r>
            <a:r>
              <a:rPr lang="ru-RU" sz="2400" spc="-20" dirty="0">
                <a:solidFill>
                  <a:srgbClr val="FFFFFF"/>
                </a:solidFill>
                <a:latin typeface="Segoe UI"/>
              </a:rPr>
              <a:t> </a:t>
            </a:r>
            <a:r>
              <a:rPr lang="ru-RU" sz="2400" spc="-20" dirty="0" err="1">
                <a:solidFill>
                  <a:srgbClr val="FFFFFF"/>
                </a:solidFill>
                <a:latin typeface="Segoe UI"/>
              </a:rPr>
              <a:t>розрахунків</a:t>
            </a:r>
            <a:r>
              <a:rPr lang="ru-RU" sz="2400" spc="-20" dirty="0">
                <a:solidFill>
                  <a:srgbClr val="FFFFFF"/>
                </a:solidFill>
                <a:latin typeface="Segoe UI"/>
              </a:rPr>
              <a:t> з </a:t>
            </a:r>
            <a:r>
              <a:rPr lang="ru-RU" sz="2400" spc="-20" dirty="0" err="1">
                <a:solidFill>
                  <a:srgbClr val="FFFFFF"/>
                </a:solidFill>
                <a:latin typeface="Segoe UI"/>
              </a:rPr>
              <a:t>постачальниками</a:t>
            </a:r>
            <a:r>
              <a:rPr lang="ru-RU" sz="2400" spc="-20" dirty="0">
                <a:solidFill>
                  <a:srgbClr val="FFFFFF"/>
                </a:solidFill>
                <a:latin typeface="Segoe UI"/>
              </a:rPr>
              <a:t> та </a:t>
            </a:r>
            <a:r>
              <a:rPr lang="ru-RU" sz="2400" spc="-20" dirty="0" err="1">
                <a:solidFill>
                  <a:srgbClr val="FFFFFF"/>
                </a:solidFill>
                <a:latin typeface="Segoe UI"/>
              </a:rPr>
              <a:t>підрядниками</a:t>
            </a:r>
            <a:r>
              <a:rPr lang="ru-RU" sz="2400" spc="-20" dirty="0">
                <a:solidFill>
                  <a:srgbClr val="FFFFFF"/>
                </a:solidFill>
                <a:latin typeface="Segoe UI"/>
              </a:rPr>
              <a:t>. </a:t>
            </a:r>
          </a:p>
          <a:p>
            <a:pPr marL="514350" marR="0" lvl="0" indent="-51435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AutoNum type="arabicPeriod"/>
              <a:tabLst/>
              <a:defRPr/>
            </a:pPr>
            <a:r>
              <a:rPr lang="ru-RU" sz="2400" spc="-20" dirty="0">
                <a:solidFill>
                  <a:srgbClr val="FFFFFF"/>
                </a:solidFill>
                <a:latin typeface="Segoe UI"/>
              </a:rPr>
              <a:t>На </a:t>
            </a:r>
            <a:r>
              <a:rPr lang="ru-RU" sz="2400" spc="-20" dirty="0" err="1">
                <a:solidFill>
                  <a:srgbClr val="FFFFFF"/>
                </a:solidFill>
                <a:latin typeface="Segoe UI"/>
              </a:rPr>
              <a:t>основі</a:t>
            </a:r>
            <a:r>
              <a:rPr lang="ru-RU" sz="2400" spc="-20" dirty="0">
                <a:solidFill>
                  <a:srgbClr val="FFFFFF"/>
                </a:solidFill>
                <a:latin typeface="Segoe UI"/>
              </a:rPr>
              <a:t> </a:t>
            </a:r>
            <a:r>
              <a:rPr lang="ru-RU" sz="2400" spc="-20" dirty="0" err="1">
                <a:solidFill>
                  <a:srgbClr val="FFFFFF"/>
                </a:solidFill>
                <a:latin typeface="Segoe UI"/>
              </a:rPr>
              <a:t>аналізу</a:t>
            </a:r>
            <a:r>
              <a:rPr lang="ru-RU" sz="2400" spc="-20" dirty="0">
                <a:solidFill>
                  <a:srgbClr val="FFFFFF"/>
                </a:solidFill>
                <a:latin typeface="Segoe UI"/>
              </a:rPr>
              <a:t> </a:t>
            </a:r>
            <a:r>
              <a:rPr lang="ru-RU" sz="2400" spc="-20" dirty="0" err="1">
                <a:solidFill>
                  <a:srgbClr val="FFFFFF"/>
                </a:solidFill>
                <a:latin typeface="Segoe UI"/>
              </a:rPr>
              <a:t>діяльності</a:t>
            </a:r>
            <a:r>
              <a:rPr lang="ru-RU" sz="2400" spc="-20" dirty="0">
                <a:solidFill>
                  <a:srgbClr val="FFFFFF"/>
                </a:solidFill>
                <a:latin typeface="Segoe UI"/>
              </a:rPr>
              <a:t> ТОВ </a:t>
            </a:r>
            <a:r>
              <a:rPr lang="ru-RU" sz="2400" spc="-20" dirty="0" err="1">
                <a:solidFill>
                  <a:srgbClr val="FFFFFF"/>
                </a:solidFill>
                <a:latin typeface="Segoe UI"/>
              </a:rPr>
              <a:t>було</a:t>
            </a:r>
            <a:r>
              <a:rPr lang="ru-RU" sz="2400" spc="-20" dirty="0">
                <a:solidFill>
                  <a:srgbClr val="FFFFFF"/>
                </a:solidFill>
                <a:latin typeface="Segoe UI"/>
              </a:rPr>
              <a:t> проведено </a:t>
            </a:r>
            <a:r>
              <a:rPr lang="ru-RU" sz="2400" spc="-20" dirty="0" err="1">
                <a:solidFill>
                  <a:srgbClr val="FFFFFF"/>
                </a:solidFill>
                <a:latin typeface="Segoe UI"/>
              </a:rPr>
              <a:t>оцінку</a:t>
            </a:r>
            <a:r>
              <a:rPr lang="ru-RU" sz="2400" spc="-20" dirty="0">
                <a:solidFill>
                  <a:srgbClr val="FFFFFF"/>
                </a:solidFill>
                <a:latin typeface="Segoe UI"/>
              </a:rPr>
              <a:t> </a:t>
            </a:r>
            <a:r>
              <a:rPr lang="ru-RU" sz="2400" spc="-20" dirty="0" err="1">
                <a:solidFill>
                  <a:srgbClr val="FFFFFF"/>
                </a:solidFill>
                <a:latin typeface="Segoe UI"/>
              </a:rPr>
              <a:t>організаційно-економічних</a:t>
            </a:r>
            <a:r>
              <a:rPr lang="ru-RU" sz="2400" spc="-20" dirty="0">
                <a:solidFill>
                  <a:srgbClr val="FFFFFF"/>
                </a:solidFill>
                <a:latin typeface="Segoe UI"/>
              </a:rPr>
              <a:t> умов </a:t>
            </a:r>
            <a:r>
              <a:rPr lang="ru-RU" sz="2400" spc="-20" dirty="0" err="1">
                <a:solidFill>
                  <a:srgbClr val="FFFFFF"/>
                </a:solidFill>
                <a:latin typeface="Segoe UI"/>
              </a:rPr>
              <a:t>функціонування</a:t>
            </a:r>
            <a:r>
              <a:rPr lang="ru-RU" sz="2400" spc="-20" dirty="0">
                <a:solidFill>
                  <a:srgbClr val="FFFFFF"/>
                </a:solidFill>
                <a:latin typeface="Segoe UI"/>
              </a:rPr>
              <a:t> </a:t>
            </a:r>
            <a:r>
              <a:rPr lang="ru-RU" sz="2400" spc="-20" dirty="0" err="1">
                <a:solidFill>
                  <a:srgbClr val="FFFFFF"/>
                </a:solidFill>
                <a:latin typeface="Segoe UI"/>
              </a:rPr>
              <a:t>підприємства</a:t>
            </a:r>
            <a:r>
              <a:rPr lang="ru-RU" sz="2400" spc="-20" dirty="0">
                <a:solidFill>
                  <a:srgbClr val="FFFFFF"/>
                </a:solidFill>
                <a:latin typeface="Segoe UI"/>
              </a:rPr>
              <a:t>, </a:t>
            </a:r>
            <a:r>
              <a:rPr lang="ru-RU" sz="2400" spc="-20" dirty="0" err="1">
                <a:solidFill>
                  <a:srgbClr val="FFFFFF"/>
                </a:solidFill>
                <a:latin typeface="Segoe UI"/>
              </a:rPr>
              <a:t>його</a:t>
            </a:r>
            <a:r>
              <a:rPr lang="ru-RU" sz="2400" spc="-20" dirty="0">
                <a:solidFill>
                  <a:srgbClr val="FFFFFF"/>
                </a:solidFill>
                <a:latin typeface="Segoe UI"/>
              </a:rPr>
              <a:t> </a:t>
            </a:r>
            <a:r>
              <a:rPr lang="ru-RU" sz="2400" spc="-20" dirty="0" err="1">
                <a:solidFill>
                  <a:srgbClr val="FFFFFF"/>
                </a:solidFill>
                <a:latin typeface="Segoe UI"/>
              </a:rPr>
              <a:t>фінансового</a:t>
            </a:r>
            <a:r>
              <a:rPr lang="ru-RU" sz="2400" spc="-20" dirty="0">
                <a:solidFill>
                  <a:srgbClr val="FFFFFF"/>
                </a:solidFill>
                <a:latin typeface="Segoe UI"/>
              </a:rPr>
              <a:t> стану та </a:t>
            </a:r>
            <a:r>
              <a:rPr lang="ru-RU" sz="2400" spc="-20" dirty="0" err="1">
                <a:solidFill>
                  <a:srgbClr val="FFFFFF"/>
                </a:solidFill>
                <a:latin typeface="Segoe UI"/>
              </a:rPr>
              <a:t>системи</a:t>
            </a:r>
            <a:r>
              <a:rPr lang="ru-RU" sz="2400" spc="-20" dirty="0">
                <a:solidFill>
                  <a:srgbClr val="FFFFFF"/>
                </a:solidFill>
                <a:latin typeface="Segoe UI"/>
              </a:rPr>
              <a:t> </a:t>
            </a:r>
            <a:r>
              <a:rPr lang="ru-RU" sz="2400" spc="-20" dirty="0" err="1">
                <a:solidFill>
                  <a:srgbClr val="FFFFFF"/>
                </a:solidFill>
                <a:latin typeface="Segoe UI"/>
              </a:rPr>
              <a:t>обліку</a:t>
            </a:r>
            <a:r>
              <a:rPr lang="ru-RU" sz="2400" spc="-20" dirty="0">
                <a:solidFill>
                  <a:srgbClr val="FFFFFF"/>
                </a:solidFill>
                <a:latin typeface="Segoe UI"/>
              </a:rPr>
              <a:t>.</a:t>
            </a:r>
          </a:p>
          <a:p>
            <a:pPr marL="514350" marR="0" lvl="0" indent="-51435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AutoNum type="arabicPeriod"/>
              <a:tabLst/>
              <a:defRPr/>
            </a:pPr>
            <a:r>
              <a:rPr lang="ru-RU" sz="2400" spc="-20" dirty="0" err="1">
                <a:solidFill>
                  <a:srgbClr val="FFFFFF"/>
                </a:solidFill>
                <a:latin typeface="Segoe UI"/>
              </a:rPr>
              <a:t>Було</a:t>
            </a:r>
            <a:r>
              <a:rPr lang="ru-RU" sz="2400" spc="-20" dirty="0">
                <a:solidFill>
                  <a:srgbClr val="FFFFFF"/>
                </a:solidFill>
                <a:latin typeface="Segoe UI"/>
              </a:rPr>
              <a:t> </a:t>
            </a:r>
            <a:r>
              <a:rPr lang="ru-RU" sz="2400" spc="-20" dirty="0" err="1">
                <a:solidFill>
                  <a:srgbClr val="FFFFFF"/>
                </a:solidFill>
                <a:latin typeface="Segoe UI"/>
              </a:rPr>
              <a:t>запропоновано</a:t>
            </a:r>
            <a:r>
              <a:rPr lang="ru-RU" sz="2400" spc="-20" dirty="0">
                <a:solidFill>
                  <a:srgbClr val="FFFFFF"/>
                </a:solidFill>
                <a:latin typeface="Segoe UI"/>
              </a:rPr>
              <a:t> низку </a:t>
            </a:r>
            <a:r>
              <a:rPr lang="ru-RU" sz="2400" spc="-20" dirty="0" err="1">
                <a:solidFill>
                  <a:srgbClr val="FFFFFF"/>
                </a:solidFill>
                <a:latin typeface="Segoe UI"/>
              </a:rPr>
              <a:t>рекомендацій</a:t>
            </a:r>
            <a:r>
              <a:rPr lang="ru-RU" sz="2400" spc="-20" dirty="0">
                <a:solidFill>
                  <a:srgbClr val="FFFFFF"/>
                </a:solidFill>
                <a:latin typeface="Segoe UI"/>
              </a:rPr>
              <a:t>, </a:t>
            </a:r>
            <a:r>
              <a:rPr lang="ru-RU" sz="2400" spc="-20" dirty="0" err="1">
                <a:solidFill>
                  <a:srgbClr val="FFFFFF"/>
                </a:solidFill>
                <a:latin typeface="Segoe UI"/>
              </a:rPr>
              <a:t>спрямованих</a:t>
            </a:r>
            <a:r>
              <a:rPr lang="ru-RU" sz="2400" spc="-20" dirty="0">
                <a:solidFill>
                  <a:srgbClr val="FFFFFF"/>
                </a:solidFill>
                <a:latin typeface="Segoe UI"/>
              </a:rPr>
              <a:t> на </a:t>
            </a:r>
            <a:r>
              <a:rPr lang="ru-RU" sz="2400" spc="-20" dirty="0" err="1">
                <a:solidFill>
                  <a:srgbClr val="FFFFFF"/>
                </a:solidFill>
                <a:latin typeface="Segoe UI"/>
              </a:rPr>
              <a:t>вдосконалення</a:t>
            </a:r>
            <a:r>
              <a:rPr lang="ru-RU" sz="2400" spc="-20" dirty="0">
                <a:solidFill>
                  <a:srgbClr val="FFFFFF"/>
                </a:solidFill>
                <a:latin typeface="Segoe UI"/>
              </a:rPr>
              <a:t> </a:t>
            </a:r>
            <a:r>
              <a:rPr lang="ru-RU" sz="2400" spc="-20" dirty="0" err="1">
                <a:solidFill>
                  <a:srgbClr val="FFFFFF"/>
                </a:solidFill>
                <a:latin typeface="Segoe UI"/>
              </a:rPr>
              <a:t>обліку</a:t>
            </a:r>
            <a:r>
              <a:rPr lang="ru-RU" sz="2400" spc="-20" dirty="0">
                <a:solidFill>
                  <a:srgbClr val="FFFFFF"/>
                </a:solidFill>
                <a:latin typeface="Segoe UI"/>
              </a:rPr>
              <a:t> та </a:t>
            </a:r>
            <a:r>
              <a:rPr lang="ru-RU" sz="2400" spc="-20" dirty="0" err="1">
                <a:solidFill>
                  <a:srgbClr val="FFFFFF"/>
                </a:solidFill>
                <a:latin typeface="Segoe UI"/>
              </a:rPr>
              <a:t>аналізу</a:t>
            </a:r>
            <a:r>
              <a:rPr lang="ru-RU" sz="2400" spc="-20" dirty="0">
                <a:solidFill>
                  <a:srgbClr val="FFFFFF"/>
                </a:solidFill>
                <a:latin typeface="Segoe UI"/>
              </a:rPr>
              <a:t> </a:t>
            </a:r>
            <a:r>
              <a:rPr lang="ru-RU" sz="2400" spc="-20" dirty="0" err="1">
                <a:solidFill>
                  <a:srgbClr val="FFFFFF"/>
                </a:solidFill>
                <a:latin typeface="Segoe UI"/>
              </a:rPr>
              <a:t>розрахунків</a:t>
            </a:r>
            <a:r>
              <a:rPr lang="ru-RU" sz="2400" spc="-20" dirty="0">
                <a:solidFill>
                  <a:srgbClr val="FFFFFF"/>
                </a:solidFill>
                <a:latin typeface="Segoe UI"/>
              </a:rPr>
              <a:t> </a:t>
            </a:r>
            <a:r>
              <a:rPr lang="ru-RU" sz="2400" spc="-20" dirty="0" err="1">
                <a:solidFill>
                  <a:srgbClr val="FFFFFF"/>
                </a:solidFill>
                <a:latin typeface="Segoe UI"/>
              </a:rPr>
              <a:t>із</a:t>
            </a:r>
            <a:r>
              <a:rPr lang="ru-RU" sz="2400" spc="-20" dirty="0">
                <a:solidFill>
                  <a:srgbClr val="FFFFFF"/>
                </a:solidFill>
                <a:latin typeface="Segoe UI"/>
              </a:rPr>
              <a:t> </a:t>
            </a:r>
            <a:r>
              <a:rPr lang="ru-RU" sz="2400" spc="-20" dirty="0" err="1">
                <a:solidFill>
                  <a:srgbClr val="FFFFFF"/>
                </a:solidFill>
                <a:latin typeface="Segoe UI"/>
              </a:rPr>
              <a:t>постачальниками</a:t>
            </a:r>
            <a:r>
              <a:rPr lang="ru-RU" sz="2400" spc="-20" dirty="0">
                <a:solidFill>
                  <a:srgbClr val="FFFFFF"/>
                </a:solidFill>
                <a:latin typeface="Segoe UI"/>
              </a:rPr>
              <a:t> та </a:t>
            </a:r>
            <a:r>
              <a:rPr lang="ru-RU" sz="2400" spc="-20" dirty="0" err="1">
                <a:solidFill>
                  <a:srgbClr val="FFFFFF"/>
                </a:solidFill>
                <a:latin typeface="Segoe UI"/>
              </a:rPr>
              <a:t>підрядниками</a:t>
            </a:r>
            <a:r>
              <a:rPr lang="ru-RU" sz="2400" spc="-20" dirty="0">
                <a:solidFill>
                  <a:srgbClr val="FFFFFF"/>
                </a:solidFill>
                <a:latin typeface="Segoe UI"/>
              </a:rPr>
              <a:t> для ТОВ.</a:t>
            </a:r>
          </a:p>
        </p:txBody>
      </p:sp>
    </p:spTree>
    <p:extLst>
      <p:ext uri="{BB962C8B-B14F-4D97-AF65-F5344CB8AC3E}">
        <p14:creationId xmlns:p14="http://schemas.microsoft.com/office/powerpoint/2010/main" val="1418196093"/>
      </p:ext>
    </p:extLst>
  </p:cSld>
  <p:clrMapOvr>
    <a:masterClrMapping/>
  </p:clrMapOvr>
  <p:transition spd="slow">
    <p:cover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D2C06E13-FAA1-6575-EACC-8D03C473A8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xmlns="" id="{F2583D66-5110-D497-EF39-5CEC7E12BF7D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 rtlCol="0"/>
          <a:lstStyle/>
          <a:p>
            <a:pPr rtl="0"/>
            <a:r>
              <a:rPr lang="uk-UA" dirty="0"/>
              <a:t>Останній слайд</a:t>
            </a:r>
          </a:p>
        </p:txBody>
      </p:sp>
      <p:sp>
        <p:nvSpPr>
          <p:cNvPr id="2" name="Текстове поле 1">
            <a:extLst>
              <a:ext uri="{FF2B5EF4-FFF2-40B4-BE49-F238E27FC236}">
                <a16:creationId xmlns:a16="http://schemas.microsoft.com/office/drawing/2014/main" xmlns="" id="{94E2CBBD-92BE-98E7-4A42-27776E431B1B}"/>
              </a:ext>
            </a:extLst>
          </p:cNvPr>
          <p:cNvSpPr txBox="1"/>
          <p:nvPr/>
        </p:nvSpPr>
        <p:spPr>
          <a:xfrm>
            <a:off x="257007" y="2708803"/>
            <a:ext cx="11677986" cy="720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4800" b="1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Дякую за увагу!</a:t>
            </a:r>
          </a:p>
        </p:txBody>
      </p:sp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xmlns="" id="{FFA88109-496A-AAAA-085A-A07897ADACB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0" y="0"/>
            <a:ext cx="12192000" cy="1240325"/>
          </a:xfrm>
          <a:prstGeom prst="rect">
            <a:avLst/>
          </a:prstGeom>
          <a:solidFill>
            <a:srgbClr val="0045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624893682"/>
      </p:ext>
    </p:extLst>
  </p:cSld>
  <p:clrMapOvr>
    <a:masterClrMapping/>
  </p:clrMapOvr>
  <p:transition spd="slow">
    <p:cover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9D8B6AD7-51B3-D5FF-FBBC-5523508EE5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xmlns="" id="{C390EA04-3D7B-864D-FBAB-20EBDDD4BF4D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 rtlCol="0"/>
          <a:lstStyle/>
          <a:p>
            <a:pPr rtl="0"/>
            <a:r>
              <a:rPr lang="uk-UA" dirty="0"/>
              <a:t>Останній слайд</a:t>
            </a:r>
          </a:p>
        </p:txBody>
      </p:sp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xmlns="" id="{4C6DB0E9-882A-111A-C790-25535612DFF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0" y="0"/>
            <a:ext cx="12192000" cy="1240325"/>
          </a:xfrm>
          <a:prstGeom prst="rect">
            <a:avLst/>
          </a:prstGeom>
          <a:solidFill>
            <a:srgbClr val="0045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600" b="1" i="0" u="none" strike="noStrike" kern="1200" cap="none" spc="-20" normalizeH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2" name="Текстове поле 1">
            <a:extLst>
              <a:ext uri="{FF2B5EF4-FFF2-40B4-BE49-F238E27FC236}">
                <a16:creationId xmlns:a16="http://schemas.microsoft.com/office/drawing/2014/main" xmlns="" id="{799373AE-0655-9E44-966C-5D0EE4A9689E}"/>
              </a:ext>
            </a:extLst>
          </p:cNvPr>
          <p:cNvSpPr txBox="1"/>
          <p:nvPr/>
        </p:nvSpPr>
        <p:spPr>
          <a:xfrm>
            <a:off x="1117042" y="1050758"/>
            <a:ext cx="995791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2000" b="1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Актуальність</a:t>
            </a:r>
            <a:r>
              <a:rPr lang="ru-RU" sz="2000" b="1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теми </a:t>
            </a:r>
            <a:r>
              <a:rPr lang="ru-RU" sz="2000" b="1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дослідження</a:t>
            </a:r>
            <a:r>
              <a:rPr lang="ru-RU" sz="2000" b="1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.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Нинішня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економічна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ситуація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в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Україні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є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непрогнозованою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та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відзначається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різними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небезпечними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подіями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,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які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мають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як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політичний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, так і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економічний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характер.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Країна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стикається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з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некерованими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інфляційними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процесами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та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іншими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факторами,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які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негативно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впливають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на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економічний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розвиток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. У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результаті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цього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спостерігається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зниження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підприємницької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активності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та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недостатня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здатність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платежів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,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що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призводить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до проблем з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вчасним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погашенням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заборгованості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перед кредиторами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або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до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часткового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повернення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заборгованості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. </a:t>
            </a:r>
          </a:p>
          <a:p>
            <a:pPr marR="0" lvl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2000" spc="-20" dirty="0" err="1">
                <a:solidFill>
                  <a:srgbClr val="FFFFFF"/>
                </a:solidFill>
                <a:latin typeface="Segoe UI"/>
              </a:rPr>
              <a:t>Н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езважаючи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на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поточний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суспільно-політичний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контекст, проблема з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купівлею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товарів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та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розрахунками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з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постачальниками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та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підрядниками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є й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залишається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однією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з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найважливіших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облікових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проблем.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Оскільки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найбільш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значна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частина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витрат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та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грошових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видатків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підприємств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формується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саме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на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етапі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обліку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розрахунків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з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постачальниками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та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підрядниками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.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Означені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проблеми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зумовили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актуальність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обраної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теми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кваліфікаційної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роботи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76897178"/>
      </p:ext>
    </p:extLst>
  </p:cSld>
  <p:clrMapOvr>
    <a:masterClrMapping/>
  </p:clrMapOvr>
  <p:transition spd="slow">
    <p:cover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EC1AD93B-334D-1C5C-B0F0-57CE7031E7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xmlns="" id="{F2A26FD3-1C84-7E34-7099-F294E9D689C8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 rtlCol="0"/>
          <a:lstStyle/>
          <a:p>
            <a:pPr rtl="0"/>
            <a:r>
              <a:rPr lang="uk-UA" dirty="0"/>
              <a:t>Останній слайд</a:t>
            </a:r>
          </a:p>
        </p:txBody>
      </p:sp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xmlns="" id="{0ECEF093-0E32-4CF3-E542-FD7169302C5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0" y="0"/>
            <a:ext cx="12192000" cy="1240325"/>
          </a:xfrm>
          <a:prstGeom prst="rect">
            <a:avLst/>
          </a:prstGeom>
          <a:solidFill>
            <a:srgbClr val="0045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600" b="1" i="0" u="none" strike="noStrike" kern="1200" cap="none" spc="-20" normalizeH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2" name="Текстове поле 1">
            <a:extLst>
              <a:ext uri="{FF2B5EF4-FFF2-40B4-BE49-F238E27FC236}">
                <a16:creationId xmlns:a16="http://schemas.microsoft.com/office/drawing/2014/main" xmlns="" id="{CC67EC04-73C6-AF1A-F30F-C28A256E4A46}"/>
              </a:ext>
            </a:extLst>
          </p:cNvPr>
          <p:cNvSpPr txBox="1"/>
          <p:nvPr/>
        </p:nvSpPr>
        <p:spPr>
          <a:xfrm>
            <a:off x="1117042" y="920621"/>
            <a:ext cx="9957916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b="1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Мета </a:t>
            </a:r>
            <a:r>
              <a:rPr lang="ru-RU" b="1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кваліфікаційної</a:t>
            </a:r>
            <a:r>
              <a:rPr lang="ru-RU" b="1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b="1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роботи</a:t>
            </a:r>
            <a:r>
              <a:rPr lang="ru-RU" b="1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–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обґрунтувати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теоретико-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методичні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підходи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, а також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надати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практичні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пропозиції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щодо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вдосконалення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ведення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обліку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та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здійснення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аналізу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розрахунків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з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постачальниками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та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підрядниками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на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підприємстві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.</a:t>
            </a:r>
          </a:p>
          <a:p>
            <a:pPr marR="0" lvl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Відповідно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до мети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кваліфікаційної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роботи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ключовими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b="1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завданнями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є:</a:t>
            </a:r>
          </a:p>
          <a:p>
            <a:pPr marR="0" lvl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‒	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уточнити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економіку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розрахунків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з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постачальниками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і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підрядниками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,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їх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роль в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господарській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діяльності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підприємства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;</a:t>
            </a:r>
          </a:p>
          <a:p>
            <a:pPr marR="0" lvl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‒	провести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критичний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огляд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нормативної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регламентації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, з метою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виявлення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проблемних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аспектів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обліку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розрахунків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з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постачальниками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та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підрядниками</a:t>
            </a:r>
            <a:r>
              <a:rPr lang="ru-RU" spc="-20" dirty="0">
                <a:solidFill>
                  <a:srgbClr val="FFFFFF"/>
                </a:solidFill>
                <a:latin typeface="Segoe UI"/>
              </a:rPr>
              <a:t>;</a:t>
            </a:r>
            <a:endParaRPr lang="ru-RU" i="0" u="none" strike="noStrike" kern="1200" cap="none" spc="-20" normalizeH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  <a:p>
            <a:pPr marR="0" lvl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‒	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дослідити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існуючі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методики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економічного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аналізу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розрахунків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з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постачальниками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та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підрядниками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на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підприємстві</a:t>
            </a:r>
            <a:r>
              <a:rPr lang="ru-RU" spc="-20" dirty="0">
                <a:solidFill>
                  <a:srgbClr val="FFFFFF"/>
                </a:solidFill>
                <a:latin typeface="Segoe UI"/>
              </a:rPr>
              <a:t>;</a:t>
            </a:r>
            <a:endParaRPr lang="ru-RU" i="0" u="none" strike="noStrike" kern="1200" cap="none" spc="-20" normalizeH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  <a:p>
            <a:pPr marR="0" lvl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‒	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проаналізувати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основні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показники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діяльності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підприємства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;</a:t>
            </a:r>
          </a:p>
          <a:p>
            <a:pPr marR="0" lvl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‒	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з’ясувати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особливості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організації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первинного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, синтетичного та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аналітичного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обліку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щодо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розрахунків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з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постачальниками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і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підрядниками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на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підприємстві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;</a:t>
            </a:r>
          </a:p>
          <a:p>
            <a:pPr marR="0" lvl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‒	провести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аналіз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розрахунків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з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постачальниками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та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підрядниками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на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досліджуваному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підприємстві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;</a:t>
            </a:r>
          </a:p>
          <a:p>
            <a:pPr marR="0" lvl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‒	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вдосконалити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методику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ведення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обліку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та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проведення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аналізу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розрахунків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з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постачальниками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та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підрядниками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на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підприємстві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07932847"/>
      </p:ext>
    </p:extLst>
  </p:cSld>
  <p:clrMapOvr>
    <a:masterClrMapping/>
  </p:clrMapOvr>
  <p:transition spd="slow">
    <p:cover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19952283-D7D6-F763-5321-46926CEC38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xmlns="" id="{ECA0F834-4345-7AE7-3AB2-2E3101B3160E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 rtlCol="0"/>
          <a:lstStyle/>
          <a:p>
            <a:pPr rtl="0"/>
            <a:r>
              <a:rPr lang="uk-UA" dirty="0"/>
              <a:t>Останній слайд</a:t>
            </a:r>
          </a:p>
        </p:txBody>
      </p:sp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xmlns="" id="{5C68D109-C89E-973D-9F9F-843140093C0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0" y="0"/>
            <a:ext cx="12192000" cy="1240325"/>
          </a:xfrm>
          <a:prstGeom prst="rect">
            <a:avLst/>
          </a:prstGeom>
          <a:solidFill>
            <a:srgbClr val="0045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600" b="1" i="0" u="none" strike="noStrike" kern="1200" cap="none" spc="-20" normalizeH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2" name="Текстове поле 1">
            <a:extLst>
              <a:ext uri="{FF2B5EF4-FFF2-40B4-BE49-F238E27FC236}">
                <a16:creationId xmlns:a16="http://schemas.microsoft.com/office/drawing/2014/main" xmlns="" id="{36478B09-6CD7-0BC1-212C-BE9CBC8DFF04}"/>
              </a:ext>
            </a:extLst>
          </p:cNvPr>
          <p:cNvSpPr txBox="1"/>
          <p:nvPr/>
        </p:nvSpPr>
        <p:spPr>
          <a:xfrm>
            <a:off x="1117042" y="1074509"/>
            <a:ext cx="9957916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2000" b="1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Об’єктом</a:t>
            </a:r>
            <a:r>
              <a:rPr lang="ru-RU" sz="2000" b="1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sz="2000" b="1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дослідження</a:t>
            </a:r>
            <a:r>
              <a:rPr lang="ru-RU" sz="2000" b="1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є методика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обліку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та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аналізу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розрахункових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операцій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з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постачальниками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та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підрядниками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на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підприємстві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.</a:t>
            </a:r>
          </a:p>
          <a:p>
            <a:pPr marR="0" lvl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2000" b="1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Предметом </a:t>
            </a:r>
            <a:r>
              <a:rPr lang="ru-RU" sz="2000" b="1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дослідження</a:t>
            </a:r>
            <a:r>
              <a:rPr lang="ru-RU" sz="2000" b="1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є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сукупність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теоретико-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методичних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та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практичних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засад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щодо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обліку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та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аналізу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розрахунків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з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постачальниками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та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підрядниками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.</a:t>
            </a:r>
          </a:p>
          <a:p>
            <a:pPr marR="0" lvl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2000" b="1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Методи</a:t>
            </a:r>
            <a:r>
              <a:rPr lang="ru-RU" sz="2000" b="1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sz="2000" b="1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дослідження</a:t>
            </a:r>
            <a:r>
              <a:rPr lang="ru-RU" sz="2000" b="1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. 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При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здійсненні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дослідження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використовувалися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як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загальнонаукові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, так і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специфічні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методи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. Метод теоретичного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узагальнення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та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порівняння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були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використані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для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розкриття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змісту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поняття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«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кредиторська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заборгованість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з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постачальниками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та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підрядниками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».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Аналіз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і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узагальнення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застосовувалися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для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обґрунтування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доцільності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використання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елементів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методу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обліку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в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контексті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розрахункових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операцій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з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постачальниками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та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підрядниками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.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Економіко-статистичний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аналіз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було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застосовано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для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оцінки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динаміки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,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структури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та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ефективності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розрахунків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з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постачальниками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та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підрядниками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. За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допомогою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індукції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та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дедукції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були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сформульовані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пропозиції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щодо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поліпшення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обліку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та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аналізу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розрахункових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операцій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з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постачальниками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та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підрядниками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на </a:t>
            </a:r>
            <a:r>
              <a:rPr lang="ru-RU" sz="20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підприємстві</a:t>
            </a:r>
            <a:r>
              <a:rPr lang="ru-RU" sz="20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28168296"/>
      </p:ext>
    </p:extLst>
  </p:cSld>
  <p:clrMapOvr>
    <a:masterClrMapping/>
  </p:clrMapOvr>
  <p:transition spd="slow">
    <p:cover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75036A19-6157-4467-04D4-03E1DC8E2B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xmlns="" id="{97ADDC58-4184-8E73-4CBE-837AB3B667A9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 rtlCol="0"/>
          <a:lstStyle/>
          <a:p>
            <a:pPr rtl="0"/>
            <a:r>
              <a:rPr lang="uk-UA" dirty="0"/>
              <a:t>Останній слайд</a:t>
            </a:r>
          </a:p>
        </p:txBody>
      </p:sp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xmlns="" id="{32544071-263C-E8DA-003C-B392607D3DE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0" y="0"/>
            <a:ext cx="12192000" cy="1240325"/>
          </a:xfrm>
          <a:prstGeom prst="rect">
            <a:avLst/>
          </a:prstGeom>
          <a:solidFill>
            <a:srgbClr val="0045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600" b="1" i="0" u="none" strike="noStrike" kern="1200" cap="none" spc="-20" normalizeH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2" name="Текстове поле 1">
            <a:extLst>
              <a:ext uri="{FF2B5EF4-FFF2-40B4-BE49-F238E27FC236}">
                <a16:creationId xmlns:a16="http://schemas.microsoft.com/office/drawing/2014/main" xmlns="" id="{5564FAB1-D643-CE5A-BC32-CA4D6BB5B74B}"/>
              </a:ext>
            </a:extLst>
          </p:cNvPr>
          <p:cNvSpPr txBox="1"/>
          <p:nvPr/>
        </p:nvSpPr>
        <p:spPr>
          <a:xfrm>
            <a:off x="1117042" y="1074509"/>
            <a:ext cx="995791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b="1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Практичне</a:t>
            </a:r>
            <a:r>
              <a:rPr lang="ru-RU" b="1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b="1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значення</a:t>
            </a:r>
            <a:r>
              <a:rPr lang="ru-RU" b="1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полягає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у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формулюванні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висновків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та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рекомендацій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щодо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вдосконалення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бухгалтерського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обліку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та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аналізу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розрахунків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з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постачальниками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та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підрядниками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,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які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можуть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бути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адаптовані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та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застосовані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безпосередньо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у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діяльність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підприємства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,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що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сприятиме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посиленню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інформаційної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та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контрольної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функції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бухгалтерського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обліку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а також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покращить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ефективність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управління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цими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операціями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на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підприємстві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.</a:t>
            </a:r>
          </a:p>
          <a:p>
            <a:pPr marR="0" lvl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b="1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Новизна </a:t>
            </a:r>
            <a:r>
              <a:rPr lang="ru-RU" b="1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здобутих</a:t>
            </a:r>
            <a:r>
              <a:rPr lang="ru-RU" b="1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b="1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результатів</a:t>
            </a:r>
            <a:r>
              <a:rPr lang="ru-RU" b="1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полягає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у теоретичному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обґрунтуванні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та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розробленні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системи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організаційно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-методичного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забезпечення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обліку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та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аналізу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розрахункових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операцій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з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постачальниками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та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підрядниками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. У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підсумку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дослідження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отримано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такі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результати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:</a:t>
            </a:r>
          </a:p>
          <a:p>
            <a:pPr marR="0" lvl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удосконалено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:</a:t>
            </a:r>
          </a:p>
          <a:p>
            <a:pPr marR="0" lvl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‒	процедуру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організації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бухгалтерського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обліку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стосовно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розрахунків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на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торгівельному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підприємстві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шляхом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поліпшення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аналітичного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обліку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у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частині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розрахунків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з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постачальниками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та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підрядниками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;</a:t>
            </a:r>
          </a:p>
          <a:p>
            <a:pPr marR="0" lvl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‒	систему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організації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обліку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розрахунків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з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постачальниками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та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підрядниками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через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впровадження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автоматизованої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системи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«</a:t>
            </a:r>
            <a:r>
              <a:rPr lang="en-US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Trello»;</a:t>
            </a:r>
          </a:p>
          <a:p>
            <a:pPr marR="0" lvl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розроблено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:</a:t>
            </a:r>
          </a:p>
          <a:p>
            <a:pPr marR="0" lvl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‒	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організаційно-економічний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механізм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,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спрямований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на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підвищення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ефективності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управління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розрахунків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 з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постачальниками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та </a:t>
            </a:r>
            <a:r>
              <a:rPr lang="ru-RU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підрядниками</a:t>
            </a:r>
            <a:r>
              <a:rPr lang="ru-RU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56655168"/>
      </p:ext>
    </p:extLst>
  </p:cSld>
  <p:clrMapOvr>
    <a:masterClrMapping/>
  </p:clrMapOvr>
  <p:transition spd="slow">
    <p:cover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89320297-1DD8-F410-17A1-F39AC3BFA6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xmlns="" id="{12757067-7407-8264-C39F-24C09952E3BA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 rtlCol="0"/>
          <a:lstStyle/>
          <a:p>
            <a:pPr rtl="0"/>
            <a:r>
              <a:rPr lang="uk-UA" dirty="0"/>
              <a:t>Останній слайд</a:t>
            </a:r>
          </a:p>
        </p:txBody>
      </p:sp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xmlns="" id="{9B46BA17-C020-C74B-945A-22F1B03C413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0" y="0"/>
            <a:ext cx="12192000" cy="1240325"/>
          </a:xfrm>
          <a:prstGeom prst="rect">
            <a:avLst/>
          </a:prstGeom>
          <a:solidFill>
            <a:srgbClr val="0045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Класифікація</a:t>
            </a:r>
            <a:r>
              <a:rPr lang="ru-RU" sz="2400" b="1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sz="2400" b="1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кредиторської</a:t>
            </a:r>
            <a:r>
              <a:rPr lang="ru-RU" sz="2400" b="1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sz="2400" b="1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заборгованості</a:t>
            </a:r>
            <a:r>
              <a:rPr lang="ru-RU" sz="2400" b="1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за </a:t>
            </a:r>
            <a:r>
              <a:rPr lang="ru-RU" sz="2400" b="1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товари</a:t>
            </a:r>
            <a:r>
              <a:rPr lang="ru-RU" sz="2400" b="1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, </a:t>
            </a:r>
            <a:r>
              <a:rPr lang="ru-RU" sz="2400" b="1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роботи</a:t>
            </a:r>
            <a:r>
              <a:rPr lang="ru-RU" sz="2400" b="1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, </a:t>
            </a:r>
            <a:r>
              <a:rPr lang="ru-RU" sz="2400" b="1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послуги</a:t>
            </a:r>
            <a:r>
              <a:rPr lang="ru-RU" sz="2400" b="1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, яка </a:t>
            </a:r>
            <a:r>
              <a:rPr lang="ru-RU" sz="2400" b="1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виникає</a:t>
            </a:r>
            <a:r>
              <a:rPr lang="ru-RU" sz="2400" b="1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при </a:t>
            </a:r>
            <a:r>
              <a:rPr lang="ru-RU" sz="2400" b="1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здійснені</a:t>
            </a:r>
            <a:r>
              <a:rPr lang="ru-RU" sz="2400" b="1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sz="2400" b="1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розрахунків</a:t>
            </a:r>
            <a:r>
              <a:rPr lang="ru-RU" sz="2400" b="1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з </a:t>
            </a:r>
            <a:r>
              <a:rPr lang="ru-RU" sz="2400" b="1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постачальниками</a:t>
            </a:r>
            <a:r>
              <a:rPr lang="ru-RU" sz="2400" b="1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та </a:t>
            </a:r>
            <a:r>
              <a:rPr lang="ru-RU" sz="2400" b="1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підрядниками</a:t>
            </a:r>
            <a:endParaRPr lang="ru-RU" sz="2400" b="1" i="0" u="none" strike="noStrike" kern="1200" cap="none" spc="-20" normalizeH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2817583B-70D2-799C-CF99-88853660674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088" b="23723"/>
          <a:stretch/>
        </p:blipFill>
        <p:spPr>
          <a:xfrm>
            <a:off x="657643" y="1778235"/>
            <a:ext cx="10876713" cy="4079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348660"/>
      </p:ext>
    </p:extLst>
  </p:cSld>
  <p:clrMapOvr>
    <a:masterClrMapping/>
  </p:clrMapOvr>
  <p:transition spd="slow">
    <p:cover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07AD0400-B378-EA3E-237E-96C1CF5060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xmlns="" id="{3270EBA0-350C-97EA-4835-F0675C07E412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 rtlCol="0"/>
          <a:lstStyle/>
          <a:p>
            <a:pPr rtl="0"/>
            <a:r>
              <a:rPr lang="uk-UA" dirty="0"/>
              <a:t>Останній слайд</a:t>
            </a:r>
          </a:p>
        </p:txBody>
      </p:sp>
      <p:sp>
        <p:nvSpPr>
          <p:cNvPr id="2" name="Текстове поле 1">
            <a:extLst>
              <a:ext uri="{FF2B5EF4-FFF2-40B4-BE49-F238E27FC236}">
                <a16:creationId xmlns:a16="http://schemas.microsoft.com/office/drawing/2014/main" xmlns="" id="{B938B96F-841F-BB76-0622-6E0AEC6B0FC3}"/>
              </a:ext>
            </a:extLst>
          </p:cNvPr>
          <p:cNvSpPr txBox="1"/>
          <p:nvPr/>
        </p:nvSpPr>
        <p:spPr>
          <a:xfrm>
            <a:off x="1117042" y="1413063"/>
            <a:ext cx="9957916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2800" spc="-20" dirty="0">
                <a:solidFill>
                  <a:srgbClr val="FFFFFF"/>
                </a:solidFill>
                <a:latin typeface="Segoe UI"/>
              </a:rPr>
              <a:t>Н</a:t>
            </a:r>
            <a:r>
              <a:rPr lang="ru-RU" sz="28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ормативно-</a:t>
            </a:r>
            <a:r>
              <a:rPr lang="ru-RU" sz="28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правове</a:t>
            </a:r>
            <a:r>
              <a:rPr lang="ru-RU" sz="28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sz="28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забезпечення</a:t>
            </a:r>
            <a:r>
              <a:rPr lang="ru-RU" sz="28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sz="28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розрахунків</a:t>
            </a:r>
            <a:r>
              <a:rPr lang="ru-RU" sz="28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з </a:t>
            </a:r>
            <a:r>
              <a:rPr lang="ru-RU" sz="28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постачальниками</a:t>
            </a:r>
            <a:r>
              <a:rPr lang="ru-RU" sz="28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та </a:t>
            </a:r>
            <a:r>
              <a:rPr lang="ru-RU" sz="28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підрядниками</a:t>
            </a:r>
            <a:r>
              <a:rPr lang="ru-RU" sz="28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sz="28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здійснюється</a:t>
            </a:r>
            <a:r>
              <a:rPr lang="ru-RU" sz="28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на </a:t>
            </a:r>
            <a:r>
              <a:rPr lang="ru-RU" sz="28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основі</a:t>
            </a:r>
            <a:r>
              <a:rPr lang="ru-RU" sz="28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sz="28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Цивільного</a:t>
            </a:r>
            <a:r>
              <a:rPr lang="ru-RU" sz="28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, </a:t>
            </a:r>
            <a:r>
              <a:rPr lang="ru-RU" sz="28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Податкового</a:t>
            </a:r>
            <a:r>
              <a:rPr lang="ru-RU" sz="28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Кодексу </a:t>
            </a:r>
            <a:r>
              <a:rPr lang="ru-RU" sz="28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України</a:t>
            </a:r>
            <a:r>
              <a:rPr lang="ru-RU" sz="28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, Закону </a:t>
            </a:r>
            <a:r>
              <a:rPr lang="ru-RU" sz="28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України</a:t>
            </a:r>
            <a:r>
              <a:rPr lang="ru-RU" sz="28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«Про </a:t>
            </a:r>
            <a:r>
              <a:rPr lang="ru-RU" sz="28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бухгалтерський</a:t>
            </a:r>
            <a:r>
              <a:rPr lang="ru-RU" sz="28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sz="28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облік</a:t>
            </a:r>
            <a:r>
              <a:rPr lang="ru-RU" sz="28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та </a:t>
            </a:r>
            <a:r>
              <a:rPr lang="ru-RU" sz="28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фінансову</a:t>
            </a:r>
            <a:r>
              <a:rPr lang="ru-RU" sz="28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sz="28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звітність</a:t>
            </a:r>
            <a:r>
              <a:rPr lang="ru-RU" sz="28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в </a:t>
            </a:r>
            <a:r>
              <a:rPr lang="ru-RU" sz="28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Україні</a:t>
            </a:r>
            <a:r>
              <a:rPr lang="ru-RU" sz="28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», М(С)БО 37 «</a:t>
            </a:r>
            <a:r>
              <a:rPr lang="ru-RU" sz="28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Забезпечення</a:t>
            </a:r>
            <a:r>
              <a:rPr lang="ru-RU" sz="28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, </a:t>
            </a:r>
            <a:r>
              <a:rPr lang="ru-RU" sz="28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умовні</a:t>
            </a:r>
            <a:r>
              <a:rPr lang="ru-RU" sz="28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sz="28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зобов’язання</a:t>
            </a:r>
            <a:r>
              <a:rPr lang="ru-RU" sz="28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та </a:t>
            </a:r>
            <a:r>
              <a:rPr lang="ru-RU" sz="28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умовні</a:t>
            </a:r>
            <a:r>
              <a:rPr lang="ru-RU" sz="28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sz="28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активи</a:t>
            </a:r>
            <a:r>
              <a:rPr lang="ru-RU" sz="28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», </a:t>
            </a:r>
            <a:r>
              <a:rPr lang="ru-RU" sz="28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Інструкції</a:t>
            </a:r>
            <a:r>
              <a:rPr lang="ru-RU" sz="28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про </a:t>
            </a:r>
            <a:r>
              <a:rPr lang="ru-RU" sz="28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застосування</a:t>
            </a:r>
            <a:r>
              <a:rPr lang="ru-RU" sz="28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Плану </a:t>
            </a:r>
            <a:r>
              <a:rPr lang="ru-RU" sz="28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рахунків</a:t>
            </a:r>
            <a:r>
              <a:rPr lang="ru-RU" sz="28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sz="28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бухгалтерського</a:t>
            </a:r>
            <a:r>
              <a:rPr lang="ru-RU" sz="28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sz="28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обліку</a:t>
            </a:r>
            <a:r>
              <a:rPr lang="ru-RU" sz="28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sz="28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активів</a:t>
            </a:r>
            <a:r>
              <a:rPr lang="ru-RU" sz="28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, </a:t>
            </a:r>
            <a:r>
              <a:rPr lang="ru-RU" sz="28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капіталу</a:t>
            </a:r>
            <a:r>
              <a:rPr lang="ru-RU" sz="28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, </a:t>
            </a:r>
            <a:r>
              <a:rPr lang="ru-RU" sz="28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зобов'язань</a:t>
            </a:r>
            <a:r>
              <a:rPr lang="ru-RU" sz="28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і </a:t>
            </a:r>
            <a:r>
              <a:rPr lang="ru-RU" sz="28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господарських</a:t>
            </a:r>
            <a:r>
              <a:rPr lang="ru-RU" sz="28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sz="28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операцій</a:t>
            </a:r>
            <a:r>
              <a:rPr lang="ru-RU" sz="28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sz="28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підприємств</a:t>
            </a:r>
            <a:r>
              <a:rPr lang="ru-RU" sz="28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і </a:t>
            </a:r>
            <a:r>
              <a:rPr lang="ru-RU" sz="28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організацій</a:t>
            </a:r>
            <a:r>
              <a:rPr lang="ru-RU" sz="28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, П(С)БО 11 «</a:t>
            </a:r>
            <a:r>
              <a:rPr lang="ru-RU" sz="28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Зобов’язання</a:t>
            </a:r>
            <a:r>
              <a:rPr lang="ru-RU" sz="28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», </a:t>
            </a:r>
            <a:r>
              <a:rPr lang="ru-RU" sz="28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методичних</a:t>
            </a:r>
            <a:r>
              <a:rPr lang="ru-RU" sz="28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sz="28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рекомендацій</a:t>
            </a:r>
            <a:r>
              <a:rPr lang="ru-RU" sz="28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lang="ru-RU" sz="2800" i="0" u="none" strike="noStrike" kern="1200" cap="none" spc="-20" normalizeH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тощо</a:t>
            </a:r>
            <a:r>
              <a:rPr lang="ru-RU" sz="2800" i="0" u="none" strike="noStrike" kern="1200" cap="none" spc="-20" normalizeH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.</a:t>
            </a:r>
            <a:endParaRPr lang="uk-UA" sz="2800" i="0" u="none" strike="noStrike" kern="1200" cap="none" spc="-20" normalizeH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xmlns="" id="{8E3E8682-9A57-0D8D-8DB1-6A591131E98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0" y="0"/>
            <a:ext cx="12192000" cy="1240325"/>
          </a:xfrm>
          <a:prstGeom prst="rect">
            <a:avLst/>
          </a:prstGeom>
          <a:solidFill>
            <a:srgbClr val="0045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600" b="1" i="0" u="none" strike="noStrike" kern="1200" cap="none" spc="-20" normalizeH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6815132"/>
      </p:ext>
    </p:extLst>
  </p:cSld>
  <p:clrMapOvr>
    <a:masterClrMapping/>
  </p:clrMapOvr>
  <p:transition spd="slow">
    <p:cover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3983ABF8-7B06-235D-D83D-C46D3468DC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xmlns="" id="{A63891A8-5B2E-C168-90A5-999957DBC997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 rtlCol="0"/>
          <a:lstStyle/>
          <a:p>
            <a:pPr rtl="0"/>
            <a:r>
              <a:rPr lang="uk-UA" dirty="0"/>
              <a:t>Останній слайд</a:t>
            </a:r>
          </a:p>
        </p:txBody>
      </p:sp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xmlns="" id="{8757FF09-91F4-01AA-3068-F0DDF63468F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0" y="0"/>
            <a:ext cx="12192000" cy="1240325"/>
          </a:xfrm>
          <a:prstGeom prst="rect">
            <a:avLst/>
          </a:prstGeom>
          <a:solidFill>
            <a:srgbClr val="0045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spc="-20" dirty="0" err="1">
                <a:solidFill>
                  <a:srgbClr val="FFFFFF"/>
                </a:solidFill>
              </a:rPr>
              <a:t>Коефіцієнти</a:t>
            </a:r>
            <a:r>
              <a:rPr lang="ru-RU" sz="3200" b="1" spc="-20" dirty="0">
                <a:solidFill>
                  <a:srgbClr val="FFFFFF"/>
                </a:solidFill>
              </a:rPr>
              <a:t> </a:t>
            </a:r>
            <a:r>
              <a:rPr lang="ru-RU" sz="3200" b="1" spc="-20" dirty="0" err="1">
                <a:solidFill>
                  <a:srgbClr val="FFFFFF"/>
                </a:solidFill>
              </a:rPr>
              <a:t>фінансового</a:t>
            </a:r>
            <a:r>
              <a:rPr lang="ru-RU" sz="3200" b="1" spc="-20" dirty="0">
                <a:solidFill>
                  <a:srgbClr val="FFFFFF"/>
                </a:solidFill>
              </a:rPr>
              <a:t> </a:t>
            </a:r>
            <a:r>
              <a:rPr lang="ru-RU" sz="3200" b="1" spc="-20" dirty="0" err="1">
                <a:solidFill>
                  <a:srgbClr val="FFFFFF"/>
                </a:solidFill>
              </a:rPr>
              <a:t>розкладання</a:t>
            </a:r>
            <a:r>
              <a:rPr lang="ru-RU" sz="3200" b="1" spc="-20" dirty="0">
                <a:solidFill>
                  <a:srgbClr val="FFFFFF"/>
                </a:solidFill>
              </a:rPr>
              <a:t> </a:t>
            </a:r>
            <a:r>
              <a:rPr lang="ru-RU" sz="3200" b="1" spc="-20" dirty="0" err="1">
                <a:solidFill>
                  <a:srgbClr val="FFFFFF"/>
                </a:solidFill>
              </a:rPr>
              <a:t>рентабельності</a:t>
            </a:r>
            <a:r>
              <a:rPr lang="ru-RU" sz="3200" b="1" spc="-20" dirty="0">
                <a:solidFill>
                  <a:srgbClr val="FFFFFF"/>
                </a:solidFill>
              </a:rPr>
              <a:t> </a:t>
            </a:r>
            <a:r>
              <a:rPr lang="ru-RU" sz="3200" b="1" spc="-20" dirty="0" err="1">
                <a:solidFill>
                  <a:srgbClr val="FFFFFF"/>
                </a:solidFill>
              </a:rPr>
              <a:t>власного</a:t>
            </a:r>
            <a:r>
              <a:rPr lang="ru-RU" sz="3200" b="1" spc="-20" dirty="0">
                <a:solidFill>
                  <a:srgbClr val="FFFFFF"/>
                </a:solidFill>
              </a:rPr>
              <a:t> </a:t>
            </a:r>
            <a:r>
              <a:rPr lang="ru-RU" sz="3200" b="1" spc="-20" dirty="0" err="1">
                <a:solidFill>
                  <a:srgbClr val="FFFFFF"/>
                </a:solidFill>
              </a:rPr>
              <a:t>капіталу</a:t>
            </a:r>
            <a:r>
              <a:rPr lang="ru-RU" sz="3200" b="1" spc="-20" dirty="0">
                <a:solidFill>
                  <a:srgbClr val="FFFFFF"/>
                </a:solidFill>
              </a:rPr>
              <a:t> ТОВ</a:t>
            </a:r>
            <a:endParaRPr lang="ru-RU" sz="3200" b="1" i="0" u="none" strike="noStrike" kern="1200" cap="none" spc="-20" normalizeH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53FCD5AA-FF55-3D05-D262-E045F03BE7F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8188"/>
          <a:stretch/>
        </p:blipFill>
        <p:spPr>
          <a:xfrm>
            <a:off x="300600" y="2411605"/>
            <a:ext cx="11590800" cy="2757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944631"/>
      </p:ext>
    </p:extLst>
  </p:cSld>
  <p:clrMapOvr>
    <a:masterClrMapping/>
  </p:clrMapOvr>
  <p:transition spd="slow">
    <p:cover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547E58CC-0C75-7E70-45BB-30698DE22A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xmlns="" id="{8819C61E-4C4C-BDE3-F64A-C7B7DF0AD647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 rtlCol="0"/>
          <a:lstStyle/>
          <a:p>
            <a:pPr rtl="0"/>
            <a:r>
              <a:rPr lang="uk-UA" dirty="0"/>
              <a:t>Останній слайд</a:t>
            </a:r>
          </a:p>
        </p:txBody>
      </p:sp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xmlns="" id="{5F9545A4-0726-3136-4808-CB42D5FF859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0" y="0"/>
            <a:ext cx="12192000" cy="1240325"/>
          </a:xfrm>
          <a:prstGeom prst="rect">
            <a:avLst/>
          </a:prstGeom>
          <a:solidFill>
            <a:srgbClr val="0045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spc="-20" dirty="0" err="1">
                <a:solidFill>
                  <a:srgbClr val="FFFFFF"/>
                </a:solidFill>
              </a:rPr>
              <a:t>Аналіз</a:t>
            </a:r>
            <a:r>
              <a:rPr lang="ru-RU" sz="3600" b="1" spc="-20" dirty="0">
                <a:solidFill>
                  <a:srgbClr val="FFFFFF"/>
                </a:solidFill>
              </a:rPr>
              <a:t> </a:t>
            </a:r>
            <a:r>
              <a:rPr lang="ru-RU" sz="3600" b="1" spc="-20" dirty="0" err="1">
                <a:solidFill>
                  <a:srgbClr val="FFFFFF"/>
                </a:solidFill>
              </a:rPr>
              <a:t>ліквідності</a:t>
            </a:r>
            <a:r>
              <a:rPr lang="ru-RU" sz="3600" b="1" spc="-20" dirty="0">
                <a:solidFill>
                  <a:srgbClr val="FFFFFF"/>
                </a:solidFill>
              </a:rPr>
              <a:t> ТОВ</a:t>
            </a:r>
            <a:endParaRPr lang="ru-RU" sz="3600" b="1" i="0" u="none" strike="noStrike" kern="1200" cap="none" spc="-20" normalizeH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0850102D-408D-F32F-9C28-6A6C6A33F0B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9546"/>
          <a:stretch/>
        </p:blipFill>
        <p:spPr>
          <a:xfrm>
            <a:off x="1032835" y="1899138"/>
            <a:ext cx="10126329" cy="3818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36473"/>
      </p:ext>
    </p:extLst>
  </p:cSld>
  <p:clrMapOvr>
    <a:masterClrMapping/>
  </p:clrMapOvr>
  <p:transition spd="slow">
    <p:cover/>
  </p:transition>
</p:sld>
</file>

<file path=ppt/theme/theme1.xml><?xml version="1.0" encoding="utf-8"?>
<a:theme xmlns:a="http://schemas.openxmlformats.org/drawingml/2006/main" name="1_Зразок смарт-графіки Neal Creative">
  <a:themeElements>
    <a:clrScheme name="Neal Analytics 2">
      <a:dk1>
        <a:srgbClr val="000000"/>
      </a:dk1>
      <a:lt1>
        <a:srgbClr val="FFFFFF"/>
      </a:lt1>
      <a:dk2>
        <a:srgbClr val="0074AF"/>
      </a:dk2>
      <a:lt2>
        <a:srgbClr val="00B0F0"/>
      </a:lt2>
      <a:accent1>
        <a:srgbClr val="75D1FF"/>
      </a:accent1>
      <a:accent2>
        <a:srgbClr val="004568"/>
      </a:accent2>
      <a:accent3>
        <a:srgbClr val="92D050"/>
      </a:accent3>
      <a:accent4>
        <a:srgbClr val="FFC000"/>
      </a:accent4>
      <a:accent5>
        <a:srgbClr val="004568"/>
      </a:accent5>
      <a:accent6>
        <a:srgbClr val="0074AF"/>
      </a:accent6>
      <a:hlink>
        <a:srgbClr val="43C0FF"/>
      </a:hlink>
      <a:folHlink>
        <a:srgbClr val="75D1FF"/>
      </a:folHlink>
    </a:clrScheme>
    <a:fontScheme name="MICROSOFT">
      <a:majorFont>
        <a:latin typeface="Segoe UI Light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_60959288_TF55917490_Win32" id="{F74A6D79-836D-456B-B96E-3632E0D235DC}" vid="{DE4C03D2-F527-4546-A343-53A7CE1C84F7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Зразок смарт-графіки</Template>
  <TotalTime>199</TotalTime>
  <Words>1177</Words>
  <Application>Microsoft Office PowerPoint</Application>
  <PresentationFormat>Произвольный</PresentationFormat>
  <Paragraphs>136</Paragraphs>
  <Slides>19</Slides>
  <Notes>19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1_Зразок смарт-графіки Neal Creative</vt:lpstr>
      <vt:lpstr>Останній слайд</vt:lpstr>
      <vt:lpstr>Останній слайд</vt:lpstr>
      <vt:lpstr>Останній слайд</vt:lpstr>
      <vt:lpstr>Останній слайд</vt:lpstr>
      <vt:lpstr>Останній слайд</vt:lpstr>
      <vt:lpstr>Останній слайд</vt:lpstr>
      <vt:lpstr>Останній слайд</vt:lpstr>
      <vt:lpstr>Останній слайд</vt:lpstr>
      <vt:lpstr>Останній слайд</vt:lpstr>
      <vt:lpstr>Останній слайд</vt:lpstr>
      <vt:lpstr>Останній слайд</vt:lpstr>
      <vt:lpstr>Останній слайд</vt:lpstr>
      <vt:lpstr>Останній слайд</vt:lpstr>
      <vt:lpstr>Останній слайд</vt:lpstr>
      <vt:lpstr>Останній слайд</vt:lpstr>
      <vt:lpstr>Останній слайд</vt:lpstr>
      <vt:lpstr>Останній слайд</vt:lpstr>
      <vt:lpstr>Останній слайд</vt:lpstr>
      <vt:lpstr>Останній слайд</vt:lpstr>
    </vt:vector>
  </TitlesOfParts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Останній слайд</dc:title>
  <dc:subject/>
  <dc:creator>Анастасія Кіпень</dc:creator>
  <cp:keywords/>
  <dc:description/>
  <cp:lastModifiedBy>Пользователь Windows</cp:lastModifiedBy>
  <cp:revision>5</cp:revision>
  <dcterms:created xsi:type="dcterms:W3CDTF">2025-06-01T09:03:07Z</dcterms:created>
  <dcterms:modified xsi:type="dcterms:W3CDTF">2025-06-26T17:35:07Z</dcterms:modified>
  <cp:category/>
</cp:coreProperties>
</file>