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4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2" r:id="rId21"/>
    <p:sldId id="285" r:id="rId22"/>
    <p:sldId id="283" r:id="rId23"/>
    <p:sldId id="28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79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0570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90156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7721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28933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/>
              <a:t>Відредагуйте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2903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/>
              <a:t>Відредагуйте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24568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91088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8141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07251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0872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9430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86005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0158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88885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5776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94541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5C18E9-0903-415E-A184-6B4D69371FB4}" type="datetimeFigureOut">
              <a:rPr lang="x-none" smtClean="0"/>
              <a:t>15.11.2024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8410E6A-285E-4D8B-B497-BD7CE78E180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977175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f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27C849-E0BB-4718-9ED4-B99C1F3304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професійної компетентності бібліотечного фахівця як запорука успішної діяльності бібліотеки</a:t>
            </a:r>
            <a:endParaRPr lang="x-none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="" xmlns:a16="http://schemas.microsoft.com/office/drawing/2014/main" id="{0A6D28C6-A407-4CFC-AAB2-27A9846F5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635610"/>
            <a:ext cx="5634182" cy="1600201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Оксана Могильна </a:t>
            </a:r>
          </a:p>
          <a:p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завідуюча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відділом бібліотечного маркетингу, інноваційної та методичної роботи НБ НУК ім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Макарова</a:t>
            </a:r>
            <a:endParaRPr lang="x-non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449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9CF0DE-69F2-48EB-B8BE-6CEE94077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-157018"/>
            <a:ext cx="10142673" cy="6151417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ові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інструменти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визначення рівня цифрової компетентності бібліотечних фахівців н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платформі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Освіта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x-non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амк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цифрових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компетентносте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ифрограм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бібліотекарів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9080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C9915D-6145-4C4F-ADE5-894EE7862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12436"/>
            <a:ext cx="8534400" cy="6511637"/>
          </a:xfrm>
        </p:spPr>
        <p:txBody>
          <a:bodyPr>
            <a:normAutofit/>
          </a:bodyPr>
          <a:lstStyle/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 цифрової компетентності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цифрових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компетентностей у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бібліотечній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створена для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бібліотекарів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професійному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агає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стати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менторами у цифровому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світі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відвідувачів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 цифрової компетентності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охоплює 5 сфер цифрових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компетентностей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25 компетентностей і 3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володіння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341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B7089A-D143-46C1-A2D8-E0E2BD957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77092"/>
            <a:ext cx="8534400" cy="5717308"/>
          </a:xfrm>
        </p:spPr>
        <p:txBody>
          <a:bodyPr>
            <a:normAutofit/>
          </a:bodyPr>
          <a:lstStyle/>
          <a:p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Цифрограм</a:t>
            </a: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бібліотекарів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b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зручний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сильних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прогалин у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володінні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професійними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цифровими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навичками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бібліотечних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агає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цифрових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потребують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покращення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планувати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подальший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професійний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x-non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987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9990EB8-BFD1-4F31-9B14-D5360E63B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461818"/>
            <a:ext cx="9549679" cy="5532581"/>
          </a:xfrm>
        </p:spPr>
        <p:txBody>
          <a:bodyPr>
            <a:normAutofit/>
          </a:bodyPr>
          <a:lstStyle/>
          <a:p>
            <a:r>
              <a:rPr lang="uk-UA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x-none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івні</a:t>
            </a:r>
            <a:r>
              <a:rPr lang="uk-UA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цифрової грамотності  </a:t>
            </a:r>
            <a:r>
              <a:rPr lang="uk-UA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Цифрограм</a:t>
            </a:r>
            <a:r>
              <a:rPr lang="uk-UA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бібліотекарів: </a:t>
            </a:r>
            <a:br>
              <a:rPr lang="uk-UA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базовий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(А1, А2) –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(В1, В2) –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(С1, С2) –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колом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581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3DD627E-9D5F-4E4F-A4CE-FDE27649F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120074"/>
            <a:ext cx="8534400" cy="587432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 рівень цифрової грамотності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співробітників Наукової Бібліотеки</a:t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осіб (81%) - середній рівень цифрової грамотності (В);</a:t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особи (19%) - високий рівень цифрової грамотності (С). </a:t>
            </a:r>
            <a:r>
              <a:rPr 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F5B9A3E-ABB6-4820-8A50-4AE3D33848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388" y="1957972"/>
            <a:ext cx="4405422" cy="216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04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B97DD692-C168-4FFB-8E02-2DAD36287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016" y="266038"/>
            <a:ext cx="8424546" cy="568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93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1D63968-9F1C-473D-A6B6-97A0C0972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101600"/>
            <a:ext cx="8534401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x-none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цифрової компетентності співробітників Наукової бібліотеки, відповідно до сфер </a:t>
            </a:r>
            <a:r>
              <a:rPr lang="uk-UA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компетентностей</a:t>
            </a:r>
            <a:r>
              <a:rPr lang="x-non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="" xmlns:a16="http://schemas.microsoft.com/office/drawing/2014/main" id="{026B3BF3-3932-4405-8281-9DE72C10A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044" y="1170529"/>
            <a:ext cx="8534400" cy="5190836"/>
          </a:xfrm>
        </p:spPr>
        <p:txBody>
          <a:bodyPr>
            <a:normAutofit fontScale="92500"/>
          </a:bodyPr>
          <a:lstStyle/>
          <a:p>
            <a:pPr algn="ctr"/>
            <a:endParaRPr lang="uk-UA" sz="24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x-none" sz="24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НФОРМАЦІЙНО-АНАЛІТИЧНА ЦИФРОВА МАЙСТЕРНІСТЬ</a:t>
            </a:r>
            <a:r>
              <a:rPr lang="uk-UA" sz="2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uk-UA" sz="24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4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4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4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0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СПІВРОБІТНИК (6%) – БАЗОВИЙ </a:t>
            </a:r>
          </a:p>
          <a:p>
            <a:pPr algn="ctr"/>
            <a:r>
              <a:rPr lang="uk-UA" sz="20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СПІВРОБІТНИКІВ (75%)  - СЕРЕДНІЙ </a:t>
            </a:r>
          </a:p>
          <a:p>
            <a:pPr algn="ctr"/>
            <a:r>
              <a:rPr lang="uk-UA" sz="20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СПІВРОБІТНИКА (19%) – ВИСОКИЙ </a:t>
            </a:r>
            <a:endParaRPr lang="x-none" sz="2000" b="1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x-none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01E6A9A-C753-4BAC-B838-C5CD99B007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222" y="2201190"/>
            <a:ext cx="3224043" cy="245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67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AF6A4F16-7966-4B5C-A13B-4899517B8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312" y="258859"/>
            <a:ext cx="8534400" cy="580043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9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x-none" sz="29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РОФЕСІЙНА ЦИФРОВА КОМУНІКАЦІЯ І СПІВПРАЦЯ</a:t>
            </a: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СПІВРОБІТНИКІВ (69%) – СЕРЕДНІЙ</a:t>
            </a:r>
            <a:br>
              <a:rPr lang="uk-UA" sz="22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СПІВРОБІТНИКІВ (31%) – ВИСОКИЙ</a:t>
            </a:r>
            <a:r>
              <a:rPr lang="x-none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2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F954FB4-C3EC-4E9F-9598-0721379501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562" y="1504373"/>
            <a:ext cx="5135105" cy="314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05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2E90B9D-C3BC-4598-A4FE-CB42EDD2C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24874"/>
            <a:ext cx="8534400" cy="6141296"/>
          </a:xfrm>
        </p:spPr>
        <p:txBody>
          <a:bodyPr>
            <a:normAutofit/>
          </a:bodyPr>
          <a:lstStyle/>
          <a:p>
            <a:pPr algn="ctr"/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ехнологічна</a:t>
            </a: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креативність</a:t>
            </a: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контентом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співробітників (88%) - середній </a:t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співробітника (12%) – високий</a:t>
            </a:r>
            <a:r>
              <a:rPr 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F8B33BC-9AC4-486B-8627-E292C2D1DB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388" y="2202510"/>
            <a:ext cx="3885367" cy="270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473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AEE237-739D-4C89-A439-931213FC9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08000"/>
            <a:ext cx="8534400" cy="6049818"/>
          </a:xfrm>
        </p:spPr>
        <p:txBody>
          <a:bodyPr>
            <a:normAutofit/>
          </a:bodyPr>
          <a:lstStyle/>
          <a:p>
            <a:pPr algn="ctr"/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</a:t>
            </a: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освіта</a:t>
            </a: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співробітник (6%) - базовий</a:t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 співробітників (75%) - середній</a:t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співробітника (19%) - високий </a:t>
            </a:r>
            <a:r>
              <a:rPr 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D0D4D24-D02D-4F1E-ADA5-707CDF8DC8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922" y="1684850"/>
            <a:ext cx="3863687" cy="294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D4BEB40A-9CD8-4E94-8CB5-7FD82ACC9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562709"/>
            <a:ext cx="8534401" cy="1113692"/>
          </a:xfrm>
        </p:spPr>
        <p:txBody>
          <a:bodyPr>
            <a:normAutofit/>
          </a:bodyPr>
          <a:lstStyle/>
          <a:p>
            <a:pPr algn="ctr"/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інформаційного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фахівця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майбутнього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x-none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="" xmlns:a16="http://schemas.microsoft.com/office/drawing/2014/main" id="{27122D95-C62A-4C81-8013-01AE15C33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7707" y="1861013"/>
            <a:ext cx="9796218" cy="4687810"/>
          </a:xfrm>
        </p:spPr>
        <p:txBody>
          <a:bodyPr>
            <a:normAutofit fontScale="25000" lnSpcReduction="20000"/>
          </a:bodyPr>
          <a:lstStyle/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навчатися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впродовж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x-none" sz="10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вміти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віддалено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x-none" sz="10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бути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крос-функціональним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стику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x-none" sz="10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удосконалювати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ІТ-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x-none" sz="10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керувати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потужними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цифровими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архівами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x-none" sz="10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бути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фахівцем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 date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розподіляти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великі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обсяги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x-none" sz="10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вміти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навчатися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x-none" sz="10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бути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універсальним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творчо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мислити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цілеспрямовано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досягати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x-none" sz="10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0" indent="-1143000">
              <a:buFont typeface="Arial" panose="020B0604020202020204" pitchFamily="34" charset="0"/>
              <a:buChar char="•"/>
            </a:pP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володіти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кількома</a:t>
            </a:r>
            <a:r>
              <a:rPr lang="en-US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мовами</a:t>
            </a:r>
            <a:r>
              <a:rPr lang="uk-UA" sz="10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x-none" sz="10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22761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6716E36-0DB7-427C-B65C-6D9B3A74E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120074"/>
            <a:ext cx="8534400" cy="5874326"/>
          </a:xfrm>
        </p:spPr>
        <p:txBody>
          <a:bodyPr>
            <a:normAutofit/>
          </a:bodyPr>
          <a:lstStyle/>
          <a:p>
            <a:pPr algn="ctr"/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Цифрове</a:t>
            </a: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лідерство</a:t>
            </a: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інноваційне</a:t>
            </a:r>
            <a:r>
              <a:rPr lang="x-none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співробітник (6%) – базовий</a:t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співробітників  (75%) - середній</a:t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співробітника (19%) – високий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51B5D05-F4F0-4DE7-A1CB-18B1BB7073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656" y="1240056"/>
            <a:ext cx="4852544" cy="304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647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D69D5D53-FA3B-4304-9F7C-1B0ECC8E3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579" y="636106"/>
            <a:ext cx="8534400" cy="803080"/>
          </a:xfrm>
        </p:spPr>
        <p:txBody>
          <a:bodyPr/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Найкращі результати у сферах</a:t>
            </a:r>
            <a:endParaRPr lang="x-non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="" xmlns:a16="http://schemas.microsoft.com/office/drawing/2014/main" id="{82FDE1BC-9FB3-4EC3-AFF5-D014B8D951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4211" y="2178656"/>
            <a:ext cx="4937655" cy="3490624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x-none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Технологічна</a:t>
            </a:r>
            <a:r>
              <a:rPr lang="x-none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креативність</a:t>
            </a:r>
            <a:r>
              <a:rPr lang="x-none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x-none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x-none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контентом</a:t>
            </a:r>
            <a:r>
              <a:rPr lang="uk-UA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88 %- середній рівень (В)</a:t>
            </a:r>
          </a:p>
          <a:p>
            <a:pPr algn="ctr"/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12% – високий (С)</a:t>
            </a:r>
            <a:endParaRPr lang="x-none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Місце для вмісту 4">
            <a:extLst>
              <a:ext uri="{FF2B5EF4-FFF2-40B4-BE49-F238E27FC236}">
                <a16:creationId xmlns="" xmlns:a16="http://schemas.microsoft.com/office/drawing/2014/main" id="{229E9A5A-E74B-4033-95C6-73568DB6E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08133" y="2178657"/>
            <a:ext cx="4934479" cy="3824578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x-none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Професійна</a:t>
            </a:r>
            <a:r>
              <a:rPr lang="x-none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</a:t>
            </a:r>
            <a:r>
              <a:rPr lang="x-none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комунікація</a:t>
            </a:r>
            <a:r>
              <a:rPr lang="x-none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x-none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співпраця</a:t>
            </a:r>
            <a:r>
              <a:rPr lang="uk-UA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69 % - середній рівень (В)</a:t>
            </a:r>
          </a:p>
          <a:p>
            <a:pPr algn="ctr"/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31% - високий рівень (С) </a:t>
            </a:r>
            <a:r>
              <a:rPr lang="uk-UA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x-none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кутник 5">
            <a:extLst>
              <a:ext uri="{FF2B5EF4-FFF2-40B4-BE49-F238E27FC236}">
                <a16:creationId xmlns="" xmlns:a16="http://schemas.microsoft.com/office/drawing/2014/main" id="{4B75F686-B218-4BEC-8405-097F7B99456B}"/>
              </a:ext>
            </a:extLst>
          </p:cNvPr>
          <p:cNvSpPr/>
          <p:nvPr/>
        </p:nvSpPr>
        <p:spPr>
          <a:xfrm>
            <a:off x="3199502" y="3244334"/>
            <a:ext cx="5792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62893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1CB5AF-7A86-41BD-AA0B-897672DEB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0"/>
            <a:ext cx="8903133" cy="5994399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заходів з підвищення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кваліфікації - ключовий чинник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успішного функціонування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сучасної бібліотеки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272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F91FBD9-EE15-48D0-9BA2-7667636A2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38" y="932873"/>
            <a:ext cx="10861243" cy="5292436"/>
          </a:xfrm>
        </p:spPr>
        <p:txBody>
          <a:bodyPr>
            <a:normAutofit/>
          </a:bodyPr>
          <a:lstStyle/>
          <a:p>
            <a:pPr algn="ctr"/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x-none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417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DA2ED2-EF63-493F-B5C4-D45E89B1F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492370"/>
            <a:ext cx="8534401" cy="2309446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Першочергові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x-none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бібліотечної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="" xmlns:a16="http://schemas.microsoft.com/office/drawing/2014/main" id="{068323C7-1DFD-4456-B33E-C8CAC65C1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344615"/>
            <a:ext cx="10288587" cy="3649785"/>
          </a:xfrm>
        </p:spPr>
        <p:txBody>
          <a:bodyPr>
            <a:norm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 в систему підвищення кваліфікації, диференційовано для різних категорій бібліотечних працівників, залежно від стажу, рівня освіти і посади; </a:t>
            </a:r>
            <a:endParaRPr lang="x-none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 бібліотечного персоналу навичкам інноваційної творчості в бібліотечній діяльності; </a:t>
            </a:r>
            <a:endParaRPr lang="x-none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навчання методам сучасних цифрових технологій.</a:t>
            </a:r>
            <a:endParaRPr lang="x-none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52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6B0C91BB-3737-4FB3-AA13-58DB96E7C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055" y="0"/>
            <a:ext cx="9125526" cy="951345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Конференції та семінари в Науковій бібліотеці </a:t>
            </a:r>
            <a:endParaRPr lang="x-none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="" xmlns:a16="http://schemas.microsoft.com/office/drawing/2014/main" id="{DEE4670A-3AE0-4B41-96EA-54435F7948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4211" y="1330036"/>
            <a:ext cx="4937655" cy="297103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2021рік </a:t>
            </a:r>
          </a:p>
          <a:p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Всеукраїнська науково-практична конференція </a:t>
            </a:r>
            <a:r>
              <a:rPr lang="uk-UA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«Сучасні тренди розвитку бібліотеки ЗВО цифрової епохи в структурі інформаційного забезпечення навчального процесу, наукової та дослідницької діяльності ЗВО»</a:t>
            </a:r>
            <a:endParaRPr lang="x-none" sz="2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="" xmlns:a16="http://schemas.microsoft.com/office/drawing/2014/main" id="{DF09A2E0-3A2F-4B18-989B-2F7ED355FC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sz="28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2023рік</a:t>
            </a:r>
          </a:p>
          <a:p>
            <a:pPr marL="0" indent="0">
              <a:buNone/>
            </a:pPr>
            <a:r>
              <a:rPr lang="uk-UA" sz="2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Науково-практичний семінар</a:t>
            </a:r>
            <a:br>
              <a:rPr lang="uk-UA" sz="2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«Трансформація діяльності бібліотек ЗВО в період глобальних викликів»</a:t>
            </a:r>
            <a:endParaRPr lang="x-none" sz="2600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9228782-460F-42E8-8541-CB4DA28AE9A4}"/>
              </a:ext>
            </a:extLst>
          </p:cNvPr>
          <p:cNvPicPr/>
          <p:nvPr/>
        </p:nvPicPr>
        <p:blipFill rotWithShape="1">
          <a:blip r:embed="rId2" cstate="print"/>
          <a:srcRect t="3136" b="5071"/>
          <a:stretch/>
        </p:blipFill>
        <p:spPr bwMode="auto">
          <a:xfrm>
            <a:off x="1071956" y="4544291"/>
            <a:ext cx="4162163" cy="19673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5642AFA-44A3-4256-ACFA-A7E1252E71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867" y="3158836"/>
            <a:ext cx="2552316" cy="19142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60256BE-7348-47DF-9825-46F2723914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30801" y="3088287"/>
            <a:ext cx="2502703" cy="19847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C4F3669F-707C-462A-A110-BBA843A722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951" y="5073073"/>
            <a:ext cx="2699082" cy="151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95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6EC135-3C73-4B16-BF3F-4EEB45116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03200"/>
            <a:ext cx="8534400" cy="5791199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Ключовий чинник професійного росту та підвищення якості бібліотечних послуг – 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бібліотечних фахівців у різноманітних науково-практичних заходах</a:t>
            </a:r>
            <a:endParaRPr lang="x-non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773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3A7247-B360-45FD-9674-47C9F9EFF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571" y="159026"/>
            <a:ext cx="9135212" cy="6639339"/>
          </a:xfrm>
        </p:spPr>
        <p:txBody>
          <a:bodyPr>
            <a:normAutofit fontScale="90000"/>
          </a:bodyPr>
          <a:lstStyle/>
          <a:p>
            <a:pPr lvl="0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співробітники Наукової бібліотеки – учасники  щорічних науково-практичних конференцій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 науково-практичної конференцій «Університетська бібліотека на новому етапі розвитку соціальних комунікацій»;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 конференції «Відкрита наука та інновації в Україні»:</a:t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Всеукраїнської науково-практичної конференції з міжнародною участю «</a:t>
            </a:r>
            <a:r>
              <a:rPr lang="uk-UA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Короленківські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читання». «Бібліотеки, архіви, музеї в умовах війни»;</a:t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Щорічної конференції Всеукраїнської громадської організації Українська бібліотечна асоціація;</a:t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Всеукраїнської науково-практичної конференції з міжнародною участю для фахівців бібліотек України та зарубіжжя «Одеса </a:t>
            </a:r>
            <a:r>
              <a:rPr lang="uk-UA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БібліоСаміт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Львівського міжнародного бібліотечного форуму;</a:t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Миколаївських міських відкритих екологічних читань «Збережемо для нащадків»</a:t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Міжнародної науково-технічної конференції «Інновації в суднобудуванні та океанотехніці»</a:t>
            </a:r>
            <a:b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2B6CEE64-51CD-4871-A51A-557A1B9834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445" y="255327"/>
            <a:ext cx="2550984" cy="143492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194AB0C-E415-4759-936F-F0F7106D8C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927" y="2426792"/>
            <a:ext cx="2472009" cy="17272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7D26380-D628-4631-8607-1AA7238EA8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421" y="4890530"/>
            <a:ext cx="2664454" cy="157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71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AC2EF557-544C-4EBC-B8F0-16D4D1047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-240145"/>
            <a:ext cx="8913812" cy="6609139"/>
          </a:xfrm>
        </p:spPr>
        <p:txBody>
          <a:bodyPr>
            <a:normAutofit fontScale="9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заходи сприяють:</a:t>
            </a:r>
            <a:br>
              <a:rPr lang="uk-UA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оновленню знань та навичок;</a:t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впровадженню інновацій у роботу бібліотеки;</a:t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стимулюванню наукових досліджень;</a:t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взаємодії та обміну досвідом;</a:t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покращенню якості обслуговування користувачів;</a:t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встановленню зв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язків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колегами;</a:t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</a:t>
            </a:r>
            <a:r>
              <a:rPr lang="uk-UA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енню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бібліотеки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позитивно    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позначається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ї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іміджі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77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20635CA-D073-4CD8-8676-6B66B1934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120074"/>
            <a:ext cx="8534400" cy="5874326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 протягом всього життя –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невід’ємний процес росту освітнього потенціалу особистості</a:t>
            </a:r>
            <a:endParaRPr lang="x-none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209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C66A36-9F82-4403-97E0-99C362D92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64656"/>
            <a:ext cx="10891703" cy="5929744"/>
          </a:xfrm>
        </p:spPr>
        <p:txBody>
          <a:bodyPr>
            <a:normAutofit/>
          </a:bodyPr>
          <a:lstStyle/>
          <a:p>
            <a:pPr algn="ctr"/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 бібліотека 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НУК імені адмірала Макарова 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офіційний Хаб цифрової освіти в університеті</a:t>
            </a:r>
            <a:endParaRPr lang="x-non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289976"/>
      </p:ext>
    </p:extLst>
  </p:cSld>
  <p:clrMapOvr>
    <a:masterClrMapping/>
  </p:clrMapOvr>
</p:sld>
</file>

<file path=ppt/theme/theme1.xml><?xml version="1.0" encoding="utf-8"?>
<a:theme xmlns:a="http://schemas.openxmlformats.org/drawingml/2006/main" name="Скибка">
  <a:themeElements>
    <a:clrScheme name="Скибка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кибк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кибка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533</TotalTime>
  <Words>342</Words>
  <Application>Microsoft Office PowerPoint</Application>
  <PresentationFormat>Широкоэкранный</PresentationFormat>
  <Paragraphs>58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Times New Roman</vt:lpstr>
      <vt:lpstr>Wingdings 3</vt:lpstr>
      <vt:lpstr>Скибка</vt:lpstr>
      <vt:lpstr>Підвищення професійної компетентності бібліотечного фахівця як запорука успішної діяльності бібліотеки</vt:lpstr>
      <vt:lpstr>вимоги до інформаційного фахівця майбутнього:</vt:lpstr>
      <vt:lpstr>Першочергові напрями в організації безперервної бібліотечної освіти: </vt:lpstr>
      <vt:lpstr>Конференції та семінари в Науковій бібліотеці </vt:lpstr>
      <vt:lpstr>Ключовий чинник професійного росту та підвищення якості бібліотечних послуг –  участь бібліотечних фахівців у різноманітних науково-практичних заходах</vt:lpstr>
      <vt:lpstr> співробітники Наукової бібліотеки – учасники  щорічних науково-практичних конференцій  Міжнародної науково-практичної конференцій «Університетська бібліотека на новому етапі розвитку соціальних комунікацій»;  Міжнародної конференції «Відкрита наука та інновації в Україні»:  Всеукраїнської науково-практичної конференції з міжнародною участю «Короленківські читання». «Бібліотеки, архіви, музеї в умовах війни»;  Щорічної конференції Всеукраїнської громадської організації Українська бібліотечна асоціація;   Всеукраїнської науково-практичної конференції з міжнародною участю для фахівців бібліотек України та зарубіжжя «Одеса БібліоСаміт»;   Львівського міжнародного бібліотечного форуму;  Миколаївських міських відкритих екологічних читань «Збережемо для нащадків»   Міжнародної науково-технічної конференції «Інновації в суднобудуванні та океанотехніці» </vt:lpstr>
      <vt:lpstr>                                   заходи сприяють:   - оновленню знань та навичок;  - впровадженню інновацій у роботу бібліотеки;  - стимулюванню наукових досліджень;  - взаємодії та обміну досвідом;  - покращенню якості обслуговування користувачів;  - встановленню зв’язків з колегами;  - підвищенню статусу бібліотеки, що позитивно     позначається на її іміджі.  </vt:lpstr>
      <vt:lpstr>Навчання протягом всього життя –  невід’ємний процес росту освітнього потенціалу особистості</vt:lpstr>
      <vt:lpstr> Наукова бібліотека  НУК імені адмірала Макарова  – офіційний Хаб цифрової освіти в університеті</vt:lpstr>
      <vt:lpstr> Нові інструменти для визначення рівня цифрової компетентності бібліотечних фахівців на платформі Дія. Освіта:              Рамка цифрових компетентностеЙ Цифрограм для бібліотекарів </vt:lpstr>
      <vt:lpstr>Рамка цифрової компетентності –   стандарт цифрових компетентностей у бібліотечній сфері. створена для підтримки бібліотекарів у їх професійному розвитку та допомагає стати їм менторами у цифровому світі для відвідувачів бібліотек.   Рамка цифрової компетентності охоплює 5 сфер цифрових компетентностей, які містять 25 компетентностей і 3 рівні володіння.   </vt:lpstr>
      <vt:lpstr> Цифрограм для бібліотекарів –   зручний інструмент для виявлення сильних сторін та прогалин у володінні професійними цифровими навичками в сфері бібліотечних послуг.   Тест допомагає оцінити рівень цифрових знань та навичок, визначити сфери, які потребують покращення та планувати подальший професійний розвиток. </vt:lpstr>
      <vt:lpstr>рівні  цифрової грамотності  Цифрограм для бібліотекарів:   базовий А (А1, А2) – виконання простих завдань з керівником або самостійно;   середній В (В1, В2) – виконання чітко визначених або шаблонних завдань до самостійного розв’язування проблем;  високий С (С1, С2) – розв’язування проблем різного ступеня складності з обмеженим колом можливих рішень.  </vt:lpstr>
      <vt:lpstr>загальний рівень цифрової грамотності співробітників Наукової Бібліотеки        13 осіб (81%) - середній рівень цифрової грамотності (В);  3 особи (19%) - високий рівень цифрової грамотності (С).  </vt:lpstr>
      <vt:lpstr>Презентация PowerPoint</vt:lpstr>
      <vt:lpstr>  Рівні цифрової компетентності співробітників Наукової бібліотеки, відповідно до сфер компетентностей </vt:lpstr>
      <vt:lpstr>ПРОФЕСІЙНА ЦИФРОВА КОМУНІКАЦІЯ І СПІВПРАЦЯ                11 СПІВРОБІТНИКІВ (69%) – СЕРЕДНІЙ  5 СПІВРОБІТНИКІВ (31%) – ВИСОКИЙ </vt:lpstr>
      <vt:lpstr>Технологічна креативність і управління контентом            14 співробітників (88%) - середній  2 співробітника (12%) – високий </vt:lpstr>
      <vt:lpstr>Цифрова освіта та навчання            1 співробітник (6%) - базовий  12 співробітників (75%) - середній  3 співробітника (19%) - високий  </vt:lpstr>
      <vt:lpstr>Цифрове лідерство й інноваційне управління           1 співробітник (6%) – базовий 12 співробітників  (75%) - середній  3 співробітника (19%) – високий  </vt:lpstr>
      <vt:lpstr>Найкращі результати у сферах</vt:lpstr>
      <vt:lpstr>система заходів з підвищення   кваліфікації - ключовий чинник   успішного функціонування   сучасної бібліотеки </vt:lpstr>
      <vt:lpstr>Дякую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Підвищення професійної компетентності</dc:title>
  <dc:creator>oksana.mohylna</dc:creator>
  <cp:lastModifiedBy>LibrNUK</cp:lastModifiedBy>
  <cp:revision>133</cp:revision>
  <dcterms:created xsi:type="dcterms:W3CDTF">2024-11-11T12:57:55Z</dcterms:created>
  <dcterms:modified xsi:type="dcterms:W3CDTF">2024-11-15T10:59:10Z</dcterms:modified>
</cp:coreProperties>
</file>