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71" r:id="rId3"/>
    <p:sldId id="272" r:id="rId4"/>
    <p:sldId id="281" r:id="rId5"/>
    <p:sldId id="268" r:id="rId6"/>
    <p:sldId id="277" r:id="rId7"/>
    <p:sldId id="278" r:id="rId8"/>
    <p:sldId id="260" r:id="rId9"/>
    <p:sldId id="261" r:id="rId10"/>
    <p:sldId id="257" r:id="rId11"/>
    <p:sldId id="283" r:id="rId12"/>
    <p:sldId id="258" r:id="rId13"/>
    <p:sldId id="262" r:id="rId14"/>
    <p:sldId id="285" r:id="rId15"/>
    <p:sldId id="264" r:id="rId16"/>
    <p:sldId id="263" r:id="rId17"/>
    <p:sldId id="286" r:id="rId18"/>
    <p:sldId id="294" r:id="rId19"/>
    <p:sldId id="289" r:id="rId20"/>
    <p:sldId id="293" r:id="rId21"/>
    <p:sldId id="290" r:id="rId22"/>
    <p:sldId id="291" r:id="rId23"/>
    <p:sldId id="292" r:id="rId24"/>
  </p:sldIdLst>
  <p:sldSz cx="14630400" cy="8229600"/>
  <p:notesSz cx="8229600" cy="14630400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Overpass Light" panose="020B0604020202020204" charset="-52"/>
      <p:regular r:id="rId30"/>
    </p:embeddedFont>
  </p:embeddedFontLst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04" autoAdjust="0"/>
    <p:restoredTop sz="94610"/>
  </p:normalViewPr>
  <p:slideViewPr>
    <p:cSldViewPr snapToGrid="0" snapToObjects="1">
      <p:cViewPr varScale="1">
        <p:scale>
          <a:sx n="54" d="100"/>
          <a:sy n="54" d="100"/>
        </p:scale>
        <p:origin x="90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9597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9802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3698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3443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671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5798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4183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456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irbis-nbuv.gov.ua/everlib/item/er-0004116" TargetMode="External"/><Relationship Id="rId7" Type="http://schemas.openxmlformats.org/officeDocument/2006/relationships/hyperlink" Target="https://www.unesco.org/en/open-science/about" TargetMode="External"/><Relationship Id="rId2" Type="http://schemas.openxmlformats.org/officeDocument/2006/relationships/hyperlink" Target="http://dx.doi.org/10.30970/vas.23.2022.12203" TargetMode="Externa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doi.org/10.1016/j.acalib.2024.102930" TargetMode="External"/><Relationship Id="rId5" Type="http://schemas.openxmlformats.org/officeDocument/2006/relationships/hyperlink" Target="https://journal.uwks.ac.id/index.php/Tibandaru/article/view/3952/pdf" TargetMode="External"/><Relationship Id="rId4" Type="http://schemas.openxmlformats.org/officeDocument/2006/relationships/hyperlink" Target="https://conference2024.dntb.gov.ua/documents/27/Yaroshenko_RDM_2024.pdf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08276" y="206711"/>
            <a:ext cx="7700248" cy="69610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7000"/>
              </a:lnSpc>
              <a:buNone/>
            </a:pPr>
            <a:r>
              <a:rPr lang="en-US" sz="5600" b="1" dirty="0" err="1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Принципи</a:t>
            </a:r>
            <a:r>
              <a:rPr lang="en-US" sz="56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 </a:t>
            </a:r>
            <a:r>
              <a:rPr lang="en-US" sz="5600" b="1" dirty="0" err="1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управління</a:t>
            </a:r>
            <a:r>
              <a:rPr lang="en-US" sz="56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 </a:t>
            </a:r>
            <a:r>
              <a:rPr lang="en-US" sz="5600" b="1" dirty="0" err="1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дослідницькими</a:t>
            </a:r>
            <a:r>
              <a:rPr lang="en-US" sz="56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 </a:t>
            </a:r>
            <a:r>
              <a:rPr lang="en-US" sz="5600" b="1" dirty="0" err="1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даними</a:t>
            </a:r>
            <a:r>
              <a:rPr lang="en-US" sz="56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 в </a:t>
            </a:r>
            <a:r>
              <a:rPr lang="en-US" sz="5600" b="1" dirty="0" err="1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сучасних</a:t>
            </a:r>
            <a:r>
              <a:rPr lang="en-US" sz="56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 </a:t>
            </a:r>
            <a:r>
              <a:rPr lang="en-US" sz="5600" b="1" dirty="0" err="1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академічних</a:t>
            </a:r>
            <a:r>
              <a:rPr lang="en-US" sz="56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 </a:t>
            </a:r>
            <a:r>
              <a:rPr lang="en-US" sz="5600" b="1" dirty="0" err="1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бібліотеках</a:t>
            </a:r>
            <a:endParaRPr lang="en-US" sz="5600" dirty="0"/>
          </a:p>
        </p:txBody>
      </p:sp>
      <p:sp>
        <p:nvSpPr>
          <p:cNvPr id="4" name="Text 1"/>
          <p:cNvSpPr/>
          <p:nvPr/>
        </p:nvSpPr>
        <p:spPr>
          <a:xfrm>
            <a:off x="6208276" y="6443067"/>
            <a:ext cx="7891182" cy="13539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uk-UA" sz="1600" dirty="0"/>
              <a:t>Костирко Тамара Миколаївна</a:t>
            </a:r>
          </a:p>
          <a:p>
            <a:pPr marL="0" indent="0">
              <a:lnSpc>
                <a:spcPts val="2550"/>
              </a:lnSpc>
              <a:buNone/>
            </a:pPr>
            <a:r>
              <a:rPr lang="uk-UA" sz="1600" dirty="0"/>
              <a:t>директор Наукової бібліотеки Національного університету кораблебудування імені адмірала Макарова, </a:t>
            </a:r>
            <a:r>
              <a:rPr lang="uk-UA" sz="1600" dirty="0" err="1"/>
              <a:t>канд</a:t>
            </a:r>
            <a:r>
              <a:rPr lang="uk-UA" sz="1600" dirty="0"/>
              <a:t>. наук із соціальних комунікацій</a:t>
            </a:r>
          </a:p>
          <a:p>
            <a:pPr marL="0" indent="0">
              <a:lnSpc>
                <a:spcPts val="2550"/>
              </a:lnSpc>
              <a:buNone/>
            </a:pPr>
            <a:r>
              <a:rPr lang="en-US" sz="1600" dirty="0"/>
              <a:t>tamara.kostyrko@nuos.edu.ua</a:t>
            </a:r>
            <a:endParaRPr lang="uk-UA" sz="1600" dirty="0"/>
          </a:p>
          <a:p>
            <a:pPr marL="0" indent="0">
              <a:lnSpc>
                <a:spcPts val="2550"/>
              </a:lnSpc>
              <a:buNone/>
            </a:pP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70986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8666" y="3477339"/>
            <a:ext cx="13113068" cy="13549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300"/>
              </a:lnSpc>
              <a:buNone/>
            </a:pPr>
            <a:endParaRPr lang="en-US" sz="4250" dirty="0"/>
          </a:p>
        </p:txBody>
      </p:sp>
      <p:sp>
        <p:nvSpPr>
          <p:cNvPr id="4" name="Shape 1"/>
          <p:cNvSpPr/>
          <p:nvPr/>
        </p:nvSpPr>
        <p:spPr>
          <a:xfrm>
            <a:off x="459783" y="5131350"/>
            <a:ext cx="4226600" cy="2304693"/>
          </a:xfrm>
          <a:prstGeom prst="roundRect">
            <a:avLst>
              <a:gd name="adj" fmla="val 3951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982980" y="5381744"/>
            <a:ext cx="2709863" cy="338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endParaRPr lang="en-US" sz="2100" dirty="0"/>
          </a:p>
        </p:txBody>
      </p:sp>
      <p:sp>
        <p:nvSpPr>
          <p:cNvPr id="6" name="Text 3"/>
          <p:cNvSpPr/>
          <p:nvPr/>
        </p:nvSpPr>
        <p:spPr>
          <a:xfrm>
            <a:off x="982980" y="5850493"/>
            <a:ext cx="3777972" cy="1387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endParaRPr lang="en-US" sz="1700" dirty="0"/>
          </a:p>
        </p:txBody>
      </p:sp>
      <p:sp>
        <p:nvSpPr>
          <p:cNvPr id="7" name="Shape 4"/>
          <p:cNvSpPr/>
          <p:nvPr/>
        </p:nvSpPr>
        <p:spPr>
          <a:xfrm>
            <a:off x="5052518" y="5096651"/>
            <a:ext cx="4226600" cy="2429956"/>
          </a:xfrm>
          <a:prstGeom prst="roundRect">
            <a:avLst>
              <a:gd name="adj" fmla="val 3951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  <p:txBody>
          <a:bodyPr/>
          <a:lstStyle/>
          <a:p>
            <a:endParaRPr lang="x-none" dirty="0"/>
          </a:p>
        </p:txBody>
      </p:sp>
      <p:sp>
        <p:nvSpPr>
          <p:cNvPr id="8" name="Text 5"/>
          <p:cNvSpPr/>
          <p:nvPr/>
        </p:nvSpPr>
        <p:spPr>
          <a:xfrm>
            <a:off x="5580339" y="5366457"/>
            <a:ext cx="2709863" cy="16876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650"/>
              </a:lnSpc>
            </a:pPr>
            <a:r>
              <a:rPr lang="x-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компетенцій</a:t>
            </a:r>
            <a:r>
              <a:rPr 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650"/>
              </a:lnSpc>
            </a:pPr>
            <a:r>
              <a:rPr 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x-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грамотності</a:t>
            </a:r>
            <a:r>
              <a:rPr 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650"/>
              </a:lnSpc>
            </a:pPr>
            <a:r>
              <a:rPr 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x-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інформаційної</a:t>
            </a:r>
            <a:r>
              <a:rPr 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650"/>
              </a:lnSpc>
            </a:pPr>
            <a:r>
              <a:rPr lang="x-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грамотності</a:t>
            </a:r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5426273" y="5850493"/>
            <a:ext cx="3777972" cy="1387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9645134" y="5131349"/>
            <a:ext cx="4226600" cy="2304693"/>
          </a:xfrm>
          <a:prstGeom prst="roundRect">
            <a:avLst>
              <a:gd name="adj" fmla="val 3951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69567" y="5381744"/>
            <a:ext cx="2709863" cy="338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endParaRPr lang="en-US" sz="2100" dirty="0"/>
          </a:p>
        </p:txBody>
      </p:sp>
      <p:sp>
        <p:nvSpPr>
          <p:cNvPr id="12" name="Text 9"/>
          <p:cNvSpPr/>
          <p:nvPr/>
        </p:nvSpPr>
        <p:spPr>
          <a:xfrm>
            <a:off x="9869567" y="5850493"/>
            <a:ext cx="3777972" cy="1387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7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</a:t>
            </a:r>
            <a:endParaRPr lang="en-US" sz="1700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979CBDA8-E638-4D79-A68F-6E3DAA4D7639}"/>
              </a:ext>
            </a:extLst>
          </p:cNvPr>
          <p:cNvSpPr/>
          <p:nvPr/>
        </p:nvSpPr>
        <p:spPr>
          <a:xfrm>
            <a:off x="1091381" y="3927762"/>
            <a:ext cx="13957282" cy="718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Першочергов</a:t>
            </a:r>
            <a:r>
              <a:rPr lang="uk-UA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</a:t>
            </a:r>
            <a:r>
              <a:rPr lang="x-none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</a:t>
            </a:r>
            <a:r>
              <a:rPr lang="x-none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Бібліотеки</a:t>
            </a:r>
            <a:r>
              <a:rPr lang="x-none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 УДД</a:t>
            </a:r>
            <a:endParaRPr lang="x-none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8D0B4EBB-116E-432C-A3DB-3758532FC0B3}"/>
              </a:ext>
            </a:extLst>
          </p:cNvPr>
          <p:cNvSpPr/>
          <p:nvPr/>
        </p:nvSpPr>
        <p:spPr>
          <a:xfrm>
            <a:off x="585774" y="5501948"/>
            <a:ext cx="3777972" cy="878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</a:rPr>
              <a:t>навчання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</a:rPr>
              <a:t>бібліотекарів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</a:rPr>
              <a:t> та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</a:rPr>
              <a:t>науковців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</a:rPr>
              <a:t> УДД,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</a:rPr>
              <a:t>поглиблення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</a:rPr>
              <a:t>знань</a:t>
            </a:r>
            <a:endParaRPr lang="x-none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DF5D5ABD-E0A6-4A1B-AF3A-499AFCFEEAE7}"/>
              </a:ext>
            </a:extLst>
          </p:cNvPr>
          <p:cNvSpPr/>
          <p:nvPr/>
        </p:nvSpPr>
        <p:spPr>
          <a:xfrm>
            <a:off x="9869566" y="5476552"/>
            <a:ext cx="3777972" cy="1155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</a:rPr>
              <a:t>якісн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</a:rPr>
              <a:t>а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</a:rPr>
              <a:t>науков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</a:rPr>
              <a:t>а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</a:rPr>
              <a:t> робот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</a:rPr>
              <a:t>а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</a:rPr>
              <a:t>зі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</a:rPr>
              <a:t> створення,</a:t>
            </a:r>
          </a:p>
          <a:p>
            <a:pPr>
              <a:lnSpc>
                <a:spcPct val="150000"/>
              </a:lnSpc>
            </a:pP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</a:rPr>
              <a:t>обміну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</a:rPr>
              <a:t>даних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</a:rPr>
              <a:t> та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</a:rPr>
              <a:t>сприянню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</a:rPr>
              <a:t>інституційним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</a:rPr>
              <a:t>дослідженням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140161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564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59473" y="221576"/>
            <a:ext cx="7597854" cy="17671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Співпраця </a:t>
            </a:r>
            <a:r>
              <a:rPr lang="en-US" sz="4300" b="1" dirty="0" err="1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бібліотек</a:t>
            </a:r>
            <a:r>
              <a:rPr lang="en-US" sz="43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 </a:t>
            </a:r>
            <a:r>
              <a:rPr lang="uk-UA" sz="43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із зацікавленими сторонами керування даними </a:t>
            </a:r>
            <a:endParaRPr lang="en-US" sz="43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9473" y="2319933"/>
            <a:ext cx="1104424" cy="176712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695128" y="2540794"/>
            <a:ext cx="2761178" cy="3450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Обмін досвідом</a:t>
            </a:r>
            <a:endParaRPr lang="en-US" sz="2150" dirty="0"/>
          </a:p>
        </p:txBody>
      </p:sp>
      <p:sp>
        <p:nvSpPr>
          <p:cNvPr id="6" name="Text 2"/>
          <p:cNvSpPr/>
          <p:nvPr/>
        </p:nvSpPr>
        <p:spPr>
          <a:xfrm>
            <a:off x="7695128" y="3018353"/>
            <a:ext cx="6162199" cy="7067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endParaRPr lang="en-US" sz="17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0775" y="4059227"/>
            <a:ext cx="1104424" cy="176712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695128" y="4307919"/>
            <a:ext cx="2761178" cy="3450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Спільні проекти</a:t>
            </a:r>
            <a:endParaRPr lang="en-US" sz="2150" dirty="0"/>
          </a:p>
        </p:txBody>
      </p:sp>
      <p:sp>
        <p:nvSpPr>
          <p:cNvPr id="9" name="Text 4"/>
          <p:cNvSpPr/>
          <p:nvPr/>
        </p:nvSpPr>
        <p:spPr>
          <a:xfrm>
            <a:off x="7695128" y="4785479"/>
            <a:ext cx="6162199" cy="7067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endParaRPr lang="en-US" sz="17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9473" y="5854184"/>
            <a:ext cx="1104424" cy="176712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695128" y="6075045"/>
            <a:ext cx="3388162" cy="3450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Підтримка дослідників</a:t>
            </a:r>
            <a:endParaRPr lang="en-US" sz="2150" dirty="0"/>
          </a:p>
        </p:txBody>
      </p:sp>
      <p:sp>
        <p:nvSpPr>
          <p:cNvPr id="12" name="Text 6"/>
          <p:cNvSpPr/>
          <p:nvPr/>
        </p:nvSpPr>
        <p:spPr>
          <a:xfrm>
            <a:off x="7695128" y="6552605"/>
            <a:ext cx="6162199" cy="7067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endParaRPr lang="en-US" sz="170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7197C388-5BA3-4CE7-B970-EC8FB9BC5A70}"/>
              </a:ext>
            </a:extLst>
          </p:cNvPr>
          <p:cNvSpPr/>
          <p:nvPr/>
        </p:nvSpPr>
        <p:spPr>
          <a:xfrm>
            <a:off x="7590503" y="2963644"/>
            <a:ext cx="66368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П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</a:rPr>
              <a:t>ервинними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</a:rPr>
              <a:t>дослідниками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</a:rPr>
              <a:t>інститутами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</a:rPr>
              <a:t>репозитаріями</a:t>
            </a:r>
            <a:endParaRPr lang="x-none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F8D990A8-9E97-4BA4-8823-0C9A7BFB9C2B}"/>
              </a:ext>
            </a:extLst>
          </p:cNvPr>
          <p:cNvSpPr/>
          <p:nvPr/>
        </p:nvSpPr>
        <p:spPr>
          <a:xfrm>
            <a:off x="7715741" y="4755752"/>
            <a:ext cx="6735097" cy="374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вторинними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користувачами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даних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спонсорами, 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видавцями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x-none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31A14969-3460-4923-ABA5-55FC49808C60}"/>
              </a:ext>
            </a:extLst>
          </p:cNvPr>
          <p:cNvSpPr/>
          <p:nvPr/>
        </p:nvSpPr>
        <p:spPr>
          <a:xfrm flipH="1">
            <a:off x="7905133" y="6721316"/>
            <a:ext cx="57715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</a:rPr>
              <a:t>бібліотекар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</a:rPr>
              <a:t>ями які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вже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</a:rPr>
              <a:t>мають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</a:rPr>
              <a:t>досвід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</a:rPr>
              <a:t>співпраці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</a:rPr>
              <a:t> з ними 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031655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59056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25329" y="3160395"/>
            <a:ext cx="13179743" cy="1295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050"/>
              </a:lnSpc>
              <a:buNone/>
            </a:pPr>
            <a:endParaRPr lang="en-US" sz="4050" dirty="0"/>
          </a:p>
        </p:txBody>
      </p:sp>
      <p:sp>
        <p:nvSpPr>
          <p:cNvPr id="4" name="Shape 1"/>
          <p:cNvSpPr/>
          <p:nvPr/>
        </p:nvSpPr>
        <p:spPr>
          <a:xfrm>
            <a:off x="725329" y="4999792"/>
            <a:ext cx="466249" cy="466249"/>
          </a:xfrm>
          <a:prstGeom prst="roundRect">
            <a:avLst>
              <a:gd name="adj" fmla="val 18670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97850" y="5077420"/>
            <a:ext cx="121206" cy="3108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1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1327668" y="4999792"/>
            <a:ext cx="4748668" cy="3238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00"/>
              </a:lnSpc>
            </a:pPr>
            <a:r>
              <a:rPr lang="x-none" sz="2800" dirty="0" err="1"/>
              <a:t>планування</a:t>
            </a:r>
            <a:r>
              <a:rPr lang="x-none" sz="2800" dirty="0"/>
              <a:t> </a:t>
            </a:r>
            <a:r>
              <a:rPr lang="x-none" sz="2800" dirty="0" err="1"/>
              <a:t>проєкту</a:t>
            </a:r>
            <a:r>
              <a:rPr lang="x-none" sz="2800" dirty="0"/>
              <a:t> до </a:t>
            </a:r>
            <a:r>
              <a:rPr lang="x-none" sz="2800" dirty="0" err="1"/>
              <a:t>збору</a:t>
            </a:r>
            <a:r>
              <a:rPr lang="x-none" sz="2800" dirty="0"/>
              <a:t> </a:t>
            </a:r>
            <a:r>
              <a:rPr lang="x-none" sz="2800" dirty="0" err="1"/>
              <a:t>даних</a:t>
            </a:r>
            <a:endParaRPr lang="en-US" sz="2800" dirty="0"/>
          </a:p>
        </p:txBody>
      </p:sp>
      <p:sp>
        <p:nvSpPr>
          <p:cNvPr id="7" name="Text 4"/>
          <p:cNvSpPr/>
          <p:nvPr/>
        </p:nvSpPr>
        <p:spPr>
          <a:xfrm>
            <a:off x="1398746" y="5447943"/>
            <a:ext cx="5812869" cy="6631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7418784" y="4999792"/>
            <a:ext cx="466249" cy="466249"/>
          </a:xfrm>
          <a:prstGeom prst="roundRect">
            <a:avLst>
              <a:gd name="adj" fmla="val 18670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554873" y="5077420"/>
            <a:ext cx="193953" cy="3108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2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8021123" y="4999792"/>
            <a:ext cx="5104942" cy="3238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00"/>
              </a:lnSpc>
            </a:pPr>
            <a:r>
              <a:rPr lang="x-none" sz="2800" dirty="0" err="1"/>
              <a:t>підготовк</a:t>
            </a:r>
            <a:r>
              <a:rPr lang="uk-UA" sz="2800" dirty="0"/>
              <a:t>а</a:t>
            </a:r>
            <a:r>
              <a:rPr lang="x-none" sz="2800" dirty="0"/>
              <a:t> та </a:t>
            </a:r>
            <a:r>
              <a:rPr lang="x-none" sz="2800" dirty="0" err="1"/>
              <a:t>аналіз</a:t>
            </a:r>
            <a:r>
              <a:rPr lang="x-none" sz="2800" dirty="0"/>
              <a:t> </a:t>
            </a:r>
            <a:r>
              <a:rPr lang="x-none" sz="2800" dirty="0" err="1"/>
              <a:t>даних</a:t>
            </a:r>
            <a:endParaRPr lang="en-US" sz="2800" dirty="0"/>
          </a:p>
        </p:txBody>
      </p:sp>
      <p:sp>
        <p:nvSpPr>
          <p:cNvPr id="11" name="Text 8"/>
          <p:cNvSpPr/>
          <p:nvPr/>
        </p:nvSpPr>
        <p:spPr>
          <a:xfrm>
            <a:off x="8092202" y="5447943"/>
            <a:ext cx="5812869" cy="6631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725329" y="6551414"/>
            <a:ext cx="466249" cy="466249"/>
          </a:xfrm>
          <a:prstGeom prst="roundRect">
            <a:avLst>
              <a:gd name="adj" fmla="val 18670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858798" y="6629043"/>
            <a:ext cx="199311" cy="3108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3</a:t>
            </a:r>
            <a:endParaRPr lang="en-US" sz="2400" dirty="0"/>
          </a:p>
        </p:txBody>
      </p:sp>
      <p:sp>
        <p:nvSpPr>
          <p:cNvPr id="14" name="Text 11"/>
          <p:cNvSpPr/>
          <p:nvPr/>
        </p:nvSpPr>
        <p:spPr>
          <a:xfrm>
            <a:off x="1398746" y="6551414"/>
            <a:ext cx="3408640" cy="3238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endParaRPr lang="en-US" sz="2000" dirty="0"/>
          </a:p>
        </p:txBody>
      </p:sp>
      <p:sp>
        <p:nvSpPr>
          <p:cNvPr id="15" name="Text 12"/>
          <p:cNvSpPr/>
          <p:nvPr/>
        </p:nvSpPr>
        <p:spPr>
          <a:xfrm>
            <a:off x="1398746" y="6999565"/>
            <a:ext cx="5812869" cy="6631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7418784" y="6551414"/>
            <a:ext cx="466249" cy="466249"/>
          </a:xfrm>
          <a:prstGeom prst="roundRect">
            <a:avLst>
              <a:gd name="adj" fmla="val 18670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7541419" y="6629043"/>
            <a:ext cx="220980" cy="3108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4</a:t>
            </a:r>
            <a:endParaRPr lang="en-US" sz="2400" dirty="0"/>
          </a:p>
        </p:txBody>
      </p:sp>
      <p:sp>
        <p:nvSpPr>
          <p:cNvPr id="18" name="Text 15"/>
          <p:cNvSpPr/>
          <p:nvPr/>
        </p:nvSpPr>
        <p:spPr>
          <a:xfrm>
            <a:off x="8080370" y="6551414"/>
            <a:ext cx="5210531" cy="11568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00"/>
              </a:lnSpc>
            </a:pPr>
            <a:r>
              <a:rPr lang="x-none" sz="2800" dirty="0" err="1"/>
              <a:t>забезпеч</a:t>
            </a:r>
            <a:r>
              <a:rPr lang="uk-UA" sz="2800" dirty="0" err="1"/>
              <a:t>ення</a:t>
            </a:r>
            <a:r>
              <a:rPr lang="x-none" sz="2800" dirty="0"/>
              <a:t> </a:t>
            </a:r>
            <a:r>
              <a:rPr lang="x-none" sz="2800" dirty="0" err="1"/>
              <a:t>довгостроков</a:t>
            </a:r>
            <a:r>
              <a:rPr lang="uk-UA" sz="2800" dirty="0"/>
              <a:t>ого</a:t>
            </a:r>
            <a:r>
              <a:rPr lang="x-none" sz="2800" dirty="0"/>
              <a:t> </a:t>
            </a:r>
            <a:r>
              <a:rPr lang="x-none" sz="2800" dirty="0" err="1"/>
              <a:t>керування</a:t>
            </a:r>
            <a:endParaRPr lang="uk-UA" sz="2800" dirty="0"/>
          </a:p>
          <a:p>
            <a:pPr>
              <a:lnSpc>
                <a:spcPts val="2500"/>
              </a:lnSpc>
            </a:pPr>
            <a:r>
              <a:rPr lang="uk-UA" sz="2800" dirty="0"/>
              <a:t> даними</a:t>
            </a:r>
            <a:endParaRPr lang="en-US" sz="2800" dirty="0"/>
          </a:p>
        </p:txBody>
      </p:sp>
      <p:sp>
        <p:nvSpPr>
          <p:cNvPr id="19" name="Text 16"/>
          <p:cNvSpPr/>
          <p:nvPr/>
        </p:nvSpPr>
        <p:spPr>
          <a:xfrm>
            <a:off x="8092202" y="6999565"/>
            <a:ext cx="5812869" cy="6631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endParaRPr lang="en-US" sz="1600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695DBB8F-9403-4A24-BDB3-DE1B41AB1B2F}"/>
              </a:ext>
            </a:extLst>
          </p:cNvPr>
          <p:cNvSpPr/>
          <p:nvPr/>
        </p:nvSpPr>
        <p:spPr>
          <a:xfrm>
            <a:off x="2218418" y="3284190"/>
            <a:ext cx="88625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Ефективне</a:t>
            </a:r>
            <a:r>
              <a:rPr lang="x-none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управління</a:t>
            </a:r>
            <a:r>
              <a:rPr lang="x-none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даними</a:t>
            </a:r>
            <a:r>
              <a:rPr lang="x-none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відбувається</a:t>
            </a:r>
            <a:r>
              <a:rPr lang="x-none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на </a:t>
            </a:r>
            <a:r>
              <a:rPr lang="x-none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всіх</a:t>
            </a:r>
            <a:r>
              <a:rPr lang="x-none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етапах</a:t>
            </a:r>
            <a:r>
              <a:rPr lang="x-none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життєвого</a:t>
            </a:r>
            <a:r>
              <a:rPr lang="x-none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циклу </a:t>
            </a:r>
            <a:r>
              <a:rPr lang="x-none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дослідження</a:t>
            </a:r>
            <a:endParaRPr lang="x-none" sz="3200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E8430A00-D406-4CE7-8726-E0F12825A463}"/>
              </a:ext>
            </a:extLst>
          </p:cNvPr>
          <p:cNvSpPr/>
          <p:nvPr/>
        </p:nvSpPr>
        <p:spPr>
          <a:xfrm>
            <a:off x="1477404" y="6505932"/>
            <a:ext cx="55821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публікації</a:t>
            </a:r>
            <a:r>
              <a:rPr lang="x-none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та </a:t>
            </a:r>
            <a:r>
              <a:rPr lang="x-none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спільного</a:t>
            </a:r>
            <a:r>
              <a:rPr lang="x-none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використання</a:t>
            </a:r>
            <a:r>
              <a:rPr lang="x-none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даних</a:t>
            </a:r>
            <a:r>
              <a:rPr lang="x-none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у </a:t>
            </a:r>
            <a:r>
              <a:rPr lang="x-none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сховищі</a:t>
            </a:r>
            <a:endParaRPr lang="x-none" sz="2800" dirty="0"/>
          </a:p>
        </p:txBody>
      </p:sp>
    </p:spTree>
    <p:extLst>
      <p:ext uri="{BB962C8B-B14F-4D97-AF65-F5344CB8AC3E}">
        <p14:creationId xmlns:p14="http://schemas.microsoft.com/office/powerpoint/2010/main" val="2673949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3448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47805" y="598289"/>
            <a:ext cx="7621191" cy="20395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350"/>
              </a:lnSpc>
              <a:buNone/>
            </a:pPr>
            <a:endParaRPr lang="en-US" sz="4250" dirty="0"/>
          </a:p>
        </p:txBody>
      </p:sp>
      <p:sp>
        <p:nvSpPr>
          <p:cNvPr id="4" name="Shape 1"/>
          <p:cNvSpPr/>
          <p:nvPr/>
        </p:nvSpPr>
        <p:spPr>
          <a:xfrm>
            <a:off x="6247805" y="2964061"/>
            <a:ext cx="7621191" cy="4672132"/>
          </a:xfrm>
          <a:prstGeom prst="roundRect">
            <a:avLst>
              <a:gd name="adj" fmla="val 1956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343915" y="3109793"/>
            <a:ext cx="7605951" cy="1320284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6472952" y="3109793"/>
            <a:ext cx="3364111" cy="3480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10279737" y="3109793"/>
            <a:ext cx="3364111" cy="10440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6472952" y="4430078"/>
            <a:ext cx="3364111" cy="3480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10279737" y="4430078"/>
            <a:ext cx="3364111" cy="1392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endParaRPr lang="en-US" sz="170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3ACC0A6E-A73A-4575-BBEB-0940DFA2F4C3}"/>
              </a:ext>
            </a:extLst>
          </p:cNvPr>
          <p:cNvSpPr/>
          <p:nvPr/>
        </p:nvSpPr>
        <p:spPr>
          <a:xfrm>
            <a:off x="5938684" y="2711209"/>
            <a:ext cx="8011182" cy="3437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800" dirty="0"/>
              <a:t>Н</a:t>
            </a:r>
            <a:r>
              <a:rPr lang="x-none" sz="2800" dirty="0" err="1"/>
              <a:t>аціональні</a:t>
            </a:r>
            <a:r>
              <a:rPr lang="x-none" sz="2800" dirty="0"/>
              <a:t> </a:t>
            </a:r>
            <a:r>
              <a:rPr lang="x-none" sz="2800" dirty="0" err="1"/>
              <a:t>безкоштовні</a:t>
            </a:r>
            <a:r>
              <a:rPr lang="x-none" sz="2800" dirty="0"/>
              <a:t> онлайн-</a:t>
            </a:r>
            <a:r>
              <a:rPr lang="x-none" sz="2800" dirty="0" err="1"/>
              <a:t>інструменти</a:t>
            </a:r>
            <a:r>
              <a:rPr lang="x-none" sz="2800" dirty="0"/>
              <a:t> </a:t>
            </a:r>
            <a:r>
              <a:rPr lang="x-none" sz="2800" dirty="0" err="1"/>
              <a:t>планування</a:t>
            </a:r>
            <a:r>
              <a:rPr lang="x-none" sz="2800" dirty="0"/>
              <a:t> </a:t>
            </a:r>
            <a:r>
              <a:rPr lang="x-none" sz="2800" dirty="0" err="1"/>
              <a:t>управління</a:t>
            </a:r>
            <a:r>
              <a:rPr lang="x-none" sz="2800" dirty="0"/>
              <a:t> </a:t>
            </a:r>
            <a:r>
              <a:rPr lang="x-none" sz="2800" dirty="0" err="1"/>
              <a:t>даними</a:t>
            </a:r>
            <a:r>
              <a:rPr lang="uk-UA" sz="2800" dirty="0"/>
              <a:t>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x-none" sz="2800" dirty="0" err="1"/>
              <a:t>DMPOnline</a:t>
            </a:r>
            <a:r>
              <a:rPr lang="x-none" sz="2800" dirty="0"/>
              <a:t> у </a:t>
            </a:r>
            <a:r>
              <a:rPr lang="x-none" sz="2800" dirty="0" err="1"/>
              <a:t>Сполученому</a:t>
            </a:r>
            <a:r>
              <a:rPr lang="x-none" sz="2800" dirty="0"/>
              <a:t> </a:t>
            </a:r>
            <a:r>
              <a:rPr lang="x-none" sz="2800" dirty="0" err="1"/>
              <a:t>Королівстві</a:t>
            </a:r>
            <a:endParaRPr lang="uk-UA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x-none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Guidelines</a:t>
            </a:r>
            <a:r>
              <a:rPr lang="x-non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x-none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</a:t>
            </a:r>
            <a:r>
              <a:rPr lang="x-non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FAIR </a:t>
            </a:r>
            <a:r>
              <a:rPr lang="x-none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Data</a:t>
            </a:r>
            <a:r>
              <a:rPr lang="x-non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x-none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Management</a:t>
            </a:r>
            <a:r>
              <a:rPr lang="x-non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x-none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</a:t>
            </a:r>
            <a:r>
              <a:rPr lang="x-non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x-none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Horizon</a:t>
            </a:r>
            <a:r>
              <a:rPr lang="x-non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2020 для </a:t>
            </a:r>
            <a:r>
              <a:rPr lang="x-none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країн</a:t>
            </a:r>
            <a:r>
              <a:rPr lang="x-non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ЄС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x-non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DMP </a:t>
            </a:r>
            <a:r>
              <a:rPr lang="x-none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AssiStant</a:t>
            </a:r>
            <a:r>
              <a:rPr lang="x-non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 Канаді</a:t>
            </a:r>
            <a:r>
              <a:rPr lang="x-non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x-non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DMP </a:t>
            </a:r>
            <a:r>
              <a:rPr lang="x-none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Tool</a:t>
            </a:r>
            <a:r>
              <a:rPr lang="x-non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у США </a:t>
            </a:r>
            <a:r>
              <a:rPr lang="uk-UA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</a:t>
            </a:r>
            <a:endParaRPr lang="x-none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97FB201A-A22B-4467-8156-DD274818DD3A}"/>
              </a:ext>
            </a:extLst>
          </p:cNvPr>
          <p:cNvSpPr/>
          <p:nvPr/>
        </p:nvSpPr>
        <p:spPr>
          <a:xfrm>
            <a:off x="5624052" y="678427"/>
            <a:ext cx="887852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П</a:t>
            </a:r>
            <a:r>
              <a:rPr lang="x-none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лан </a:t>
            </a:r>
            <a:r>
              <a:rPr lang="x-none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управління</a:t>
            </a:r>
            <a:r>
              <a:rPr lang="x-none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даними</a:t>
            </a:r>
            <a:r>
              <a:rPr lang="x-none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x-none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Data</a:t>
            </a:r>
            <a:r>
              <a:rPr lang="x-none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Management</a:t>
            </a:r>
            <a:r>
              <a:rPr lang="x-none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Plane</a:t>
            </a:r>
            <a:r>
              <a:rPr lang="x-none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DMP) – </a:t>
            </a:r>
            <a:r>
              <a:rPr lang="x-none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офіційний</a:t>
            </a:r>
            <a:r>
              <a:rPr lang="x-none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документ, </a:t>
            </a:r>
            <a:r>
              <a:rPr lang="x-none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що</a:t>
            </a:r>
            <a:r>
              <a:rPr lang="x-none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описує</a:t>
            </a:r>
            <a:r>
              <a:rPr lang="x-none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дані</a:t>
            </a:r>
            <a:r>
              <a:rPr lang="x-none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x-none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отримані</a:t>
            </a:r>
            <a:r>
              <a:rPr lang="x-none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під</a:t>
            </a:r>
            <a:r>
              <a:rPr lang="x-none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час </a:t>
            </a:r>
            <a:r>
              <a:rPr lang="x-none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дослідницького</a:t>
            </a:r>
            <a:r>
              <a:rPr lang="x-none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процесу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x-none" sz="2800" dirty="0"/>
          </a:p>
        </p:txBody>
      </p:sp>
    </p:spTree>
    <p:extLst>
      <p:ext uri="{BB962C8B-B14F-4D97-AF65-F5344CB8AC3E}">
        <p14:creationId xmlns:p14="http://schemas.microsoft.com/office/powerpoint/2010/main" val="2368601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6230" y="278368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8188" y="758309"/>
            <a:ext cx="7667625" cy="13182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150"/>
              </a:lnSpc>
              <a:buNone/>
            </a:pPr>
            <a:endParaRPr lang="en-US" sz="4150" dirty="0"/>
          </a:p>
        </p:txBody>
      </p:sp>
      <p:sp>
        <p:nvSpPr>
          <p:cNvPr id="4" name="Shape 1"/>
          <p:cNvSpPr/>
          <p:nvPr/>
        </p:nvSpPr>
        <p:spPr>
          <a:xfrm>
            <a:off x="1043107" y="2392918"/>
            <a:ext cx="22860" cy="5078373"/>
          </a:xfrm>
          <a:prstGeom prst="roundRect">
            <a:avLst>
              <a:gd name="adj" fmla="val 387511"/>
            </a:avLst>
          </a:prstGeom>
          <a:solidFill>
            <a:srgbClr val="C3D4CC"/>
          </a:solidFill>
          <a:ln/>
        </p:spPr>
      </p:sp>
      <p:sp>
        <p:nvSpPr>
          <p:cNvPr id="5" name="Shape 2"/>
          <p:cNvSpPr/>
          <p:nvPr/>
        </p:nvSpPr>
        <p:spPr>
          <a:xfrm>
            <a:off x="1268909" y="2855833"/>
            <a:ext cx="738188" cy="22860"/>
          </a:xfrm>
          <a:prstGeom prst="roundRect">
            <a:avLst>
              <a:gd name="adj" fmla="val 387511"/>
            </a:avLst>
          </a:prstGeom>
          <a:solidFill>
            <a:srgbClr val="C3D4CC"/>
          </a:solidFill>
          <a:ln/>
        </p:spPr>
      </p:sp>
      <p:sp>
        <p:nvSpPr>
          <p:cNvPr id="6" name="Shape 3"/>
          <p:cNvSpPr/>
          <p:nvPr/>
        </p:nvSpPr>
        <p:spPr>
          <a:xfrm>
            <a:off x="817305" y="2630091"/>
            <a:ext cx="474464" cy="474464"/>
          </a:xfrm>
          <a:prstGeom prst="roundRect">
            <a:avLst>
              <a:gd name="adj" fmla="val 18671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992803" y="2709148"/>
            <a:ext cx="123349" cy="3163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1</a:t>
            </a:r>
            <a:endParaRPr lang="en-US" sz="2450" dirty="0"/>
          </a:p>
        </p:txBody>
      </p:sp>
      <p:sp>
        <p:nvSpPr>
          <p:cNvPr id="8" name="Text 5"/>
          <p:cNvSpPr/>
          <p:nvPr/>
        </p:nvSpPr>
        <p:spPr>
          <a:xfrm>
            <a:off x="2159854" y="2537817"/>
            <a:ext cx="2636401" cy="3294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endParaRPr lang="en-US" sz="2050" dirty="0"/>
          </a:p>
        </p:txBody>
      </p:sp>
      <p:sp>
        <p:nvSpPr>
          <p:cNvPr id="9" name="Text 6"/>
          <p:cNvSpPr/>
          <p:nvPr/>
        </p:nvSpPr>
        <p:spPr>
          <a:xfrm flipV="1">
            <a:off x="1847579" y="4098581"/>
            <a:ext cx="6474295" cy="2240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endParaRPr lang="en-US" sz="1650" dirty="0"/>
          </a:p>
        </p:txBody>
      </p:sp>
      <p:sp>
        <p:nvSpPr>
          <p:cNvPr id="10" name="Shape 7"/>
          <p:cNvSpPr/>
          <p:nvPr/>
        </p:nvSpPr>
        <p:spPr>
          <a:xfrm>
            <a:off x="1268909" y="4618911"/>
            <a:ext cx="738188" cy="22860"/>
          </a:xfrm>
          <a:prstGeom prst="roundRect">
            <a:avLst>
              <a:gd name="adj" fmla="val 387511"/>
            </a:avLst>
          </a:prstGeom>
          <a:solidFill>
            <a:srgbClr val="C3D4CC"/>
          </a:solidFill>
          <a:ln/>
        </p:spPr>
      </p:sp>
      <p:sp>
        <p:nvSpPr>
          <p:cNvPr id="11" name="Shape 8"/>
          <p:cNvSpPr/>
          <p:nvPr/>
        </p:nvSpPr>
        <p:spPr>
          <a:xfrm>
            <a:off x="817305" y="4393168"/>
            <a:ext cx="474464" cy="474464"/>
          </a:xfrm>
          <a:prstGeom prst="roundRect">
            <a:avLst>
              <a:gd name="adj" fmla="val 18671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55774" y="4472226"/>
            <a:ext cx="197406" cy="3163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2</a:t>
            </a:r>
            <a:endParaRPr lang="en-US" sz="2450" dirty="0"/>
          </a:p>
        </p:txBody>
      </p:sp>
      <p:sp>
        <p:nvSpPr>
          <p:cNvPr id="14" name="Text 11"/>
          <p:cNvSpPr/>
          <p:nvPr/>
        </p:nvSpPr>
        <p:spPr>
          <a:xfrm>
            <a:off x="2214563" y="4822746"/>
            <a:ext cx="6191250" cy="674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endParaRPr lang="en-US" sz="1650" dirty="0"/>
          </a:p>
        </p:txBody>
      </p:sp>
      <p:sp>
        <p:nvSpPr>
          <p:cNvPr id="15" name="Shape 12"/>
          <p:cNvSpPr/>
          <p:nvPr/>
        </p:nvSpPr>
        <p:spPr>
          <a:xfrm>
            <a:off x="1268909" y="6381988"/>
            <a:ext cx="738188" cy="22860"/>
          </a:xfrm>
          <a:prstGeom prst="roundRect">
            <a:avLst>
              <a:gd name="adj" fmla="val 387511"/>
            </a:avLst>
          </a:prstGeom>
          <a:solidFill>
            <a:srgbClr val="C3D4CC"/>
          </a:solidFill>
          <a:ln/>
        </p:spPr>
      </p:sp>
      <p:sp>
        <p:nvSpPr>
          <p:cNvPr id="16" name="Shape 13"/>
          <p:cNvSpPr/>
          <p:nvPr/>
        </p:nvSpPr>
        <p:spPr>
          <a:xfrm>
            <a:off x="817305" y="6156246"/>
            <a:ext cx="474464" cy="474464"/>
          </a:xfrm>
          <a:prstGeom prst="roundRect">
            <a:avLst>
              <a:gd name="adj" fmla="val 18671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953155" y="6235303"/>
            <a:ext cx="202763" cy="3163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3</a:t>
            </a:r>
            <a:endParaRPr lang="en-US" sz="2450" dirty="0"/>
          </a:p>
        </p:txBody>
      </p:sp>
      <p:sp>
        <p:nvSpPr>
          <p:cNvPr id="19" name="Text 16"/>
          <p:cNvSpPr/>
          <p:nvPr/>
        </p:nvSpPr>
        <p:spPr>
          <a:xfrm>
            <a:off x="2214563" y="6585823"/>
            <a:ext cx="6191250" cy="674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endParaRPr lang="en-US" sz="1650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B42C82D6-ED6D-4AB8-843A-9FA662C6604F}"/>
              </a:ext>
            </a:extLst>
          </p:cNvPr>
          <p:cNvSpPr/>
          <p:nvPr/>
        </p:nvSpPr>
        <p:spPr>
          <a:xfrm>
            <a:off x="1153181" y="855406"/>
            <a:ext cx="76676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Д</a:t>
            </a:r>
            <a:r>
              <a:rPr lang="x-none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окумент</a:t>
            </a:r>
            <a:r>
              <a:rPr lang="uk-UA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ація</a:t>
            </a:r>
            <a:r>
              <a:rPr lang="x-none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 дан</a:t>
            </a:r>
            <a:r>
              <a:rPr lang="uk-UA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их</a:t>
            </a:r>
            <a:r>
              <a:rPr lang="x-none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відповідно</a:t>
            </a:r>
            <a:r>
              <a:rPr lang="x-none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до </a:t>
            </a:r>
            <a:r>
              <a:rPr lang="x-none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різних</a:t>
            </a:r>
            <a:r>
              <a:rPr lang="x-none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стандартів</a:t>
            </a:r>
            <a:r>
              <a:rPr lang="x-none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метаданих</a:t>
            </a:r>
            <a:endParaRPr lang="x-none" sz="3600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1B11EEF8-C608-43D9-BE66-AEC1E3301C49}"/>
              </a:ext>
            </a:extLst>
          </p:cNvPr>
          <p:cNvSpPr/>
          <p:nvPr/>
        </p:nvSpPr>
        <p:spPr>
          <a:xfrm>
            <a:off x="2214563" y="2392918"/>
            <a:ext cx="36527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С</a:t>
            </a:r>
            <a:r>
              <a:rPr lang="x-none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тандарти</a:t>
            </a:r>
            <a:r>
              <a:rPr lang="x-none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метаданих</a:t>
            </a:r>
            <a:endParaRPr lang="x-none" sz="2400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BCA57631-9BD8-40FC-B58A-C4DE5F7178F8}"/>
              </a:ext>
            </a:extLst>
          </p:cNvPr>
          <p:cNvSpPr/>
          <p:nvPr/>
        </p:nvSpPr>
        <p:spPr>
          <a:xfrm>
            <a:off x="1853320" y="2981027"/>
            <a:ext cx="6468554" cy="1171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розроблено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метою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документування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вмісту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файлів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x-none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документування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технічних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характеристик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файлів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x-none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вираження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зв’язків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між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файлами в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наборі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даних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x-none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FFC7AFF3-741B-461F-BB4E-DF97E5BDE38E}"/>
              </a:ext>
            </a:extLst>
          </p:cNvPr>
          <p:cNvSpPr/>
          <p:nvPr/>
        </p:nvSpPr>
        <p:spPr>
          <a:xfrm>
            <a:off x="2014427" y="4322657"/>
            <a:ext cx="51151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Цитування</a:t>
            </a:r>
            <a:r>
              <a:rPr lang="x-none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даних</a:t>
            </a:r>
            <a:endParaRPr lang="x-none" sz="2400" dirty="0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2C13C1CA-87CC-4619-A223-FB6B15D2BB64}"/>
              </a:ext>
            </a:extLst>
          </p:cNvPr>
          <p:cNvSpPr/>
          <p:nvPr/>
        </p:nvSpPr>
        <p:spPr>
          <a:xfrm>
            <a:off x="1885246" y="4788576"/>
            <a:ext cx="7377758" cy="11672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надає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первинному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виробнику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даних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належне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значення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x-none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забезпечує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легший доступ до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даних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повторного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використання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x-none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</a:rPr>
              <a:t>дає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</a:rPr>
              <a:t>змогу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</a:rPr>
              <a:t>перевірити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</a:rPr>
              <a:t>результати</a:t>
            </a:r>
            <a:endParaRPr lang="x-none" dirty="0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C16644DB-CF1F-4BFB-9AA4-0247D2186099}"/>
              </a:ext>
            </a:extLst>
          </p:cNvPr>
          <p:cNvSpPr/>
          <p:nvPr/>
        </p:nvSpPr>
        <p:spPr>
          <a:xfrm>
            <a:off x="2556387" y="6156246"/>
            <a:ext cx="46085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Е</a:t>
            </a:r>
            <a:r>
              <a:rPr lang="x-none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тики </a:t>
            </a:r>
            <a:r>
              <a:rPr lang="x-none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даних</a:t>
            </a:r>
            <a:endParaRPr lang="x-none" sz="2400" dirty="0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863449EE-95EE-4DE6-A82A-C4071694867E}"/>
              </a:ext>
            </a:extLst>
          </p:cNvPr>
          <p:cNvSpPr/>
          <p:nvPr/>
        </p:nvSpPr>
        <p:spPr>
          <a:xfrm>
            <a:off x="1853321" y="6568539"/>
            <a:ext cx="7292910" cy="1263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різні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способи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етично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ділитися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конфіденційними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даними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згода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обмін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обмеження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анонімізація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агрегація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тощо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endParaRPr lang="x-none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питання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авторського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права, </a:t>
            </a:r>
            <a:endParaRPr lang="x-none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захисту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конфіденційності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інформації</a:t>
            </a:r>
            <a:endParaRPr lang="x-none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91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78118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8669" y="3393043"/>
            <a:ext cx="13073063" cy="1390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450"/>
              </a:lnSpc>
              <a:buNone/>
            </a:pPr>
            <a:endParaRPr lang="en-US" sz="4350" dirty="0"/>
          </a:p>
        </p:txBody>
      </p:sp>
      <p:sp>
        <p:nvSpPr>
          <p:cNvPr id="5" name="Text 2"/>
          <p:cNvSpPr/>
          <p:nvPr/>
        </p:nvSpPr>
        <p:spPr>
          <a:xfrm>
            <a:off x="963811" y="5451038"/>
            <a:ext cx="130135" cy="3337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6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1</a:t>
            </a:r>
            <a:endParaRPr lang="en-US" sz="2600" dirty="0"/>
          </a:p>
        </p:txBody>
      </p:sp>
      <p:sp>
        <p:nvSpPr>
          <p:cNvPr id="7" name="Text 4"/>
          <p:cNvSpPr/>
          <p:nvPr/>
        </p:nvSpPr>
        <p:spPr>
          <a:xfrm>
            <a:off x="1501616" y="6196489"/>
            <a:ext cx="3486507" cy="10679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5356622" y="5451038"/>
            <a:ext cx="208240" cy="3337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6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2</a:t>
            </a:r>
            <a:endParaRPr lang="en-US" sz="2600" dirty="0"/>
          </a:p>
        </p:txBody>
      </p:sp>
      <p:sp>
        <p:nvSpPr>
          <p:cNvPr id="10" name="Text 7"/>
          <p:cNvSpPr/>
          <p:nvPr/>
        </p:nvSpPr>
        <p:spPr>
          <a:xfrm>
            <a:off x="5940237" y="5326583"/>
            <a:ext cx="3486507" cy="6953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endParaRPr lang="en-US" sz="2150" dirty="0"/>
          </a:p>
        </p:txBody>
      </p:sp>
      <p:sp>
        <p:nvSpPr>
          <p:cNvPr id="11" name="Text 8"/>
          <p:cNvSpPr/>
          <p:nvPr/>
        </p:nvSpPr>
        <p:spPr>
          <a:xfrm>
            <a:off x="5933480" y="6196489"/>
            <a:ext cx="3486507" cy="14239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9785628" y="5451038"/>
            <a:ext cx="213955" cy="3337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6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3</a:t>
            </a:r>
            <a:endParaRPr lang="en-US" sz="2600" dirty="0"/>
          </a:p>
        </p:txBody>
      </p:sp>
      <p:sp>
        <p:nvSpPr>
          <p:cNvPr id="15" name="Text 12"/>
          <p:cNvSpPr/>
          <p:nvPr/>
        </p:nvSpPr>
        <p:spPr>
          <a:xfrm>
            <a:off x="10365343" y="6196489"/>
            <a:ext cx="3486507" cy="14239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endParaRPr lang="en-US" sz="175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A6C04949-9BA0-4DC9-96D9-BFE847B059CA}"/>
              </a:ext>
            </a:extLst>
          </p:cNvPr>
          <p:cNvSpPr/>
          <p:nvPr/>
        </p:nvSpPr>
        <p:spPr>
          <a:xfrm>
            <a:off x="648930" y="3628103"/>
            <a:ext cx="1215267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Б</a:t>
            </a:r>
            <a:r>
              <a:rPr lang="x-none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ібліотеки</a:t>
            </a:r>
            <a:r>
              <a:rPr lang="x-none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можуть</a:t>
            </a:r>
            <a:r>
              <a:rPr lang="x-none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надавати</a:t>
            </a:r>
            <a:r>
              <a:rPr lang="x-none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рекомендації</a:t>
            </a:r>
            <a:r>
              <a:rPr lang="x-none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дослідникам</a:t>
            </a:r>
            <a:r>
              <a:rPr lang="x-none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щодо</a:t>
            </a:r>
            <a:r>
              <a:rPr lang="x-none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принципів</a:t>
            </a:r>
            <a:r>
              <a:rPr lang="x-none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відкритого</a:t>
            </a:r>
            <a:r>
              <a:rPr lang="x-none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доступу</a:t>
            </a:r>
            <a:endParaRPr lang="x-none" sz="32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E2805E6D-7E8B-4F13-BE5A-526ADCD5BACC}"/>
              </a:ext>
            </a:extLst>
          </p:cNvPr>
          <p:cNvSpPr/>
          <p:nvPr/>
        </p:nvSpPr>
        <p:spPr>
          <a:xfrm>
            <a:off x="1279207" y="5226811"/>
            <a:ext cx="370879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планування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упорядкування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файлів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даних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, правил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іменування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керування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версіями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файлів</a:t>
            </a:r>
            <a:endParaRPr lang="x-none" sz="2000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CFCAF4B9-DABF-47B8-8F9B-327E52C8EEBB}"/>
              </a:ext>
            </a:extLst>
          </p:cNvPr>
          <p:cNvSpPr/>
          <p:nvPr/>
        </p:nvSpPr>
        <p:spPr>
          <a:xfrm>
            <a:off x="5854303" y="5395555"/>
            <a:ext cx="348650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їх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архівування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забезпечення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збереження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і умов доступу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тощо</a:t>
            </a:r>
            <a:endParaRPr lang="x-none" sz="2000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CCA8A645-00E6-456B-8BEB-174DE79AC51A}"/>
              </a:ext>
            </a:extLst>
          </p:cNvPr>
          <p:cNvSpPr/>
          <p:nvPr/>
        </p:nvSpPr>
        <p:spPr>
          <a:xfrm>
            <a:off x="10058577" y="5405128"/>
            <a:ext cx="4156902" cy="10640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консультувати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щодо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правил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вибору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відповідного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репозитарію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урахуванням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усіх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вимог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x-non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809744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3276243"/>
            <a:ext cx="7556421" cy="4143613"/>
          </a:xfrm>
          <a:prstGeom prst="roundRect">
            <a:avLst>
              <a:gd name="adj" fmla="val 2299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554731" y="2695347"/>
            <a:ext cx="7541181" cy="101322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6514624" y="3427571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Тренінги та майстер-класи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10289024" y="3427571"/>
            <a:ext cx="331315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Навчання дослідників основам управління даними.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6287810" y="4297085"/>
            <a:ext cx="7541181" cy="1376124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6514624" y="4440793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Онлайн-ресурси та посібники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10289024" y="4440793"/>
            <a:ext cx="331315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Доступ до інформації та інструментів для ефективного управління даними.</a:t>
            </a:r>
            <a:endParaRPr lang="en-US" sz="1750" dirty="0"/>
          </a:p>
        </p:txBody>
      </p:sp>
      <p:sp>
        <p:nvSpPr>
          <p:cNvPr id="11" name="Shape 8"/>
          <p:cNvSpPr/>
          <p:nvPr/>
        </p:nvSpPr>
        <p:spPr>
          <a:xfrm>
            <a:off x="6287810" y="5673209"/>
            <a:ext cx="7541181" cy="1739027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2" name="Text 9"/>
          <p:cNvSpPr/>
          <p:nvPr/>
        </p:nvSpPr>
        <p:spPr>
          <a:xfrm>
            <a:off x="6514624" y="5816918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Індивідуальна консультація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10289024" y="5816918"/>
            <a:ext cx="3313152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Надання допомоги дослідникам у вирішенні конкретних проблем, пов'язаних з даними.</a:t>
            </a:r>
            <a:endParaRPr lang="en-US" sz="175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021EAF54-A249-4BC7-B467-75CE63D25CA6}"/>
              </a:ext>
            </a:extLst>
          </p:cNvPr>
          <p:cNvSpPr/>
          <p:nvPr/>
        </p:nvSpPr>
        <p:spPr>
          <a:xfrm>
            <a:off x="6287810" y="1311604"/>
            <a:ext cx="7767995" cy="12486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Навчання та підтримка дослідників у роботі з даними</a:t>
            </a:r>
            <a:endParaRPr lang="x-none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572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B270FE48-6112-458F-A947-39AFD4690CE7}"/>
              </a:ext>
            </a:extLst>
          </p:cNvPr>
          <p:cNvSpPr/>
          <p:nvPr/>
        </p:nvSpPr>
        <p:spPr>
          <a:xfrm>
            <a:off x="2123766" y="1081547"/>
            <a:ext cx="10668001" cy="48626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x-none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апрями</a:t>
            </a:r>
            <a:r>
              <a:rPr lang="x-none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діяльності</a:t>
            </a:r>
            <a:r>
              <a:rPr lang="x-none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УДД </a:t>
            </a:r>
            <a:r>
              <a:rPr lang="x-none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сучасної</a:t>
            </a:r>
            <a:r>
              <a:rPr lang="x-none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академічної</a:t>
            </a:r>
            <a:r>
              <a:rPr lang="x-none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бібліотеки</a:t>
            </a:r>
            <a:r>
              <a:rPr lang="x-none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x-none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x-none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сприяють</a:t>
            </a:r>
            <a:r>
              <a:rPr lang="x-none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досягненню</a:t>
            </a:r>
            <a:r>
              <a:rPr lang="x-none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цілей</a:t>
            </a:r>
            <a:r>
              <a:rPr lang="x-none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відкритої</a:t>
            </a:r>
            <a:r>
              <a:rPr lang="x-none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науки, </a:t>
            </a:r>
            <a:r>
              <a:rPr lang="x-none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</a:t>
            </a:r>
            <a:r>
              <a:rPr lang="x-none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x-none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●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розробка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політики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відкритої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науки,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політики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управління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дослідницькими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даними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x-none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●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створення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підтримка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інституційного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репозитарію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даних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x-none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● робота з онлайн-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інструментами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планування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управління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даними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●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обробка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даних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x-none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●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обмін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даних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x-none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●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візуалізація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даних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x-none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●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вимірювання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впливу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даних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x-none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●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збереження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даних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x-none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●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просування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принципів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FAIR;</a:t>
            </a:r>
            <a:endParaRPr lang="x-none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</a:rPr>
              <a:t>●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</a:rPr>
              <a:t>інструкції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</a:rPr>
              <a:t>консультації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</a:rPr>
              <a:t>навчальні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</a:rPr>
              <a:t> заходи для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</a:rPr>
              <a:t>дослідників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</a:rPr>
              <a:t> та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</a:rPr>
              <a:t>бібліотекарів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</a:rPr>
              <a:t> з метою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</a:rPr>
              <a:t>покращення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</a:rPr>
              <a:t>обізнаності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</a:rPr>
              <a:t> про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всі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</a:rPr>
              <a:t>аспекти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</a:rPr>
              <a:t> УДД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639142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F80ABA5A-2621-4578-AC09-B325B7AC8A4C}"/>
              </a:ext>
            </a:extLst>
          </p:cNvPr>
          <p:cNvSpPr/>
          <p:nvPr/>
        </p:nvSpPr>
        <p:spPr>
          <a:xfrm>
            <a:off x="1012723" y="1101213"/>
            <a:ext cx="12447637" cy="6298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x-none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Вебсайт </a:t>
            </a:r>
            <a:r>
              <a:rPr lang="x-none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бібліотеки</a:t>
            </a:r>
            <a:r>
              <a:rPr lang="x-none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розглядають</a:t>
            </a:r>
            <a:r>
              <a:rPr lang="x-none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як </a:t>
            </a:r>
            <a:r>
              <a:rPr lang="x-none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центральний</a:t>
            </a:r>
            <a:r>
              <a:rPr lang="x-none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інформаційний</a:t>
            </a:r>
            <a:r>
              <a:rPr lang="x-none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канал</a:t>
            </a:r>
            <a:r>
              <a:rPr lang="x-none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x-none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який</a:t>
            </a:r>
            <a:r>
              <a:rPr lang="x-none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транслює</a:t>
            </a:r>
            <a:r>
              <a:rPr lang="x-none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бібліотечну</a:t>
            </a:r>
            <a:r>
              <a:rPr lang="x-none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підтримку</a:t>
            </a:r>
            <a:r>
              <a:rPr lang="x-none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зусиль</a:t>
            </a:r>
            <a:r>
              <a:rPr lang="x-none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УДД: </a:t>
            </a:r>
            <a:endParaRPr lang="x-none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x-none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інформує</a:t>
            </a:r>
            <a:r>
              <a:rPr lang="x-none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 </a:t>
            </a:r>
            <a:r>
              <a:rPr lang="x-none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послуги</a:t>
            </a:r>
            <a:r>
              <a:rPr lang="x-none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x-none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містить</a:t>
            </a:r>
            <a:r>
              <a:rPr lang="x-none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рекомендації</a:t>
            </a:r>
            <a:r>
              <a:rPr lang="x-none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x-none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анонси</a:t>
            </a:r>
            <a:r>
              <a:rPr lang="x-none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заходів</a:t>
            </a:r>
            <a:r>
              <a:rPr lang="x-none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x-none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контакти</a:t>
            </a:r>
            <a:r>
              <a:rPr lang="x-none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бібліотекарів</a:t>
            </a:r>
            <a:r>
              <a:rPr lang="x-none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напряму</a:t>
            </a:r>
            <a:r>
              <a:rPr lang="x-none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тощо</a:t>
            </a:r>
            <a:r>
              <a:rPr lang="x-none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x-none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x-none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Інформація</a:t>
            </a:r>
            <a:r>
              <a:rPr lang="x-none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повинна регулярно </a:t>
            </a:r>
            <a:r>
              <a:rPr lang="x-none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оновлюватися</a:t>
            </a:r>
            <a:r>
              <a:rPr lang="x-none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тому </a:t>
            </a:r>
            <a:r>
              <a:rPr lang="x-none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x-none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однією</a:t>
            </a:r>
            <a:r>
              <a:rPr lang="x-none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проблем </a:t>
            </a:r>
            <a:r>
              <a:rPr lang="x-none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керування</a:t>
            </a:r>
            <a:r>
              <a:rPr lang="x-none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дослідницькими</a:t>
            </a:r>
            <a:r>
              <a:rPr lang="x-none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даними</a:t>
            </a:r>
            <a:r>
              <a:rPr lang="x-none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є </a:t>
            </a:r>
            <a:r>
              <a:rPr lang="x-none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застарівання</a:t>
            </a:r>
            <a:r>
              <a:rPr lang="x-none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апаратного</a:t>
            </a:r>
            <a:r>
              <a:rPr lang="x-none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x-none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програмного</a:t>
            </a:r>
            <a:r>
              <a:rPr lang="x-none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забезпечення</a:t>
            </a:r>
            <a:r>
              <a:rPr lang="x-none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x-none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x-none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Навчальні</a:t>
            </a:r>
            <a:r>
              <a:rPr lang="x-none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матеріали</a:t>
            </a:r>
            <a:r>
              <a:rPr lang="x-none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мають</a:t>
            </a:r>
            <a:r>
              <a:rPr lang="x-none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бути </a:t>
            </a:r>
            <a:r>
              <a:rPr lang="uk-UA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відкритому </a:t>
            </a:r>
            <a:r>
              <a:rPr lang="x-none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доступ</a:t>
            </a:r>
            <a:r>
              <a:rPr lang="uk-UA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</a:t>
            </a:r>
            <a:r>
              <a:rPr lang="x-none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x-none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щоб</a:t>
            </a:r>
            <a:r>
              <a:rPr lang="x-none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їх</a:t>
            </a:r>
            <a:r>
              <a:rPr lang="x-none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можна</a:t>
            </a:r>
            <a:r>
              <a:rPr lang="x-none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було</a:t>
            </a:r>
            <a:r>
              <a:rPr lang="x-none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використовувати</a:t>
            </a:r>
            <a:r>
              <a:rPr lang="x-none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повторно</a:t>
            </a:r>
            <a:endParaRPr lang="x-none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694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40538C1B-B405-4B89-A627-18432E7E188A}"/>
              </a:ext>
            </a:extLst>
          </p:cNvPr>
          <p:cNvSpPr/>
          <p:nvPr/>
        </p:nvSpPr>
        <p:spPr>
          <a:xfrm>
            <a:off x="688259" y="904568"/>
            <a:ext cx="13214554" cy="5887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x-none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Бібліотекарі</a:t>
            </a:r>
            <a:r>
              <a:rPr lang="x-none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повинні</a:t>
            </a:r>
            <a:r>
              <a:rPr lang="x-none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знати: </a:t>
            </a:r>
            <a:endParaRPr lang="x-none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x-none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●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основні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законодавчі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документи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регламентують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відкриту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науку,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вимоги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надання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переваги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можливі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проблеми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використання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відкритих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ДД;</a:t>
            </a:r>
            <a:endParaRPr lang="x-none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●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успішні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політики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практики УДД у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наукових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бібліотеках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x-none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●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основні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поняття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принципи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технології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управління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відкритих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даних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формати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файлів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документація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даних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упорядкування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даних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збереження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архівування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тощо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  <a:endParaRPr lang="uk-UA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●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інструменти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обробки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даних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x-none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●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зміст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плану УДД; </a:t>
            </a:r>
            <a:endParaRPr lang="x-none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● онлайн-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інструменти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ресурси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платформи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(для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обміну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даними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Dryad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Zenodo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або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Dataverse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uk-UA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sz="2400" b="1" dirty="0">
              <a:ea typeface="Nirmala UI Semilight" panose="020B0402040204020203" pitchFamily="34" charset="0"/>
              <a:cs typeface="Nirmala UI Semilight" panose="020B0402040204020203" pitchFamily="34" charset="0"/>
            </a:endParaRPr>
          </a:p>
          <a:p>
            <a:r>
              <a:rPr lang="uk-UA" sz="2400" b="1" dirty="0">
                <a:latin typeface="Times New Roman" panose="02020603050405020304" pitchFamily="18" charset="0"/>
                <a:ea typeface="Nirmala UI Semilight" panose="020B0402040204020203" pitchFamily="34" charset="0"/>
                <a:cs typeface="Times New Roman" panose="02020603050405020304" pitchFamily="18" charset="0"/>
              </a:rPr>
              <a:t>Б</a:t>
            </a:r>
            <a:r>
              <a:rPr lang="x-none" sz="2400" b="1" dirty="0" err="1">
                <a:latin typeface="Times New Roman" panose="02020603050405020304" pitchFamily="18" charset="0"/>
                <a:ea typeface="Nirmala UI Semilight" panose="020B0402040204020203" pitchFamily="34" charset="0"/>
                <a:cs typeface="Times New Roman" panose="02020603050405020304" pitchFamily="18" charset="0"/>
              </a:rPr>
              <a:t>ібліотекарі</a:t>
            </a:r>
            <a:r>
              <a:rPr lang="x-none" sz="2400" b="1" dirty="0">
                <a:latin typeface="Times New Roman" panose="02020603050405020304" pitchFamily="18" charset="0"/>
                <a:ea typeface="Nirmala UI Semilight" panose="020B0402040204020203" pitchFamily="34" charset="0"/>
                <a:cs typeface="Times New Roman" panose="02020603050405020304" pitchFamily="18" charset="0"/>
              </a:rPr>
              <a:t> </a:t>
            </a:r>
            <a:r>
              <a:rPr lang="x-none" sz="2400" b="1" dirty="0" err="1">
                <a:latin typeface="Times New Roman" panose="02020603050405020304" pitchFamily="18" charset="0"/>
                <a:ea typeface="Nirmala UI Semilight" panose="020B0402040204020203" pitchFamily="34" charset="0"/>
                <a:cs typeface="Times New Roman" panose="02020603050405020304" pitchFamily="18" charset="0"/>
              </a:rPr>
              <a:t>повинні</a:t>
            </a:r>
            <a:r>
              <a:rPr lang="x-none" sz="2400" b="1" dirty="0">
                <a:latin typeface="Times New Roman" panose="02020603050405020304" pitchFamily="18" charset="0"/>
                <a:ea typeface="Nirmala UI Semilight" panose="020B0402040204020203" pitchFamily="34" charset="0"/>
                <a:cs typeface="Times New Roman" panose="02020603050405020304" pitchFamily="18" charset="0"/>
              </a:rPr>
              <a:t> </a:t>
            </a:r>
            <a:r>
              <a:rPr lang="x-none" sz="2400" b="1" dirty="0" err="1">
                <a:latin typeface="Times New Roman" panose="02020603050405020304" pitchFamily="18" charset="0"/>
                <a:ea typeface="Nirmala UI Semilight" panose="020B0402040204020203" pitchFamily="34" charset="0"/>
                <a:cs typeface="Times New Roman" panose="02020603050405020304" pitchFamily="18" charset="0"/>
              </a:rPr>
              <a:t>мати</a:t>
            </a:r>
            <a:r>
              <a:rPr lang="x-none" sz="2400" b="1" dirty="0">
                <a:latin typeface="Times New Roman" panose="02020603050405020304" pitchFamily="18" charset="0"/>
                <a:ea typeface="Nirmala UI Semilight" panose="020B0402040204020203" pitchFamily="34" charset="0"/>
                <a:cs typeface="Times New Roman" panose="02020603050405020304" pitchFamily="18" charset="0"/>
              </a:rPr>
              <a:t> </a:t>
            </a:r>
            <a:r>
              <a:rPr lang="x-none" sz="2400" b="1" dirty="0" err="1">
                <a:latin typeface="Times New Roman" panose="02020603050405020304" pitchFamily="18" charset="0"/>
                <a:ea typeface="Nirmala UI Semilight" panose="020B0402040204020203" pitchFamily="34" charset="0"/>
                <a:cs typeface="Times New Roman" panose="02020603050405020304" pitchFamily="18" charset="0"/>
              </a:rPr>
              <a:t>навички</a:t>
            </a:r>
            <a:r>
              <a:rPr lang="x-none" sz="2400" dirty="0">
                <a:latin typeface="Times New Roman" panose="02020603050405020304" pitchFamily="18" charset="0"/>
                <a:ea typeface="Nirmala UI Semilight" panose="020B0402040204020203" pitchFamily="34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ea typeface="Nirmala UI Semilight" panose="020B0402040204020203" pitchFamily="34" charset="0"/>
                <a:cs typeface="Nirmala UI Semilight" panose="020B0402040204020203" pitchFamily="34" charset="0"/>
              </a:rPr>
              <a:t>:</a:t>
            </a:r>
            <a:endParaRPr lang="x-none" sz="2400" dirty="0">
              <a:ea typeface="Nirmala UI Semilight" panose="020B0402040204020203" pitchFamily="34" charset="0"/>
              <a:cs typeface="Nirmala UI Semilight" panose="020B04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x-non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навчальних</a:t>
            </a:r>
            <a:r>
              <a:rPr 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x-non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цільових</a:t>
            </a:r>
            <a:r>
              <a:rPr 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аудиторій</a:t>
            </a:r>
            <a:r>
              <a:rPr 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x-non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науковців</a:t>
            </a:r>
            <a:r>
              <a:rPr 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x-non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аспірантів</a:t>
            </a:r>
            <a:r>
              <a:rPr 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x-non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магістрів</a:t>
            </a:r>
            <a:r>
              <a:rPr 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x-non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бібліотекарів</a:t>
            </a:r>
            <a:r>
              <a:rPr 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та у </a:t>
            </a:r>
            <a:r>
              <a:rPr lang="x-non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форматах (</a:t>
            </a:r>
            <a:r>
              <a:rPr lang="x-non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вебінари</a:t>
            </a:r>
            <a:r>
              <a:rPr 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x-non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тренінги</a:t>
            </a:r>
            <a:r>
              <a:rPr 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онлайн-</a:t>
            </a:r>
            <a:r>
              <a:rPr lang="x-non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курси</a:t>
            </a:r>
            <a:r>
              <a:rPr 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x-non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індивідуальні</a:t>
            </a:r>
            <a:r>
              <a:rPr 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консультування</a:t>
            </a:r>
            <a:r>
              <a:rPr 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x-non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навчальні</a:t>
            </a:r>
            <a:r>
              <a:rPr 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x-non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інструкції</a:t>
            </a:r>
            <a:r>
              <a:rPr lang="x-non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x-none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510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74" y="26908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420058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endParaRPr lang="en-US" sz="4450" dirty="0"/>
          </a:p>
        </p:txBody>
      </p:sp>
      <p:sp>
        <p:nvSpPr>
          <p:cNvPr id="7" name="Text 4"/>
          <p:cNvSpPr/>
          <p:nvPr/>
        </p:nvSpPr>
        <p:spPr>
          <a:xfrm>
            <a:off x="7017306" y="4632127"/>
            <a:ext cx="2927747" cy="2177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11" name="Text 8"/>
          <p:cNvSpPr/>
          <p:nvPr/>
        </p:nvSpPr>
        <p:spPr>
          <a:xfrm>
            <a:off x="10908983" y="4632127"/>
            <a:ext cx="2927747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A299F851-02A9-43C9-B50E-16D9AEEBD70A}"/>
              </a:ext>
            </a:extLst>
          </p:cNvPr>
          <p:cNvSpPr/>
          <p:nvPr/>
        </p:nvSpPr>
        <p:spPr>
          <a:xfrm>
            <a:off x="5938684" y="1158493"/>
            <a:ext cx="7315200" cy="560185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49580" algn="just">
              <a:lnSpc>
                <a:spcPct val="107000"/>
              </a:lnSpc>
              <a:spcAft>
                <a:spcPts val="0"/>
              </a:spcAft>
            </a:pPr>
            <a:r>
              <a:rPr lang="x-none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Відкрита</a:t>
            </a:r>
            <a:r>
              <a:rPr lang="x-none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наука </a:t>
            </a:r>
            <a:r>
              <a:rPr lang="x-none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передбачає</a:t>
            </a:r>
            <a:r>
              <a:rPr lang="x-none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прозорість</a:t>
            </a:r>
            <a:r>
              <a:rPr lang="x-none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усіх</a:t>
            </a:r>
            <a:r>
              <a:rPr lang="x-none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процесів</a:t>
            </a:r>
            <a:r>
              <a:rPr lang="x-none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зокрема</a:t>
            </a:r>
            <a:r>
              <a:rPr lang="x-none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обміну</a:t>
            </a:r>
            <a:r>
              <a:rPr lang="x-none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даними</a:t>
            </a:r>
            <a:r>
              <a:rPr lang="x-none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досліджень</a:t>
            </a:r>
            <a:r>
              <a:rPr lang="x-none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метою </a:t>
            </a:r>
            <a:r>
              <a:rPr lang="x-none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проведення</a:t>
            </a:r>
            <a:r>
              <a:rPr lang="x-none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спільних</a:t>
            </a:r>
            <a:r>
              <a:rPr lang="x-none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</a:t>
            </a:r>
            <a:r>
              <a:rPr lang="uk-UA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є</a:t>
            </a:r>
            <a:r>
              <a:rPr lang="x-none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ктів</a:t>
            </a:r>
            <a:r>
              <a:rPr lang="x-none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повторного </a:t>
            </a:r>
            <a:r>
              <a:rPr lang="x-none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використання</a:t>
            </a:r>
            <a:r>
              <a:rPr lang="x-none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даних</a:t>
            </a:r>
            <a:r>
              <a:rPr lang="x-none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uk-UA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популяризації</a:t>
            </a:r>
            <a:r>
              <a:rPr lang="uk-UA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певного</a:t>
            </a:r>
            <a:r>
              <a:rPr lang="x-none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дослідження</a:t>
            </a:r>
            <a:r>
              <a:rPr lang="x-none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x-none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розвитку</a:t>
            </a:r>
            <a:r>
              <a:rPr lang="x-none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громадянської</a:t>
            </a:r>
            <a:r>
              <a:rPr lang="x-none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науки </a:t>
            </a:r>
            <a:r>
              <a:rPr lang="x-none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тощо</a:t>
            </a:r>
            <a:r>
              <a:rPr lang="x-none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x-none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 algn="just">
              <a:lnSpc>
                <a:spcPct val="107000"/>
              </a:lnSpc>
              <a:spcAft>
                <a:spcPts val="0"/>
              </a:spcAft>
            </a:pPr>
            <a:r>
              <a:rPr lang="x-none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Відкрита</a:t>
            </a:r>
            <a:r>
              <a:rPr lang="x-none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наука </a:t>
            </a:r>
            <a:r>
              <a:rPr lang="x-none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сприяє</a:t>
            </a:r>
            <a:r>
              <a:rPr lang="x-none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трансформації</a:t>
            </a:r>
            <a:r>
              <a:rPr lang="x-none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сучасних</a:t>
            </a:r>
            <a:r>
              <a:rPr lang="x-none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наукових</a:t>
            </a:r>
            <a:r>
              <a:rPr lang="x-none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комунікацій</a:t>
            </a:r>
            <a:r>
              <a:rPr lang="x-none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x-none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перевага</a:t>
            </a:r>
            <a:r>
              <a:rPr lang="x-none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надається</a:t>
            </a:r>
            <a:r>
              <a:rPr lang="x-none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відкритим</a:t>
            </a:r>
            <a:r>
              <a:rPr lang="x-none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інструментам</a:t>
            </a:r>
            <a:r>
              <a:rPr lang="x-none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x-none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мовам</a:t>
            </a:r>
            <a:r>
              <a:rPr lang="x-none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програмування</a:t>
            </a:r>
            <a:r>
              <a:rPr lang="x-none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x-none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відкритим</a:t>
            </a:r>
            <a:r>
              <a:rPr lang="x-none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форматам (R, </a:t>
            </a:r>
            <a:r>
              <a:rPr lang="x-none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Python</a:t>
            </a:r>
            <a:r>
              <a:rPr lang="x-none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x-none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GitHub</a:t>
            </a:r>
            <a:r>
              <a:rPr lang="x-none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x-none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Jupyter</a:t>
            </a:r>
            <a:r>
              <a:rPr lang="x-none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Notebook</a:t>
            </a:r>
            <a:r>
              <a:rPr lang="x-none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x-none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</a:t>
            </a:r>
            <a:r>
              <a:rPr lang="x-none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.). </a:t>
            </a:r>
            <a:endParaRPr lang="x-none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4D438D0D-770B-4B8E-82C1-6D5EA2FE2FBC}"/>
              </a:ext>
            </a:extLst>
          </p:cNvPr>
          <p:cNvSpPr/>
          <p:nvPr/>
        </p:nvSpPr>
        <p:spPr>
          <a:xfrm>
            <a:off x="688258" y="1406013"/>
            <a:ext cx="13312877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даними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кураторство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окремою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дисципліною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професією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Curator, Data Steward, Data Librarian, Data Scientist, Data Engineer, Data Policy Officer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В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бібліотеках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працюють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бібліотекарі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стюарди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служби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сервіси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даними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репозитарії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публікацій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публікаційній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наукометричній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аналітиці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дослідницьких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профілів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інституції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окремого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дослідника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інтелектуальної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консультації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тренінги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зазначених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тем. 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Центри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цифрового кураторства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нині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у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провідних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університетах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якраз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університетської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бібліотеки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D1BD6F68-F0C1-4F39-802A-B95EA1DBB1BC}"/>
              </a:ext>
            </a:extLst>
          </p:cNvPr>
          <p:cNvSpPr/>
          <p:nvPr/>
        </p:nvSpPr>
        <p:spPr>
          <a:xfrm>
            <a:off x="1101213" y="452284"/>
            <a:ext cx="974376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Бібліотекар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endParaRPr lang="x-none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007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7D87471C-69E9-443A-A48C-0FC080636750}"/>
              </a:ext>
            </a:extLst>
          </p:cNvPr>
          <p:cNvSpPr/>
          <p:nvPr/>
        </p:nvSpPr>
        <p:spPr>
          <a:xfrm>
            <a:off x="353961" y="1523998"/>
            <a:ext cx="13430865" cy="3353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x-none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рактика</a:t>
            </a:r>
            <a:r>
              <a:rPr lang="x-none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організації</a:t>
            </a:r>
            <a:r>
              <a:rPr lang="x-none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роботи</a:t>
            </a:r>
            <a:r>
              <a:rPr lang="x-none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x-none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дослідницькими</a:t>
            </a:r>
            <a:r>
              <a:rPr lang="x-none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даними</a:t>
            </a:r>
            <a:r>
              <a:rPr lang="x-none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uk-UA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академічних</a:t>
            </a:r>
            <a:r>
              <a:rPr lang="x-none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бібліотеках</a:t>
            </a:r>
            <a:r>
              <a:rPr lang="x-none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України</a:t>
            </a:r>
            <a:r>
              <a:rPr lang="x-none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є </a:t>
            </a:r>
            <a:r>
              <a:rPr lang="x-none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новим</a:t>
            </a:r>
            <a:r>
              <a:rPr lang="x-none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пріоритетом</a:t>
            </a:r>
            <a:r>
              <a:rPr lang="x-none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x-none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роботі</a:t>
            </a:r>
            <a:r>
              <a:rPr lang="x-none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x-none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потребує</a:t>
            </a:r>
            <a:r>
              <a:rPr lang="x-none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системного </a:t>
            </a:r>
            <a:r>
              <a:rPr lang="x-none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підходу</a:t>
            </a:r>
            <a:r>
              <a:rPr lang="x-none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 </a:t>
            </a:r>
            <a:r>
              <a:rPr lang="x-none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підготовки</a:t>
            </a:r>
            <a:r>
              <a:rPr lang="x-none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бібліотечних</a:t>
            </a:r>
            <a:r>
              <a:rPr lang="x-none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фахівців</a:t>
            </a:r>
            <a:r>
              <a:rPr lang="x-none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x-none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вирішення</a:t>
            </a:r>
            <a:r>
              <a:rPr lang="x-none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управлінських</a:t>
            </a:r>
            <a:r>
              <a:rPr lang="x-none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x-none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технологічних</a:t>
            </a:r>
            <a:r>
              <a:rPr lang="x-none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питань</a:t>
            </a:r>
            <a:r>
              <a:rPr lang="x-none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керування</a:t>
            </a:r>
            <a:r>
              <a:rPr lang="x-none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даними</a:t>
            </a:r>
            <a:r>
              <a:rPr lang="x-none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x-none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197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A9FF40E9-0F1E-4B5F-9D68-5067467BDCB3}"/>
              </a:ext>
            </a:extLst>
          </p:cNvPr>
          <p:cNvSpPr/>
          <p:nvPr/>
        </p:nvSpPr>
        <p:spPr>
          <a:xfrm>
            <a:off x="1750142" y="1406014"/>
            <a:ext cx="10333703" cy="5811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  <a:spcAft>
                <a:spcPts val="800"/>
              </a:spcAft>
            </a:pP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Джерела</a:t>
            </a:r>
            <a:endParaRPr lang="x-none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Петруновська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С. Роль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бібліотеки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університету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дослідницькими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даними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/ С.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Петруновська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//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Вісн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Львів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ун-ту.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Серія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мистецтвознавство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Львів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2022. –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Вип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23. – С. 143–152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DOI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</a:t>
            </a:r>
            <a:r>
              <a:rPr lang="ru-RU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://</a:t>
            </a:r>
            <a:r>
              <a:rPr lang="en-US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dx</a:t>
            </a:r>
            <a:r>
              <a:rPr lang="ru-RU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en-US" u="sng" dirty="0" err="1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doi</a:t>
            </a:r>
            <a:r>
              <a:rPr lang="ru-RU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en-US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org</a:t>
            </a:r>
            <a:r>
              <a:rPr lang="ru-RU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/10.30970/</a:t>
            </a:r>
            <a:r>
              <a:rPr lang="en-US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vas</a:t>
            </a:r>
            <a:r>
              <a:rPr lang="ru-RU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.23.2022.12203</a:t>
            </a:r>
            <a:endParaRPr lang="x-none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Чуканова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С. О. Роль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бібліотеки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навчанні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управлінню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даними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досліджень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контексті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трансформації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наукових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комунікацій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/ С. О.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Чуканова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//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Матеріали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міжнар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наук.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конф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«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Бібліотека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Наука.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Комунікація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ресурсами – до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знаннями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 –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Київ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2021. 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143–147. 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URL: </a:t>
            </a:r>
            <a:r>
              <a:rPr lang="en-US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http://irbis-nbuv.gov.ua/everlib/item/er-0004116</a:t>
            </a:r>
            <a:endParaRPr lang="x-none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Ярошенко, Т. Управління дослідницькими даними: можливості та виклики для бібліотек України / Т. Ярошенко // Матеріали І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 </a:t>
            </a:r>
            <a:r>
              <a:rPr lang="uk-UA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міжнар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uk-UA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конф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«Відкрита наука та інновації в Україні 2024». – Київ ; Ганновер, 2024. –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URL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</a:t>
            </a:r>
            <a:r>
              <a:rPr lang="uk-UA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://</a:t>
            </a:r>
            <a:r>
              <a:rPr lang="en-US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conference</a:t>
            </a:r>
            <a:r>
              <a:rPr lang="uk-UA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2024.</a:t>
            </a:r>
            <a:r>
              <a:rPr lang="en-US" u="sng" dirty="0" err="1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dntb</a:t>
            </a:r>
            <a:r>
              <a:rPr lang="uk-UA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.</a:t>
            </a:r>
            <a:r>
              <a:rPr lang="en-US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gov</a:t>
            </a:r>
            <a:r>
              <a:rPr lang="uk-UA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.</a:t>
            </a:r>
            <a:r>
              <a:rPr lang="en-US" u="sng" dirty="0" err="1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ua</a:t>
            </a:r>
            <a:r>
              <a:rPr lang="uk-UA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/</a:t>
            </a:r>
            <a:r>
              <a:rPr lang="en-US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documents</a:t>
            </a:r>
            <a:r>
              <a:rPr lang="uk-UA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/27/</a:t>
            </a:r>
            <a:r>
              <a:rPr lang="en-US" u="sng" dirty="0" err="1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Yaroshenko</a:t>
            </a:r>
            <a:r>
              <a:rPr lang="uk-UA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_</a:t>
            </a:r>
            <a:r>
              <a:rPr lang="en-US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RDM</a:t>
            </a:r>
            <a:r>
              <a:rPr lang="uk-UA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_2024.</a:t>
            </a:r>
            <a:r>
              <a:rPr lang="en-US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pdf</a:t>
            </a:r>
            <a:endParaRPr lang="x-none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Majidah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 Bibliometric Mapping of Academic Library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Research:Trends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and Influences in the Journal of Academic Librarianship / M.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Majidah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G.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Rullyana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//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Tibanndaru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Jurn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Ilmu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Perpustakaan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Informasi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2024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Vol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Р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97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109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uk-U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https://journal.uwks.ac.id/index.php/Tibandaru/article/view/3952/pdf</a:t>
            </a:r>
            <a:endParaRPr lang="x-none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Jimenez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How do university libraries contribute to the research process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/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Jimenez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Berbegal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Mirabent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Roc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 de la Torre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//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Journ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 Academic Librarianship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2024. –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Vol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50, і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ss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5. – 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DOI: </a:t>
            </a:r>
            <a:r>
              <a:rPr lang="en-US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</a:t>
            </a:r>
            <a:r>
              <a:rPr lang="uk-UA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://</a:t>
            </a:r>
            <a:r>
              <a:rPr lang="en-US" u="sng" dirty="0" err="1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doi</a:t>
            </a:r>
            <a:r>
              <a:rPr lang="uk-UA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.</a:t>
            </a:r>
            <a:r>
              <a:rPr lang="en-US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org</a:t>
            </a:r>
            <a:r>
              <a:rPr lang="uk-UA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/10.1016/</a:t>
            </a:r>
            <a:r>
              <a:rPr lang="en-US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j</a:t>
            </a:r>
            <a:r>
              <a:rPr lang="uk-UA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.</a:t>
            </a:r>
            <a:r>
              <a:rPr lang="en-US" u="sng" dirty="0" err="1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acalib</a:t>
            </a:r>
            <a:r>
              <a:rPr lang="uk-UA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.2024.102930</a:t>
            </a:r>
            <a:endParaRPr lang="x-none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UNESCO Recommendation on Open Science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URL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 </a:t>
            </a:r>
            <a:r>
              <a:rPr lang="uk-UA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https://www.unesco.org/en/open-science/about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x-non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9821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C731B45E-09A2-407E-B56B-82FB21716324}"/>
              </a:ext>
            </a:extLst>
          </p:cNvPr>
          <p:cNvSpPr/>
          <p:nvPr/>
        </p:nvSpPr>
        <p:spPr>
          <a:xfrm>
            <a:off x="226142" y="2782530"/>
            <a:ext cx="13853652" cy="1409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8000">
                <a:solidFill>
                  <a:srgbClr val="44546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</a:t>
            </a:r>
            <a:r>
              <a:rPr lang="uk-UA" sz="8000" smtClean="0">
                <a:solidFill>
                  <a:srgbClr val="44546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Дяку</a:t>
            </a:r>
            <a:r>
              <a:rPr lang="uk-UA" sz="8000">
                <a:solidFill>
                  <a:srgbClr val="44546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</a:t>
            </a:r>
            <a:r>
              <a:rPr lang="uk-UA" sz="8000" smtClean="0">
                <a:solidFill>
                  <a:srgbClr val="44546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8000" dirty="0">
                <a:solidFill>
                  <a:srgbClr val="44546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увагу!</a:t>
            </a:r>
            <a:endParaRPr lang="x-none" sz="8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664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660D1B26-8DAF-4633-9D93-605DE8050881}"/>
              </a:ext>
            </a:extLst>
          </p:cNvPr>
          <p:cNvSpPr/>
          <p:nvPr/>
        </p:nvSpPr>
        <p:spPr>
          <a:xfrm>
            <a:off x="3244645" y="818115"/>
            <a:ext cx="844591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Життєвий</a:t>
            </a:r>
            <a:r>
              <a:rPr lang="x-none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цикл </a:t>
            </a:r>
            <a:r>
              <a:rPr lang="x-none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даних</a:t>
            </a:r>
            <a:r>
              <a:rPr lang="x-none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є </a:t>
            </a:r>
            <a:r>
              <a:rPr lang="x-none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похідним</a:t>
            </a:r>
            <a:r>
              <a:rPr lang="x-none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від</a:t>
            </a:r>
            <a:r>
              <a:rPr lang="x-none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циклу </a:t>
            </a:r>
            <a:r>
              <a:rPr lang="x-none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курації</a:t>
            </a:r>
            <a:r>
              <a:rPr lang="x-none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даних</a:t>
            </a:r>
            <a:r>
              <a:rPr lang="x-none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x-none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розробленого</a:t>
            </a:r>
            <a:r>
              <a:rPr lang="x-none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Центром </a:t>
            </a:r>
            <a:r>
              <a:rPr lang="x-none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курації</a:t>
            </a:r>
            <a:r>
              <a:rPr lang="x-none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даних</a:t>
            </a:r>
            <a:endParaRPr lang="uk-UA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x-none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x-none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Data</a:t>
            </a:r>
            <a:r>
              <a:rPr lang="x-none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Curation</a:t>
            </a:r>
            <a:r>
              <a:rPr lang="x-none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Center</a:t>
            </a:r>
            <a:r>
              <a:rPr lang="x-none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DCC)</a:t>
            </a:r>
            <a:endParaRPr lang="x-none" sz="28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BD9CB8F-840F-4DEE-9141-52A96394CE9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401961" y="2967304"/>
            <a:ext cx="7541342" cy="4888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58994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629501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20326" y="5441315"/>
            <a:ext cx="6408063" cy="2047994"/>
          </a:xfrm>
          <a:prstGeom prst="roundRect">
            <a:avLst>
              <a:gd name="adj" fmla="val 4652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28224" y="562165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8224" y="5637728"/>
            <a:ext cx="5939195" cy="14316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x-none" dirty="0"/>
              <a:t>Роль </a:t>
            </a:r>
            <a:r>
              <a:rPr lang="x-none" dirty="0" err="1"/>
              <a:t>наукових</a:t>
            </a:r>
            <a:r>
              <a:rPr lang="x-none" dirty="0"/>
              <a:t> </a:t>
            </a:r>
            <a:r>
              <a:rPr lang="x-none" dirty="0" err="1"/>
              <a:t>бібліотек</a:t>
            </a:r>
            <a:r>
              <a:rPr lang="x-none" dirty="0"/>
              <a:t> у </a:t>
            </a:r>
            <a:r>
              <a:rPr lang="x-none" dirty="0" err="1"/>
              <a:t>відкритій</a:t>
            </a:r>
            <a:r>
              <a:rPr lang="x-none" dirty="0"/>
              <a:t> </a:t>
            </a:r>
            <a:r>
              <a:rPr lang="x-none" dirty="0" err="1"/>
              <a:t>науці</a:t>
            </a:r>
            <a:r>
              <a:rPr lang="x-none" dirty="0"/>
              <a:t> </a:t>
            </a:r>
            <a:r>
              <a:rPr lang="x-none" dirty="0" err="1"/>
              <a:t>визнано</a:t>
            </a:r>
            <a:r>
              <a:rPr lang="x-none" dirty="0"/>
              <a:t> </a:t>
            </a:r>
            <a:r>
              <a:rPr lang="x-none" dirty="0" err="1"/>
              <a:t>професійною</a:t>
            </a:r>
            <a:r>
              <a:rPr lang="x-none" dirty="0"/>
              <a:t> </a:t>
            </a:r>
            <a:r>
              <a:rPr lang="x-none" dirty="0" err="1"/>
              <a:t>спільнотою</a:t>
            </a:r>
            <a:r>
              <a:rPr lang="x-none" dirty="0"/>
              <a:t> та </a:t>
            </a:r>
            <a:r>
              <a:rPr lang="x-none" dirty="0" err="1"/>
              <a:t>зафіксовано</a:t>
            </a:r>
            <a:r>
              <a:rPr lang="x-none" dirty="0"/>
              <a:t> у документах </a:t>
            </a:r>
            <a:r>
              <a:rPr lang="x-none" dirty="0" err="1"/>
              <a:t>Європейської</a:t>
            </a:r>
            <a:r>
              <a:rPr lang="x-none" dirty="0"/>
              <a:t> </a:t>
            </a:r>
            <a:r>
              <a:rPr lang="x-none" dirty="0" err="1"/>
              <a:t>комісії</a:t>
            </a:r>
            <a:r>
              <a:rPr lang="x-none" dirty="0"/>
              <a:t>, </a:t>
            </a:r>
            <a:r>
              <a:rPr lang="x-none" dirty="0" err="1"/>
              <a:t>Організації</a:t>
            </a:r>
            <a:r>
              <a:rPr lang="x-none" dirty="0"/>
              <a:t> </a:t>
            </a:r>
            <a:r>
              <a:rPr lang="x-none" dirty="0" err="1"/>
              <a:t>економічної</a:t>
            </a:r>
            <a:r>
              <a:rPr lang="x-none" dirty="0"/>
              <a:t> </a:t>
            </a:r>
            <a:r>
              <a:rPr lang="x-none" dirty="0" err="1"/>
              <a:t>співпраці</a:t>
            </a:r>
            <a:r>
              <a:rPr lang="x-none" dirty="0"/>
              <a:t> та </a:t>
            </a:r>
            <a:r>
              <a:rPr lang="x-none" dirty="0" err="1"/>
              <a:t>розвитку</a:t>
            </a:r>
            <a:r>
              <a:rPr lang="x-none" dirty="0"/>
              <a:t>, ІФЛА, ЮНЕСКО </a:t>
            </a:r>
            <a:r>
              <a:rPr lang="uk-UA" dirty="0"/>
              <a:t>та ін.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7830249" y="5453360"/>
            <a:ext cx="6408063" cy="2047994"/>
          </a:xfrm>
          <a:prstGeom prst="roundRect">
            <a:avLst>
              <a:gd name="adj" fmla="val 4652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663101" y="6112073"/>
            <a:ext cx="593919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10" name="Text 3">
            <a:extLst>
              <a:ext uri="{FF2B5EF4-FFF2-40B4-BE49-F238E27FC236}">
                <a16:creationId xmlns:a16="http://schemas.microsoft.com/office/drawing/2014/main" xmlns="" id="{EC919E33-5BCF-4B0E-BE3C-FB1251F541CA}"/>
              </a:ext>
            </a:extLst>
          </p:cNvPr>
          <p:cNvSpPr/>
          <p:nvPr/>
        </p:nvSpPr>
        <p:spPr>
          <a:xfrm>
            <a:off x="7983794" y="5423863"/>
            <a:ext cx="5930134" cy="22059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x-none" dirty="0" err="1"/>
              <a:t>Україна</a:t>
            </a:r>
            <a:r>
              <a:rPr lang="x-none" dirty="0"/>
              <a:t>  </a:t>
            </a:r>
            <a:r>
              <a:rPr lang="x-none" dirty="0" err="1"/>
              <a:t>зробила</a:t>
            </a:r>
            <a:r>
              <a:rPr lang="x-none" dirty="0"/>
              <a:t> </a:t>
            </a:r>
            <a:r>
              <a:rPr lang="x-none" dirty="0" err="1"/>
              <a:t>певні</a:t>
            </a:r>
            <a:r>
              <a:rPr lang="x-none" dirty="0"/>
              <a:t> кроки на шляху  </a:t>
            </a:r>
            <a:r>
              <a:rPr lang="x-none" dirty="0" err="1"/>
              <a:t>інтеграції</a:t>
            </a:r>
            <a:r>
              <a:rPr lang="x-none" dirty="0"/>
              <a:t> до </a:t>
            </a:r>
            <a:r>
              <a:rPr lang="x-none" dirty="0" err="1"/>
              <a:t>Європейського</a:t>
            </a:r>
            <a:r>
              <a:rPr lang="x-none" dirty="0"/>
              <a:t> </a:t>
            </a:r>
            <a:r>
              <a:rPr lang="x-none" dirty="0" err="1"/>
              <a:t>дослідницького</a:t>
            </a:r>
            <a:r>
              <a:rPr lang="x-none" dirty="0"/>
              <a:t> простору,</a:t>
            </a:r>
            <a:r>
              <a:rPr lang="uk-UA" dirty="0"/>
              <a:t> </a:t>
            </a:r>
            <a:r>
              <a:rPr lang="x-none" dirty="0"/>
              <a:t> </a:t>
            </a:r>
            <a:r>
              <a:rPr lang="x-none" dirty="0" err="1"/>
              <a:t>Розпорядженням</a:t>
            </a:r>
            <a:r>
              <a:rPr lang="x-none" dirty="0"/>
              <a:t> </a:t>
            </a:r>
            <a:r>
              <a:rPr lang="x-none" dirty="0" err="1"/>
              <a:t>Кабінету</a:t>
            </a:r>
            <a:r>
              <a:rPr lang="x-none" dirty="0"/>
              <a:t> </a:t>
            </a:r>
            <a:r>
              <a:rPr lang="x-none" dirty="0" err="1"/>
              <a:t>Міністрів</a:t>
            </a:r>
            <a:r>
              <a:rPr lang="x-none" dirty="0"/>
              <a:t> </a:t>
            </a:r>
            <a:r>
              <a:rPr lang="x-none" dirty="0" err="1"/>
              <a:t>України</a:t>
            </a:r>
            <a:r>
              <a:rPr lang="x-none" dirty="0"/>
              <a:t> № 892-р </a:t>
            </a:r>
            <a:r>
              <a:rPr lang="uk-UA" dirty="0"/>
              <a:t>в 2022р. затверджено </a:t>
            </a:r>
            <a:r>
              <a:rPr lang="x-none" dirty="0" err="1"/>
              <a:t>Національний</a:t>
            </a:r>
            <a:r>
              <a:rPr lang="x-none" dirty="0"/>
              <a:t> план </a:t>
            </a:r>
            <a:r>
              <a:rPr lang="x-none" dirty="0" err="1"/>
              <a:t>щодо</a:t>
            </a:r>
            <a:r>
              <a:rPr lang="x-none" dirty="0"/>
              <a:t> </a:t>
            </a:r>
            <a:r>
              <a:rPr lang="x-none" dirty="0" err="1"/>
              <a:t>відкритої</a:t>
            </a:r>
            <a:r>
              <a:rPr lang="x-none" dirty="0"/>
              <a:t> науки</a:t>
            </a:r>
            <a:r>
              <a:rPr lang="uk-UA" dirty="0"/>
              <a:t>.</a:t>
            </a:r>
          </a:p>
          <a:p>
            <a:r>
              <a:rPr lang="uk-UA" dirty="0"/>
              <a:t> План</a:t>
            </a:r>
            <a:r>
              <a:rPr lang="x-none" dirty="0"/>
              <a:t> </a:t>
            </a:r>
            <a:r>
              <a:rPr lang="x-none" dirty="0" err="1"/>
              <a:t>містить</a:t>
            </a:r>
            <a:r>
              <a:rPr lang="x-none" dirty="0"/>
              <a:t> </a:t>
            </a:r>
            <a:r>
              <a:rPr lang="x-none" dirty="0" err="1"/>
              <a:t>завдання</a:t>
            </a:r>
            <a:r>
              <a:rPr lang="x-none" dirty="0"/>
              <a:t> </a:t>
            </a:r>
            <a:r>
              <a:rPr lang="x-none" dirty="0" err="1"/>
              <a:t>забезпечення</a:t>
            </a:r>
            <a:r>
              <a:rPr lang="x-none" dirty="0"/>
              <a:t> </a:t>
            </a:r>
            <a:r>
              <a:rPr lang="x-none" dirty="0" err="1"/>
              <a:t>відкритого</a:t>
            </a:r>
            <a:r>
              <a:rPr lang="x-none" dirty="0"/>
              <a:t> доступу до </a:t>
            </a:r>
            <a:r>
              <a:rPr lang="x-none" dirty="0" err="1"/>
              <a:t>наукових</a:t>
            </a:r>
            <a:r>
              <a:rPr lang="x-none" dirty="0"/>
              <a:t>  </a:t>
            </a:r>
            <a:r>
              <a:rPr lang="x-none" dirty="0" err="1"/>
              <a:t>результатів</a:t>
            </a:r>
            <a:r>
              <a:rPr lang="x-none" dirty="0"/>
              <a:t> і </a:t>
            </a:r>
            <a:r>
              <a:rPr lang="x-none" dirty="0" err="1"/>
              <a:t>науково-технічної</a:t>
            </a:r>
            <a:r>
              <a:rPr lang="x-none" dirty="0"/>
              <a:t> </a:t>
            </a:r>
            <a:r>
              <a:rPr lang="x-none" dirty="0" err="1"/>
              <a:t>інформації</a:t>
            </a:r>
            <a:r>
              <a:rPr lang="x-none" dirty="0"/>
              <a:t>, </a:t>
            </a:r>
            <a:r>
              <a:rPr lang="x-none" dirty="0" err="1"/>
              <a:t>дослідницької</a:t>
            </a:r>
            <a:r>
              <a:rPr lang="x-none" dirty="0"/>
              <a:t> </a:t>
            </a:r>
            <a:r>
              <a:rPr lang="x-none" dirty="0" err="1"/>
              <a:t>інфраструктури</a:t>
            </a:r>
            <a:r>
              <a:rPr lang="x-none" dirty="0"/>
              <a:t> та </a:t>
            </a:r>
            <a:r>
              <a:rPr lang="x-none" dirty="0" err="1"/>
              <a:t>методичне</a:t>
            </a:r>
            <a:r>
              <a:rPr lang="x-none" dirty="0"/>
              <a:t> </a:t>
            </a:r>
            <a:r>
              <a:rPr lang="x-none" dirty="0" err="1"/>
              <a:t>забезпечення</a:t>
            </a:r>
            <a:r>
              <a:rPr lang="uk-UA" dirty="0"/>
              <a:t> .</a:t>
            </a:r>
            <a:endParaRPr lang="x-none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FBAD0D87-1973-4BA1-B01A-38C8D9C7FD00}"/>
              </a:ext>
            </a:extLst>
          </p:cNvPr>
          <p:cNvSpPr/>
          <p:nvPr/>
        </p:nvSpPr>
        <p:spPr>
          <a:xfrm>
            <a:off x="1641989" y="4102199"/>
            <a:ext cx="10972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Європейськ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а</a:t>
            </a:r>
            <a:r>
              <a:rPr lang="x-none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коміс</a:t>
            </a:r>
            <a:r>
              <a:rPr lang="uk-UA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ія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: відкрита наука та відкритий доступ    </a:t>
            </a:r>
            <a:endParaRPr lang="x-none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44113" y="337871"/>
            <a:ext cx="7709059" cy="12811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000"/>
              </a:lnSpc>
              <a:buNone/>
            </a:pPr>
            <a:r>
              <a:rPr lang="en-US" sz="4000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ЮНЕСКО: Рекомендації щодо відкритої науки</a:t>
            </a:r>
            <a:endParaRPr lang="en-US" sz="40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3871" y="2350532"/>
            <a:ext cx="1024890" cy="1639967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536180" y="2998708"/>
            <a:ext cx="6376749" cy="6560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endParaRPr lang="en-US" sz="16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3871" y="3990499"/>
            <a:ext cx="1024890" cy="183713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536180" y="2133600"/>
            <a:ext cx="3200646" cy="465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00"/>
              </a:lnSpc>
            </a:pPr>
            <a:r>
              <a:rPr lang="uk-UA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Д</a:t>
            </a:r>
            <a:r>
              <a:rPr lang="x-none" sz="20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ані</a:t>
            </a:r>
            <a:r>
              <a:rPr lang="x-none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20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відкритих</a:t>
            </a:r>
            <a:r>
              <a:rPr lang="x-none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20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досліджень</a:t>
            </a:r>
            <a:r>
              <a:rPr lang="uk-UA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r>
              <a:rPr lang="x-none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x-none" sz="2000" dirty="0"/>
          </a:p>
          <a:p>
            <a:pPr marL="0" indent="0" algn="l">
              <a:lnSpc>
                <a:spcPts val="2500"/>
              </a:lnSpc>
              <a:buNone/>
            </a:pPr>
            <a:endParaRPr lang="en-US" sz="2000" dirty="0"/>
          </a:p>
        </p:txBody>
      </p:sp>
      <p:sp>
        <p:nvSpPr>
          <p:cNvPr id="9" name="Text 4"/>
          <p:cNvSpPr/>
          <p:nvPr/>
        </p:nvSpPr>
        <p:spPr>
          <a:xfrm>
            <a:off x="7536180" y="4638675"/>
            <a:ext cx="6376749" cy="9840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endParaRPr lang="en-US" sz="16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03871" y="5827633"/>
            <a:ext cx="1024890" cy="1639967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7536180" y="6475809"/>
            <a:ext cx="6602607" cy="6560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dirty="0">
                <a:latin typeface="Times New Roman" panose="02020603050405020304" pitchFamily="18" charset="0"/>
                <a:ea typeface="Overpass Light" pitchFamily="34" charset="-122"/>
                <a:cs typeface="Times New Roman" panose="02020603050405020304" pitchFamily="18" charset="0"/>
              </a:rPr>
              <a:t>Рекомендації ЮНЕСКО закликають </a:t>
            </a:r>
            <a:r>
              <a:rPr lang="en-US" dirty="0" err="1">
                <a:latin typeface="Times New Roman" panose="02020603050405020304" pitchFamily="18" charset="0"/>
                <a:ea typeface="Overpass Light" pitchFamily="34" charset="-122"/>
                <a:cs typeface="Times New Roman" panose="02020603050405020304" pitchFamily="18" charset="0"/>
              </a:rPr>
              <a:t>до</a:t>
            </a:r>
            <a:r>
              <a:rPr lang="en-US" dirty="0">
                <a:latin typeface="Times New Roman" panose="02020603050405020304" pitchFamily="18" charset="0"/>
                <a:ea typeface="Overpass Light" pitchFamily="34" charset="-122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Overpass Light" pitchFamily="34" charset="-122"/>
                <a:cs typeface="Times New Roman" panose="02020603050405020304" pitchFamily="18" charset="0"/>
              </a:rPr>
              <a:t>практичного</a:t>
            </a:r>
            <a:r>
              <a:rPr lang="uk-UA" dirty="0">
                <a:latin typeface="Times New Roman" panose="02020603050405020304" pitchFamily="18" charset="0"/>
                <a:ea typeface="Overpass Light" pitchFamily="34" charset="-122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Overpass Light" pitchFamily="34" charset="-122"/>
                <a:cs typeface="Times New Roman" panose="02020603050405020304" pitchFamily="18" charset="0"/>
              </a:rPr>
              <a:t>застосування</a:t>
            </a:r>
            <a:r>
              <a:rPr lang="en-US" dirty="0">
                <a:latin typeface="Times New Roman" panose="02020603050405020304" pitchFamily="18" charset="0"/>
                <a:ea typeface="Overpass Light" pitchFamily="34" charset="-122"/>
                <a:cs typeface="Times New Roman" panose="02020603050405020304" pitchFamily="18" charset="0"/>
              </a:rPr>
              <a:t> принципів відкритої науки в наукових дослідженнях та освіті.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Image 0" descr="preencoded.png">
            <a:extLst>
              <a:ext uri="{FF2B5EF4-FFF2-40B4-BE49-F238E27FC236}">
                <a16:creationId xmlns:a16="http://schemas.microsoft.com/office/drawing/2014/main" xmlns="" id="{7DC99F01-E10E-4B28-ABDE-EC2B8C08FA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049200BD-9F26-43DB-92E6-F6F7BDE114FE}"/>
              </a:ext>
            </a:extLst>
          </p:cNvPr>
          <p:cNvSpPr/>
          <p:nvPr/>
        </p:nvSpPr>
        <p:spPr>
          <a:xfrm>
            <a:off x="7354529" y="2078451"/>
            <a:ext cx="51324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x-none" sz="200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1D59FBED-32BB-4945-93CA-4196F9B4F4E7}"/>
              </a:ext>
            </a:extLst>
          </p:cNvPr>
          <p:cNvSpPr/>
          <p:nvPr/>
        </p:nvSpPr>
        <p:spPr>
          <a:xfrm>
            <a:off x="7354529" y="2599353"/>
            <a:ext cx="7315200" cy="31439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цифрові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аналогові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дані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як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необроблені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так і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оброблені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з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супутніми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методами,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числові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дані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текстові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записи,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зображення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аудіозаписи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протоколи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коди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робочі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процеси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які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можуть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відкрито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багаторазово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використовуватися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зберігатися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повторно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поширюватись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будь-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якою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особою за умов 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позначення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джерела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Дані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відкритих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досліджень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розміщені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оперативному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доступі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зберігаються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зручному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придатному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подальшого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використання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людино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та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машиночитаному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форматі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відповідає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принципам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належного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управління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розпорядження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даними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x-none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зокрема</a:t>
            </a:r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принципам FAIR</a:t>
            </a:r>
            <a:endParaRPr lang="x-none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34683" y="735449"/>
            <a:ext cx="7760375" cy="489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850"/>
              </a:lnSpc>
              <a:buNone/>
            </a:pPr>
            <a:r>
              <a:rPr lang="uk-UA" sz="3600" dirty="0"/>
              <a:t>Концепція </a:t>
            </a:r>
            <a:r>
              <a:rPr lang="en-US" sz="3600" dirty="0"/>
              <a:t>   FAIR    </a:t>
            </a:r>
            <a:r>
              <a:rPr lang="uk-UA" sz="3600" dirty="0"/>
              <a:t>для    даних</a:t>
            </a:r>
            <a:endParaRPr lang="en-US" sz="36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4683" y="1459825"/>
            <a:ext cx="391597" cy="39159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034683" y="2007989"/>
            <a:ext cx="3453446" cy="677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00"/>
              </a:lnSpc>
            </a:pPr>
            <a:r>
              <a:rPr lang="uk-UA" dirty="0" err="1"/>
              <a:t>Відшукуваність</a:t>
            </a:r>
            <a:r>
              <a:rPr lang="uk-UA" dirty="0"/>
              <a:t>  (</a:t>
            </a:r>
            <a:r>
              <a:rPr lang="en-US" dirty="0"/>
              <a:t>Findable</a:t>
            </a:r>
            <a:r>
              <a:rPr lang="uk-UA" dirty="0"/>
              <a:t>)</a:t>
            </a:r>
            <a:endParaRPr lang="x-none" dirty="0"/>
          </a:p>
          <a:p>
            <a:pPr marL="0" indent="0" algn="l">
              <a:lnSpc>
                <a:spcPts val="1900"/>
              </a:lnSpc>
              <a:buNone/>
            </a:pP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799772" y="2346723"/>
            <a:ext cx="2031325" cy="4424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034683" y="2685455"/>
            <a:ext cx="3906202" cy="5012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В1. Даним (метаданим) назавжди присвоюється глобально унікальний і постійний ідентифікатор.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6034683" y="3280648"/>
            <a:ext cx="3906202" cy="2506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В2. Дані описуються великою кількістю метаданих.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6034683" y="3625215"/>
            <a:ext cx="3906202" cy="5012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В3. Дані (метадані) реєструються або індексуються в ресурсі, який достатньо легко знайти.</a:t>
            </a:r>
            <a:endParaRPr lang="en-US" sz="1200" dirty="0"/>
          </a:p>
        </p:txBody>
      </p:sp>
      <p:sp>
        <p:nvSpPr>
          <p:cNvPr id="10" name="Text 6"/>
          <p:cNvSpPr/>
          <p:nvPr/>
        </p:nvSpPr>
        <p:spPr>
          <a:xfrm>
            <a:off x="6034683" y="4220408"/>
            <a:ext cx="3906202" cy="2506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В4. Метадані вказують ідентифікатор даних.</a:t>
            </a:r>
            <a:endParaRPr lang="en-US" sz="120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75796" y="1459825"/>
            <a:ext cx="391597" cy="391597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0175796" y="2007989"/>
            <a:ext cx="2574965" cy="2447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x-none"/>
              <a:t>Доступність (Accessible)</a:t>
            </a:r>
          </a:p>
        </p:txBody>
      </p:sp>
      <p:sp>
        <p:nvSpPr>
          <p:cNvPr id="13" name="Text 8"/>
          <p:cNvSpPr/>
          <p:nvPr/>
        </p:nvSpPr>
        <p:spPr>
          <a:xfrm>
            <a:off x="10175796" y="2346722"/>
            <a:ext cx="3906322" cy="751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Д1. Дані (метадані) можна знайти за їх ідентифікатором за допомогою стандартизованого протоколу зв’язку.</a:t>
            </a:r>
            <a:endParaRPr lang="en-US" sz="1200" dirty="0"/>
          </a:p>
        </p:txBody>
      </p:sp>
      <p:sp>
        <p:nvSpPr>
          <p:cNvPr id="14" name="Text 9"/>
          <p:cNvSpPr/>
          <p:nvPr/>
        </p:nvSpPr>
        <p:spPr>
          <a:xfrm>
            <a:off x="10175796" y="3192542"/>
            <a:ext cx="3906322" cy="5012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Д1.1. Протокол відкритий, безплатний і реалізований універсально.</a:t>
            </a:r>
            <a:endParaRPr lang="en-US" sz="1200" dirty="0"/>
          </a:p>
        </p:txBody>
      </p:sp>
      <p:sp>
        <p:nvSpPr>
          <p:cNvPr id="15" name="Text 10"/>
          <p:cNvSpPr/>
          <p:nvPr/>
        </p:nvSpPr>
        <p:spPr>
          <a:xfrm>
            <a:off x="10175796" y="3787735"/>
            <a:ext cx="3906322" cy="5012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Д1.2. Протокол передбачає процедуру автентифікації та авторизації, де це необхідно.</a:t>
            </a:r>
            <a:endParaRPr lang="en-US" sz="1200" dirty="0"/>
          </a:p>
        </p:txBody>
      </p:sp>
      <p:sp>
        <p:nvSpPr>
          <p:cNvPr id="16" name="Text 11"/>
          <p:cNvSpPr/>
          <p:nvPr/>
        </p:nvSpPr>
        <p:spPr>
          <a:xfrm>
            <a:off x="10175796" y="4382929"/>
            <a:ext cx="3906322" cy="5012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Д2. Метадані доступні навіть тоді, коли даних більше немає в наявності</a:t>
            </a:r>
            <a:endParaRPr lang="en-US" sz="1200" dirty="0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34683" y="5354122"/>
            <a:ext cx="391597" cy="391597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6034683" y="5902285"/>
            <a:ext cx="3832384" cy="2447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uk-UA"/>
              <a:t>Інтероперабельність ( </a:t>
            </a:r>
            <a:r>
              <a:rPr lang="x-none"/>
              <a:t>Interoperable</a:t>
            </a:r>
            <a:r>
              <a:rPr lang="uk-UA"/>
              <a:t>)</a:t>
            </a:r>
            <a:endParaRPr lang="x-none"/>
          </a:p>
        </p:txBody>
      </p:sp>
      <p:sp>
        <p:nvSpPr>
          <p:cNvPr id="19" name="Text 13"/>
          <p:cNvSpPr/>
          <p:nvPr/>
        </p:nvSpPr>
        <p:spPr>
          <a:xfrm>
            <a:off x="6034683" y="6241018"/>
            <a:ext cx="3906202" cy="12531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Дані (метадані) використовують для представлення знань формальну, доступну, загальну та широковживану мову; використовують лексикон, який відповідає </a:t>
            </a:r>
            <a:r>
              <a:rPr lang="en-US" sz="1200" dirty="0" err="1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принципам</a:t>
            </a:r>
            <a:r>
              <a:rPr lang="en-US" sz="12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FAIR; включають кваліфіковані посилання на інші дані (метадані).</a:t>
            </a:r>
            <a:endParaRPr lang="en-US" sz="1200" dirty="0"/>
          </a:p>
        </p:txBody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75796" y="5354122"/>
            <a:ext cx="391597" cy="391597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10175796" y="5902285"/>
            <a:ext cx="3699153" cy="2447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x-none"/>
              <a:t>Повторне використання (Reusable)</a:t>
            </a:r>
          </a:p>
        </p:txBody>
      </p:sp>
      <p:sp>
        <p:nvSpPr>
          <p:cNvPr id="22" name="Text 15"/>
          <p:cNvSpPr/>
          <p:nvPr/>
        </p:nvSpPr>
        <p:spPr>
          <a:xfrm>
            <a:off x="10175796" y="6241018"/>
            <a:ext cx="3906322" cy="12531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Дані (метадані) мають велику кількість точних і відповідних ознак; видаються з чіткою та доступною ліцензією на використання даних; пов’язані з їхнім походженням; відповідають доменним стандартам спільноти.</a:t>
            </a:r>
            <a:endParaRPr lang="en-US" sz="1200" dirty="0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F7A21A5F-2CC9-4B41-88D9-623A84FB017F}"/>
              </a:ext>
            </a:extLst>
          </p:cNvPr>
          <p:cNvSpPr/>
          <p:nvPr/>
        </p:nvSpPr>
        <p:spPr>
          <a:xfrm>
            <a:off x="5909879" y="3927762"/>
            <a:ext cx="184731" cy="233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x-none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2386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1D2CA373-A7BF-4E4A-B2D2-E01F88338390}"/>
              </a:ext>
            </a:extLst>
          </p:cNvPr>
          <p:cNvSpPr/>
          <p:nvPr/>
        </p:nvSpPr>
        <p:spPr>
          <a:xfrm>
            <a:off x="137653" y="1577645"/>
            <a:ext cx="7315200" cy="4337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</a:t>
            </a:r>
            <a:r>
              <a:rPr lang="x-none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ому </a:t>
            </a:r>
            <a:r>
              <a:rPr lang="x-none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керування</a:t>
            </a:r>
            <a:r>
              <a:rPr lang="x-none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даними</a:t>
            </a:r>
            <a:r>
              <a:rPr lang="x-none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є </a:t>
            </a:r>
            <a:r>
              <a:rPr lang="x-none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важливим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полегшує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тривале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збереження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наборів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даних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доступ до них</a:t>
            </a:r>
            <a:endParaRPr lang="x-non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дає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змогу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іншим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дослідникам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відкривати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інтерпретувати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повторно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використовувати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дані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 </a:t>
            </a:r>
            <a:endParaRPr lang="uk-UA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допомагає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підтримувати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цінність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даних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даючи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можливість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іншим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перевіряти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опубліковані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результати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розвивати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їх</a:t>
            </a:r>
            <a:endParaRPr lang="x-non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uk-UA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x-none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ідкриті</a:t>
            </a:r>
            <a:r>
              <a:rPr lang="x-none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дані</a:t>
            </a:r>
            <a:r>
              <a:rPr lang="x-none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сприяють</a:t>
            </a:r>
            <a:r>
              <a:rPr lang="x-none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повторному </a:t>
            </a:r>
            <a:r>
              <a:rPr lang="x-none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використанню</a:t>
            </a:r>
            <a:r>
              <a:rPr lang="x-none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результатів</a:t>
            </a:r>
            <a:r>
              <a:rPr lang="x-none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досліджень</a:t>
            </a:r>
            <a:r>
              <a:rPr lang="x-none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x-none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збільшуючи</a:t>
            </a:r>
            <a:r>
              <a:rPr lang="x-none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цінність</a:t>
            </a:r>
            <a:r>
              <a:rPr lang="x-none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вкладених</a:t>
            </a:r>
            <a:r>
              <a:rPr lang="x-none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коштів</a:t>
            </a:r>
            <a:r>
              <a:rPr lang="uk-UA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x-non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сприяють </a:t>
            </a:r>
            <a:r>
              <a:rPr lang="x-none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підвищенн</a:t>
            </a:r>
            <a:r>
              <a:rPr lang="uk-UA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</a:t>
            </a:r>
            <a:r>
              <a:rPr lang="x-none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цитованості</a:t>
            </a:r>
            <a:r>
              <a:rPr lang="x-none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цитованих</a:t>
            </a:r>
            <a:r>
              <a:rPr lang="x-none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наборів</a:t>
            </a:r>
            <a:r>
              <a:rPr lang="x-none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даних</a:t>
            </a:r>
            <a:r>
              <a:rPr lang="x-none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x-none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результатів</a:t>
            </a:r>
            <a:r>
              <a:rPr lang="x-none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досліджень</a:t>
            </a:r>
            <a:r>
              <a:rPr lang="x-none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x-none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086F31BB-3C10-427A-9A40-D4137B84EE81}"/>
              </a:ext>
            </a:extLst>
          </p:cNvPr>
          <p:cNvSpPr/>
          <p:nvPr/>
        </p:nvSpPr>
        <p:spPr>
          <a:xfrm>
            <a:off x="6790788" y="3344347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x-none" dirty="0"/>
          </a:p>
        </p:txBody>
      </p:sp>
      <p:pic>
        <p:nvPicPr>
          <p:cNvPr id="6" name="Image 1" descr="preencoded.png">
            <a:extLst>
              <a:ext uri="{FF2B5EF4-FFF2-40B4-BE49-F238E27FC236}">
                <a16:creationId xmlns:a16="http://schemas.microsoft.com/office/drawing/2014/main" xmlns="" id="{525B406E-7178-4DC9-B691-7AE9DBB04B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9029" y="1661652"/>
            <a:ext cx="6386513" cy="4745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92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26183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633293" y="5946934"/>
            <a:ext cx="13363813" cy="22860"/>
          </a:xfrm>
          <a:prstGeom prst="roundRect">
            <a:avLst>
              <a:gd name="adj" fmla="val 332462"/>
            </a:avLst>
          </a:prstGeom>
          <a:solidFill>
            <a:srgbClr val="C3D4CC"/>
          </a:solidFill>
          <a:ln/>
        </p:spPr>
      </p:sp>
      <p:sp>
        <p:nvSpPr>
          <p:cNvPr id="5" name="Shape 2"/>
          <p:cNvSpPr/>
          <p:nvPr/>
        </p:nvSpPr>
        <p:spPr>
          <a:xfrm>
            <a:off x="3917394" y="5313700"/>
            <a:ext cx="22860" cy="633293"/>
          </a:xfrm>
          <a:prstGeom prst="roundRect">
            <a:avLst>
              <a:gd name="adj" fmla="val 332462"/>
            </a:avLst>
          </a:prstGeom>
          <a:solidFill>
            <a:srgbClr val="C3D4CC"/>
          </a:solidFill>
          <a:ln/>
        </p:spPr>
      </p:sp>
      <p:sp>
        <p:nvSpPr>
          <p:cNvPr id="6" name="Shape 3"/>
          <p:cNvSpPr/>
          <p:nvPr/>
        </p:nvSpPr>
        <p:spPr>
          <a:xfrm>
            <a:off x="3725347" y="5743396"/>
            <a:ext cx="407075" cy="407075"/>
          </a:xfrm>
          <a:prstGeom prst="roundRect">
            <a:avLst>
              <a:gd name="adj" fmla="val 18670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75961" y="5811143"/>
            <a:ext cx="105847" cy="271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1</a:t>
            </a:r>
            <a:endParaRPr lang="en-US" sz="2100" dirty="0"/>
          </a:p>
        </p:txBody>
      </p:sp>
      <p:sp>
        <p:nvSpPr>
          <p:cNvPr id="8" name="Text 5"/>
          <p:cNvSpPr/>
          <p:nvPr/>
        </p:nvSpPr>
        <p:spPr>
          <a:xfrm>
            <a:off x="2798088" y="4162306"/>
            <a:ext cx="2261830" cy="2827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00"/>
              </a:lnSpc>
              <a:buNone/>
            </a:pP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814149" y="4553545"/>
            <a:ext cx="6229707" cy="579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7303532" y="5946874"/>
            <a:ext cx="22860" cy="633293"/>
          </a:xfrm>
          <a:prstGeom prst="roundRect">
            <a:avLst>
              <a:gd name="adj" fmla="val 332462"/>
            </a:avLst>
          </a:prstGeom>
          <a:solidFill>
            <a:srgbClr val="C3D4CC"/>
          </a:solidFill>
          <a:ln/>
        </p:spPr>
      </p:sp>
      <p:sp>
        <p:nvSpPr>
          <p:cNvPr id="11" name="Shape 8"/>
          <p:cNvSpPr/>
          <p:nvPr/>
        </p:nvSpPr>
        <p:spPr>
          <a:xfrm>
            <a:off x="7111484" y="5743396"/>
            <a:ext cx="407075" cy="407075"/>
          </a:xfrm>
          <a:prstGeom prst="roundRect">
            <a:avLst>
              <a:gd name="adj" fmla="val 18670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230308" y="5811143"/>
            <a:ext cx="169426" cy="271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2</a:t>
            </a:r>
            <a:endParaRPr lang="en-US" sz="2100" dirty="0"/>
          </a:p>
        </p:txBody>
      </p:sp>
      <p:sp>
        <p:nvSpPr>
          <p:cNvPr id="14" name="Text 11"/>
          <p:cNvSpPr/>
          <p:nvPr/>
        </p:nvSpPr>
        <p:spPr>
          <a:xfrm>
            <a:off x="4200287" y="7152442"/>
            <a:ext cx="6229707" cy="579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10689788" y="5313700"/>
            <a:ext cx="22860" cy="633293"/>
          </a:xfrm>
          <a:prstGeom prst="roundRect">
            <a:avLst>
              <a:gd name="adj" fmla="val 332462"/>
            </a:avLst>
          </a:prstGeom>
          <a:solidFill>
            <a:srgbClr val="C3D4CC"/>
          </a:solidFill>
          <a:ln/>
        </p:spPr>
      </p:sp>
      <p:sp>
        <p:nvSpPr>
          <p:cNvPr id="16" name="Shape 13"/>
          <p:cNvSpPr/>
          <p:nvPr/>
        </p:nvSpPr>
        <p:spPr>
          <a:xfrm>
            <a:off x="10497741" y="5743396"/>
            <a:ext cx="407075" cy="407075"/>
          </a:xfrm>
          <a:prstGeom prst="roundRect">
            <a:avLst>
              <a:gd name="adj" fmla="val 18670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0614303" y="5811143"/>
            <a:ext cx="173950" cy="271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3</a:t>
            </a:r>
            <a:endParaRPr lang="en-US" sz="2100" dirty="0"/>
          </a:p>
        </p:txBody>
      </p:sp>
      <p:sp>
        <p:nvSpPr>
          <p:cNvPr id="19" name="Text 16"/>
          <p:cNvSpPr/>
          <p:nvPr/>
        </p:nvSpPr>
        <p:spPr>
          <a:xfrm>
            <a:off x="8253369" y="4601395"/>
            <a:ext cx="6229826" cy="579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endParaRPr lang="en-US" sz="1400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AB382EF6-490B-4CCA-B78E-7EA26B3F3625}"/>
              </a:ext>
            </a:extLst>
          </p:cNvPr>
          <p:cNvSpPr/>
          <p:nvPr/>
        </p:nvSpPr>
        <p:spPr>
          <a:xfrm>
            <a:off x="3645932" y="2982148"/>
            <a:ext cx="73152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x-none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7133477B-DDEA-468B-9C5E-D65F51E163D2}"/>
              </a:ext>
            </a:extLst>
          </p:cNvPr>
          <p:cNvSpPr/>
          <p:nvPr/>
        </p:nvSpPr>
        <p:spPr>
          <a:xfrm>
            <a:off x="324208" y="4484509"/>
            <a:ext cx="73152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x-none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низький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рівень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обізнаності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дослідників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щодо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принципів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та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інструментів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розробки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плану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управління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дослідницькими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даними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x-none" sz="2000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B8091B7E-12F2-4CC4-86C2-0C2FE27A1F6B}"/>
              </a:ext>
            </a:extLst>
          </p:cNvPr>
          <p:cNvSpPr/>
          <p:nvPr/>
        </p:nvSpPr>
        <p:spPr>
          <a:xfrm>
            <a:off x="7639408" y="4507369"/>
            <a:ext cx="61028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відсутність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вітчизняних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репозитаріїв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даних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через брак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фінансових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ресурсів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 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наукових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інституцій</a:t>
            </a:r>
            <a:endParaRPr lang="x-none" sz="2000" dirty="0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9D1429C5-4DF7-42F5-8985-F7BBE72D0121}"/>
              </a:ext>
            </a:extLst>
          </p:cNvPr>
          <p:cNvSpPr/>
          <p:nvPr/>
        </p:nvSpPr>
        <p:spPr>
          <a:xfrm>
            <a:off x="2595716" y="6502815"/>
            <a:ext cx="8900106" cy="1495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відсутність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методичного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забезпечення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загальнодержавного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рівня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невизначеність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стандартів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обміну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архівування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даних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x-non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відсутність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навчання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бібліотекарів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сервісам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управління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дослідницькими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даними</a:t>
            </a:r>
            <a:endParaRPr lang="x-non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90178256-ABBE-42BC-B36F-7F51632C19D4}"/>
              </a:ext>
            </a:extLst>
          </p:cNvPr>
          <p:cNvSpPr/>
          <p:nvPr/>
        </p:nvSpPr>
        <p:spPr>
          <a:xfrm>
            <a:off x="814149" y="2919096"/>
            <a:ext cx="123733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П</a:t>
            </a:r>
            <a:r>
              <a:rPr lang="x-none" sz="36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овільн</a:t>
            </a:r>
            <a:r>
              <a:rPr lang="uk-UA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е</a:t>
            </a:r>
            <a:r>
              <a:rPr lang="x-none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36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просува</a:t>
            </a:r>
            <a:r>
              <a:rPr lang="uk-UA" sz="36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ння</a:t>
            </a:r>
            <a:r>
              <a:rPr lang="uk-UA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 п</a:t>
            </a:r>
            <a:r>
              <a:rPr lang="x-none" sz="36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роцес</a:t>
            </a:r>
            <a:r>
              <a:rPr lang="uk-UA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у </a:t>
            </a:r>
            <a:r>
              <a:rPr lang="x-none" sz="36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відкриття</a:t>
            </a:r>
            <a:r>
              <a:rPr lang="x-none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дослідних даних    </a:t>
            </a:r>
            <a:r>
              <a:rPr lang="x-none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в </a:t>
            </a:r>
            <a:r>
              <a:rPr lang="uk-UA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У</a:t>
            </a:r>
            <a:r>
              <a:rPr lang="x-none" sz="36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країні</a:t>
            </a:r>
            <a:r>
              <a:rPr lang="x-none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x-none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04800" y="1265793"/>
            <a:ext cx="14325600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uk-UA" sz="4450" b="1" dirty="0"/>
              <a:t>Основні напрями діяльності академічних бібліотек з управління дослідними даними </a:t>
            </a:r>
          </a:p>
          <a:p>
            <a:pPr marL="0" indent="0">
              <a:lnSpc>
                <a:spcPts val="5550"/>
              </a:lnSpc>
              <a:buNone/>
            </a:pPr>
            <a:r>
              <a:rPr lang="uk-UA" sz="4450" dirty="0"/>
              <a:t>                          </a:t>
            </a:r>
            <a:endParaRPr lang="en-US" sz="4450" dirty="0"/>
          </a:p>
        </p:txBody>
      </p:sp>
      <p:sp>
        <p:nvSpPr>
          <p:cNvPr id="4" name="Text 2"/>
          <p:cNvSpPr/>
          <p:nvPr/>
        </p:nvSpPr>
        <p:spPr>
          <a:xfrm>
            <a:off x="793790" y="4569738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5332928" y="4924068"/>
            <a:ext cx="397811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uk-UA" sz="1750" dirty="0">
              <a:solidFill>
                <a:srgbClr val="3B4E4E"/>
              </a:solidFill>
              <a:latin typeface="Overpass Light" pitchFamily="34" charset="0"/>
              <a:ea typeface="Overpass Light" pitchFamily="34" charset="-122"/>
              <a:cs typeface="Overpass Light" pitchFamily="34" charset="-120"/>
            </a:endParaRPr>
          </a:p>
        </p:txBody>
      </p:sp>
      <p:sp>
        <p:nvSpPr>
          <p:cNvPr id="8" name="Text 6"/>
          <p:cNvSpPr/>
          <p:nvPr/>
        </p:nvSpPr>
        <p:spPr>
          <a:xfrm>
            <a:off x="9872067" y="4569738"/>
            <a:ext cx="3978116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352BD8A6-1669-4DE6-81A3-218AFE2AE34A}"/>
              </a:ext>
            </a:extLst>
          </p:cNvPr>
          <p:cNvSpPr/>
          <p:nvPr/>
        </p:nvSpPr>
        <p:spPr>
          <a:xfrm>
            <a:off x="304800" y="3854244"/>
            <a:ext cx="46044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розробка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політики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УДД та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оволодіння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інструментами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розробки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плану УДД</a:t>
            </a:r>
            <a:endParaRPr lang="x-none" sz="2000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4E923AB2-19A5-4BA2-9C8B-BE0BB234AD98}"/>
              </a:ext>
            </a:extLst>
          </p:cNvPr>
          <p:cNvSpPr/>
          <p:nvPr/>
        </p:nvSpPr>
        <p:spPr>
          <a:xfrm>
            <a:off x="304800" y="4807982"/>
            <a:ext cx="93658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розвиток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технологічної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інфраструктури</a:t>
            </a:r>
            <a:endParaRPr lang="x-none" sz="2000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C2119875-9326-4CE6-84E6-77B23A646772}"/>
              </a:ext>
            </a:extLst>
          </p:cNvPr>
          <p:cNvSpPr/>
          <p:nvPr/>
        </p:nvSpPr>
        <p:spPr>
          <a:xfrm>
            <a:off x="5142271" y="3930134"/>
            <a:ext cx="39712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обробка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та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аналіз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дослідних даних</a:t>
            </a:r>
            <a:endParaRPr lang="x-none" sz="2000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9F78FBF7-76C7-4B1A-BCBA-9DCE08FD7AEF}"/>
              </a:ext>
            </a:extLst>
          </p:cNvPr>
          <p:cNvSpPr/>
          <p:nvPr/>
        </p:nvSpPr>
        <p:spPr>
          <a:xfrm>
            <a:off x="5260896" y="4807982"/>
            <a:ext cx="60953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спільне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використання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та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збереження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даних</a:t>
            </a:r>
            <a:endParaRPr lang="x-none" sz="200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931C4358-8049-4100-9227-1225C4DD6017}"/>
              </a:ext>
            </a:extLst>
          </p:cNvPr>
          <p:cNvSpPr/>
          <p:nvPr/>
        </p:nvSpPr>
        <p:spPr>
          <a:xfrm>
            <a:off x="9311044" y="3930134"/>
            <a:ext cx="44671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навчання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дослідників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та </a:t>
            </a:r>
            <a:r>
              <a:rPr lang="x-none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бібліотекарів</a:t>
            </a:r>
            <a:r>
              <a:rPr lang="x-none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x-none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1834</TotalTime>
  <Words>1818</Words>
  <Application>Microsoft Office PowerPoint</Application>
  <PresentationFormat>Произвольный</PresentationFormat>
  <Paragraphs>169</Paragraphs>
  <Slides>23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Syne Bold</vt:lpstr>
      <vt:lpstr>Nirmala UI Semilight</vt:lpstr>
      <vt:lpstr>Calibri</vt:lpstr>
      <vt:lpstr>Arial</vt:lpstr>
      <vt:lpstr>Times New Roman</vt:lpstr>
      <vt:lpstr>Overpass Light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LibrNUK</cp:lastModifiedBy>
  <cp:revision>115</cp:revision>
  <dcterms:created xsi:type="dcterms:W3CDTF">2024-10-29T12:35:48Z</dcterms:created>
  <dcterms:modified xsi:type="dcterms:W3CDTF">2024-11-15T07:37:35Z</dcterms:modified>
</cp:coreProperties>
</file>